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3447" autoAdjust="0"/>
  </p:normalViewPr>
  <p:slideViewPr>
    <p:cSldViewPr>
      <p:cViewPr varScale="1">
        <p:scale>
          <a:sx n="59" d="100"/>
          <a:sy n="59" d="100"/>
        </p:scale>
        <p:origin x="932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134100"/>
          </a:xfrm>
          <a:custGeom>
            <a:avLst/>
            <a:gdLst/>
            <a:ahLst/>
            <a:cxnLst/>
            <a:rect l="l" t="t" r="r" b="b"/>
            <a:pathLst>
              <a:path w="12192000" h="6134100">
                <a:moveTo>
                  <a:pt x="0" y="6134100"/>
                </a:moveTo>
                <a:lnTo>
                  <a:pt x="12192000" y="6134100"/>
                </a:lnTo>
                <a:lnTo>
                  <a:pt x="12192000" y="0"/>
                </a:lnTo>
                <a:lnTo>
                  <a:pt x="0" y="0"/>
                </a:lnTo>
                <a:lnTo>
                  <a:pt x="0" y="6134100"/>
                </a:lnTo>
                <a:close/>
              </a:path>
            </a:pathLst>
          </a:custGeom>
          <a:solidFill>
            <a:srgbClr val="0093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134100"/>
            <a:ext cx="12192000" cy="723900"/>
          </a:xfrm>
          <a:custGeom>
            <a:avLst/>
            <a:gdLst/>
            <a:ahLst/>
            <a:cxnLst/>
            <a:rect l="l" t="t" r="r" b="b"/>
            <a:pathLst>
              <a:path w="12192000" h="723900">
                <a:moveTo>
                  <a:pt x="12192000" y="0"/>
                </a:moveTo>
                <a:lnTo>
                  <a:pt x="0" y="0"/>
                </a:lnTo>
                <a:lnTo>
                  <a:pt x="0" y="723900"/>
                </a:lnTo>
                <a:lnTo>
                  <a:pt x="12192000" y="7239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08076" y="6377940"/>
            <a:ext cx="10975340" cy="0"/>
          </a:xfrm>
          <a:custGeom>
            <a:avLst/>
            <a:gdLst/>
            <a:ahLst/>
            <a:cxnLst/>
            <a:rect l="l" t="t" r="r" b="b"/>
            <a:pathLst>
              <a:path w="10975340">
                <a:moveTo>
                  <a:pt x="0" y="0"/>
                </a:moveTo>
                <a:lnTo>
                  <a:pt x="10974920" y="0"/>
                </a:lnTo>
              </a:path>
            </a:pathLst>
          </a:custGeom>
          <a:ln w="952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6900" y="555753"/>
            <a:ext cx="10998200" cy="40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44125" y="1323390"/>
            <a:ext cx="10504170" cy="269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7436" y="1477433"/>
            <a:ext cx="6973570" cy="268224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L="12700" marR="5080" indent="758190">
              <a:lnSpc>
                <a:spcPts val="6500"/>
              </a:lnSpc>
              <a:spcBef>
                <a:spcPts val="1500"/>
              </a:spcBef>
            </a:pPr>
            <a:r>
              <a:rPr sz="6600" b="0" spc="55" dirty="0">
                <a:solidFill>
                  <a:srgbClr val="FFFFFF"/>
                </a:solidFill>
                <a:latin typeface="Cambria"/>
                <a:cs typeface="Cambria"/>
              </a:rPr>
              <a:t>Understanding </a:t>
            </a:r>
            <a:r>
              <a:rPr sz="6600" b="0" spc="6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6600" b="0" spc="20" dirty="0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sz="6600" b="0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6600" b="0" spc="-50" dirty="0">
                <a:solidFill>
                  <a:srgbClr val="FFFFFF"/>
                </a:solidFill>
                <a:latin typeface="Cambria"/>
                <a:cs typeface="Cambria"/>
              </a:rPr>
              <a:t>Venture</a:t>
            </a:r>
            <a:r>
              <a:rPr sz="6600" b="0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6600" b="0" spc="70" dirty="0">
                <a:solidFill>
                  <a:srgbClr val="FFFFFF"/>
                </a:solidFill>
                <a:latin typeface="Cambria"/>
                <a:cs typeface="Cambria"/>
              </a:rPr>
              <a:t>Capital</a:t>
            </a:r>
            <a:endParaRPr sz="6600" dirty="0">
              <a:latin typeface="Cambria"/>
              <a:cs typeface="Cambria"/>
            </a:endParaRPr>
          </a:p>
          <a:p>
            <a:pPr marL="1464945">
              <a:lnSpc>
                <a:spcPts val="6515"/>
              </a:lnSpc>
            </a:pPr>
            <a:r>
              <a:rPr sz="6600" b="0" spc="-229" dirty="0">
                <a:solidFill>
                  <a:srgbClr val="FFFFFF"/>
                </a:solidFill>
                <a:latin typeface="Cambria"/>
                <a:cs typeface="Cambria"/>
              </a:rPr>
              <a:t>Term</a:t>
            </a:r>
            <a:r>
              <a:rPr sz="6600" b="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6600" b="0" spc="55" dirty="0">
                <a:solidFill>
                  <a:srgbClr val="FFFFFF"/>
                </a:solidFill>
                <a:latin typeface="Cambria"/>
                <a:cs typeface="Cambria"/>
              </a:rPr>
              <a:t>Sheet</a:t>
            </a:r>
            <a:endParaRPr sz="66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1168778"/>
            <a:ext cx="354901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b="0" spc="65" dirty="0">
                <a:solidFill>
                  <a:srgbClr val="FFFFFF"/>
                </a:solidFill>
                <a:latin typeface="Cambria"/>
                <a:cs typeface="Cambria"/>
              </a:rPr>
              <a:t>Valuation</a:t>
            </a:r>
            <a:endParaRPr sz="66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102177" y="2821710"/>
            <a:ext cx="1573530" cy="2762250"/>
          </a:xfrm>
          <a:custGeom>
            <a:avLst/>
            <a:gdLst/>
            <a:ahLst/>
            <a:cxnLst/>
            <a:rect l="l" t="t" r="r" b="b"/>
            <a:pathLst>
              <a:path w="1573529" h="2762250">
                <a:moveTo>
                  <a:pt x="788466" y="0"/>
                </a:moveTo>
                <a:lnTo>
                  <a:pt x="731934" y="1138"/>
                </a:lnTo>
                <a:lnTo>
                  <a:pt x="677152" y="4636"/>
                </a:lnTo>
                <a:lnTo>
                  <a:pt x="624119" y="10494"/>
                </a:lnTo>
                <a:lnTo>
                  <a:pt x="572837" y="18711"/>
                </a:lnTo>
                <a:lnTo>
                  <a:pt x="523304" y="29288"/>
                </a:lnTo>
                <a:lnTo>
                  <a:pt x="475521" y="42224"/>
                </a:lnTo>
                <a:lnTo>
                  <a:pt x="429487" y="57520"/>
                </a:lnTo>
                <a:lnTo>
                  <a:pt x="385204" y="75175"/>
                </a:lnTo>
                <a:lnTo>
                  <a:pt x="342670" y="95190"/>
                </a:lnTo>
                <a:lnTo>
                  <a:pt x="301885" y="117564"/>
                </a:lnTo>
                <a:lnTo>
                  <a:pt x="262850" y="142299"/>
                </a:lnTo>
                <a:lnTo>
                  <a:pt x="225564" y="169392"/>
                </a:lnTo>
                <a:lnTo>
                  <a:pt x="190624" y="198866"/>
                </a:lnTo>
                <a:lnTo>
                  <a:pt x="158618" y="230743"/>
                </a:lnTo>
                <a:lnTo>
                  <a:pt x="129548" y="265021"/>
                </a:lnTo>
                <a:lnTo>
                  <a:pt x="103412" y="301701"/>
                </a:lnTo>
                <a:lnTo>
                  <a:pt x="80212" y="340783"/>
                </a:lnTo>
                <a:lnTo>
                  <a:pt x="59947" y="382266"/>
                </a:lnTo>
                <a:lnTo>
                  <a:pt x="42617" y="426152"/>
                </a:lnTo>
                <a:lnTo>
                  <a:pt x="28222" y="472439"/>
                </a:lnTo>
                <a:lnTo>
                  <a:pt x="16763" y="521129"/>
                </a:lnTo>
                <a:lnTo>
                  <a:pt x="8240" y="572220"/>
                </a:lnTo>
                <a:lnTo>
                  <a:pt x="2652" y="625713"/>
                </a:lnTo>
                <a:lnTo>
                  <a:pt x="0" y="681608"/>
                </a:lnTo>
                <a:lnTo>
                  <a:pt x="0" y="776884"/>
                </a:lnTo>
                <a:lnTo>
                  <a:pt x="399580" y="776884"/>
                </a:lnTo>
                <a:lnTo>
                  <a:pt x="399580" y="670178"/>
                </a:lnTo>
                <a:lnTo>
                  <a:pt x="402873" y="611373"/>
                </a:lnTo>
                <a:lnTo>
                  <a:pt x="412860" y="558629"/>
                </a:lnTo>
                <a:lnTo>
                  <a:pt x="429540" y="511945"/>
                </a:lnTo>
                <a:lnTo>
                  <a:pt x="452914" y="471320"/>
                </a:lnTo>
                <a:lnTo>
                  <a:pt x="482981" y="436752"/>
                </a:lnTo>
                <a:lnTo>
                  <a:pt x="519790" y="408359"/>
                </a:lnTo>
                <a:lnTo>
                  <a:pt x="563405" y="386255"/>
                </a:lnTo>
                <a:lnTo>
                  <a:pt x="613827" y="370439"/>
                </a:lnTo>
                <a:lnTo>
                  <a:pt x="671054" y="360911"/>
                </a:lnTo>
                <a:lnTo>
                  <a:pt x="735088" y="357670"/>
                </a:lnTo>
                <a:lnTo>
                  <a:pt x="793808" y="361125"/>
                </a:lnTo>
                <a:lnTo>
                  <a:pt x="846928" y="369740"/>
                </a:lnTo>
                <a:lnTo>
                  <a:pt x="894448" y="383514"/>
                </a:lnTo>
                <a:lnTo>
                  <a:pt x="936367" y="402449"/>
                </a:lnTo>
                <a:lnTo>
                  <a:pt x="972685" y="426545"/>
                </a:lnTo>
                <a:lnTo>
                  <a:pt x="1003401" y="455802"/>
                </a:lnTo>
                <a:lnTo>
                  <a:pt x="1033503" y="496467"/>
                </a:lnTo>
                <a:lnTo>
                  <a:pt x="1056799" y="542048"/>
                </a:lnTo>
                <a:lnTo>
                  <a:pt x="1073289" y="592544"/>
                </a:lnTo>
                <a:lnTo>
                  <a:pt x="1082972" y="647954"/>
                </a:lnTo>
                <a:lnTo>
                  <a:pt x="1085850" y="708278"/>
                </a:lnTo>
                <a:lnTo>
                  <a:pt x="1085850" y="765441"/>
                </a:lnTo>
                <a:lnTo>
                  <a:pt x="1083578" y="810887"/>
                </a:lnTo>
                <a:lnTo>
                  <a:pt x="1078762" y="856904"/>
                </a:lnTo>
                <a:lnTo>
                  <a:pt x="1071399" y="903493"/>
                </a:lnTo>
                <a:lnTo>
                  <a:pt x="1061492" y="950653"/>
                </a:lnTo>
                <a:lnTo>
                  <a:pt x="1049039" y="998385"/>
                </a:lnTo>
                <a:lnTo>
                  <a:pt x="1034041" y="1046688"/>
                </a:lnTo>
                <a:lnTo>
                  <a:pt x="1016498" y="1095562"/>
                </a:lnTo>
                <a:lnTo>
                  <a:pt x="996410" y="1145009"/>
                </a:lnTo>
                <a:lnTo>
                  <a:pt x="973777" y="1195026"/>
                </a:lnTo>
                <a:lnTo>
                  <a:pt x="948601" y="1245615"/>
                </a:lnTo>
                <a:lnTo>
                  <a:pt x="926093" y="1288210"/>
                </a:lnTo>
                <a:lnTo>
                  <a:pt x="902652" y="1331201"/>
                </a:lnTo>
                <a:lnTo>
                  <a:pt x="878278" y="1374589"/>
                </a:lnTo>
                <a:lnTo>
                  <a:pt x="852970" y="1418374"/>
                </a:lnTo>
                <a:lnTo>
                  <a:pt x="826728" y="1462556"/>
                </a:lnTo>
                <a:lnTo>
                  <a:pt x="799553" y="1507135"/>
                </a:lnTo>
                <a:lnTo>
                  <a:pt x="771445" y="1552112"/>
                </a:lnTo>
                <a:lnTo>
                  <a:pt x="742403" y="1597485"/>
                </a:lnTo>
                <a:lnTo>
                  <a:pt x="712428" y="1643256"/>
                </a:lnTo>
                <a:lnTo>
                  <a:pt x="681520" y="1689424"/>
                </a:lnTo>
                <a:lnTo>
                  <a:pt x="649678" y="1735990"/>
                </a:lnTo>
                <a:lnTo>
                  <a:pt x="616902" y="1782952"/>
                </a:lnTo>
                <a:lnTo>
                  <a:pt x="76111" y="2514434"/>
                </a:lnTo>
                <a:lnTo>
                  <a:pt x="76111" y="2761780"/>
                </a:lnTo>
                <a:lnTo>
                  <a:pt x="1573060" y="2761780"/>
                </a:lnTo>
                <a:lnTo>
                  <a:pt x="1573060" y="2381262"/>
                </a:lnTo>
                <a:lnTo>
                  <a:pt x="655027" y="2381262"/>
                </a:lnTo>
                <a:lnTo>
                  <a:pt x="655027" y="2373629"/>
                </a:lnTo>
                <a:lnTo>
                  <a:pt x="925728" y="2015413"/>
                </a:lnTo>
                <a:lnTo>
                  <a:pt x="958648" y="1973990"/>
                </a:lnTo>
                <a:lnTo>
                  <a:pt x="990850" y="1932477"/>
                </a:lnTo>
                <a:lnTo>
                  <a:pt x="1022334" y="1890875"/>
                </a:lnTo>
                <a:lnTo>
                  <a:pt x="1053100" y="1849184"/>
                </a:lnTo>
                <a:lnTo>
                  <a:pt x="1083149" y="1807405"/>
                </a:lnTo>
                <a:lnTo>
                  <a:pt x="1112479" y="1765536"/>
                </a:lnTo>
                <a:lnTo>
                  <a:pt x="1141091" y="1723578"/>
                </a:lnTo>
                <a:lnTo>
                  <a:pt x="1168985" y="1681532"/>
                </a:lnTo>
                <a:lnTo>
                  <a:pt x="1196162" y="1639396"/>
                </a:lnTo>
                <a:lnTo>
                  <a:pt x="1222620" y="1597172"/>
                </a:lnTo>
                <a:lnTo>
                  <a:pt x="1248360" y="1554859"/>
                </a:lnTo>
                <a:lnTo>
                  <a:pt x="1273383" y="1512457"/>
                </a:lnTo>
                <a:lnTo>
                  <a:pt x="1297687" y="1469966"/>
                </a:lnTo>
                <a:lnTo>
                  <a:pt x="1321274" y="1427387"/>
                </a:lnTo>
                <a:lnTo>
                  <a:pt x="1344142" y="1384719"/>
                </a:lnTo>
                <a:lnTo>
                  <a:pt x="1367430" y="1338829"/>
                </a:lnTo>
                <a:lnTo>
                  <a:pt x="1389064" y="1292691"/>
                </a:lnTo>
                <a:lnTo>
                  <a:pt x="1409045" y="1246305"/>
                </a:lnTo>
                <a:lnTo>
                  <a:pt x="1427373" y="1199672"/>
                </a:lnTo>
                <a:lnTo>
                  <a:pt x="1444047" y="1152792"/>
                </a:lnTo>
                <a:lnTo>
                  <a:pt x="1459068" y="1105663"/>
                </a:lnTo>
                <a:lnTo>
                  <a:pt x="1472436" y="1058287"/>
                </a:lnTo>
                <a:lnTo>
                  <a:pt x="1484150" y="1010664"/>
                </a:lnTo>
                <a:lnTo>
                  <a:pt x="1494211" y="962792"/>
                </a:lnTo>
                <a:lnTo>
                  <a:pt x="1502619" y="914673"/>
                </a:lnTo>
                <a:lnTo>
                  <a:pt x="1509374" y="866307"/>
                </a:lnTo>
                <a:lnTo>
                  <a:pt x="1514476" y="817693"/>
                </a:lnTo>
                <a:lnTo>
                  <a:pt x="1517924" y="768831"/>
                </a:lnTo>
                <a:lnTo>
                  <a:pt x="1519720" y="719721"/>
                </a:lnTo>
                <a:lnTo>
                  <a:pt x="1518564" y="662973"/>
                </a:lnTo>
                <a:lnTo>
                  <a:pt x="1514447" y="608200"/>
                </a:lnTo>
                <a:lnTo>
                  <a:pt x="1507368" y="555402"/>
                </a:lnTo>
                <a:lnTo>
                  <a:pt x="1497328" y="504579"/>
                </a:lnTo>
                <a:lnTo>
                  <a:pt x="1484325" y="455731"/>
                </a:lnTo>
                <a:lnTo>
                  <a:pt x="1468360" y="408857"/>
                </a:lnTo>
                <a:lnTo>
                  <a:pt x="1449433" y="363959"/>
                </a:lnTo>
                <a:lnTo>
                  <a:pt x="1427544" y="321035"/>
                </a:lnTo>
                <a:lnTo>
                  <a:pt x="1402693" y="280087"/>
                </a:lnTo>
                <a:lnTo>
                  <a:pt x="1374880" y="241113"/>
                </a:lnTo>
                <a:lnTo>
                  <a:pt x="1344104" y="204114"/>
                </a:lnTo>
                <a:lnTo>
                  <a:pt x="1313141" y="172437"/>
                </a:lnTo>
                <a:lnTo>
                  <a:pt x="1279389" y="143427"/>
                </a:lnTo>
                <a:lnTo>
                  <a:pt x="1242848" y="117084"/>
                </a:lnTo>
                <a:lnTo>
                  <a:pt x="1203518" y="93408"/>
                </a:lnTo>
                <a:lnTo>
                  <a:pt x="1161399" y="72398"/>
                </a:lnTo>
                <a:lnTo>
                  <a:pt x="1116491" y="54055"/>
                </a:lnTo>
                <a:lnTo>
                  <a:pt x="1068794" y="38380"/>
                </a:lnTo>
                <a:lnTo>
                  <a:pt x="1018308" y="25370"/>
                </a:lnTo>
                <a:lnTo>
                  <a:pt x="965032" y="15028"/>
                </a:lnTo>
                <a:lnTo>
                  <a:pt x="908966" y="7352"/>
                </a:lnTo>
                <a:lnTo>
                  <a:pt x="850111" y="2342"/>
                </a:lnTo>
                <a:lnTo>
                  <a:pt x="788466" y="0"/>
                </a:lnTo>
                <a:close/>
              </a:path>
            </a:pathLst>
          </a:custGeom>
          <a:solidFill>
            <a:srgbClr val="ACE9F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99808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Approaches</a:t>
            </a:r>
            <a:r>
              <a:rPr spc="20"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dirty="0"/>
              <a:t>Start-Up</a:t>
            </a:r>
            <a:r>
              <a:rPr spc="-5" dirty="0"/>
              <a:t> </a:t>
            </a:r>
            <a:r>
              <a:rPr spc="25" dirty="0"/>
              <a:t>Valuation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025145"/>
            <a:ext cx="8783955" cy="4900930"/>
          </a:xfrm>
          <a:prstGeom prst="rect">
            <a:avLst/>
          </a:prstGeom>
        </p:spPr>
        <p:txBody>
          <a:bodyPr vert="horz" wrap="square" lIns="0" tIns="14351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13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Discounted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Cash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Flow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(DCF)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5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business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based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future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cash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flows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Pros: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academically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sound,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often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tied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model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Cons:</a:t>
            </a:r>
            <a:r>
              <a:rPr sz="1800" spc="-5" dirty="0">
                <a:latin typeface="Cambria"/>
                <a:cs typeface="Cambria"/>
              </a:rPr>
              <a:t> negative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cash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flows, </a:t>
            </a:r>
            <a:r>
              <a:rPr sz="1800" spc="30" dirty="0">
                <a:latin typeface="Cambria"/>
                <a:cs typeface="Cambria"/>
              </a:rPr>
              <a:t>changing</a:t>
            </a:r>
            <a:r>
              <a:rPr sz="1800" spc="20" dirty="0">
                <a:latin typeface="Cambria"/>
                <a:cs typeface="Cambria"/>
              </a:rPr>
              <a:t> capital</a:t>
            </a:r>
            <a:r>
              <a:rPr sz="1800" dirty="0">
                <a:latin typeface="Cambria"/>
                <a:cs typeface="Cambria"/>
              </a:rPr>
              <a:t> structure,</a:t>
            </a:r>
            <a:r>
              <a:rPr sz="1800" spc="10" dirty="0">
                <a:latin typeface="Cambria"/>
                <a:cs typeface="Cambria"/>
              </a:rPr>
              <a:t> assumption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driven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WACC)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Comps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based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like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trading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transaction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multiples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Pros: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easily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calculated,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check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Cons: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finding </a:t>
            </a:r>
            <a:r>
              <a:rPr sz="1800" spc="5" dirty="0">
                <a:latin typeface="Cambria"/>
                <a:cs typeface="Cambria"/>
              </a:rPr>
              <a:t>like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companies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(product,</a:t>
            </a:r>
            <a:r>
              <a:rPr sz="1800" spc="25" dirty="0">
                <a:latin typeface="Cambria"/>
                <a:cs typeface="Cambria"/>
              </a:rPr>
              <a:t> stage,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etc.)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VC</a:t>
            </a:r>
            <a:r>
              <a:rPr sz="1800" spc="-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Method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60" dirty="0">
                <a:latin typeface="Cambria"/>
                <a:cs typeface="Cambria"/>
              </a:rPr>
              <a:t>Work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backwards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from</a:t>
            </a:r>
            <a:r>
              <a:rPr sz="1800" spc="5" dirty="0">
                <a:latin typeface="Cambria"/>
                <a:cs typeface="Cambria"/>
              </a:rPr>
              <a:t> eventual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(at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desired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return)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find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current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Pros: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based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above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components,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tied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expected</a:t>
            </a:r>
            <a:r>
              <a:rPr sz="1800" spc="6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&amp;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Cons: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estimating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timing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62026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Working</a:t>
            </a:r>
            <a:r>
              <a:rPr spc="30" dirty="0"/>
              <a:t> </a:t>
            </a:r>
            <a:r>
              <a:rPr spc="20" dirty="0"/>
              <a:t>Backwards</a:t>
            </a:r>
            <a:r>
              <a:rPr spc="30" dirty="0"/>
              <a:t> </a:t>
            </a:r>
            <a:r>
              <a:rPr spc="40" dirty="0"/>
              <a:t>Using</a:t>
            </a:r>
            <a:r>
              <a:rPr spc="5" dirty="0"/>
              <a:t> </a:t>
            </a:r>
            <a:r>
              <a:rPr spc="30" dirty="0"/>
              <a:t>the</a:t>
            </a:r>
            <a:r>
              <a:rPr dirty="0"/>
              <a:t> </a:t>
            </a:r>
            <a:r>
              <a:rPr spc="95" dirty="0"/>
              <a:t>VC</a:t>
            </a:r>
            <a:r>
              <a:rPr spc="20" dirty="0"/>
              <a:t> </a:t>
            </a:r>
            <a:r>
              <a:rPr spc="45" dirty="0"/>
              <a:t>Method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267461"/>
            <a:ext cx="7184390" cy="3410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Estimate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needed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75" dirty="0">
                <a:latin typeface="Cambria"/>
                <a:cs typeface="Cambria"/>
              </a:rPr>
              <a:t>S</a:t>
            </a:r>
            <a:r>
              <a:rPr sz="1800" spc="-50" dirty="0">
                <a:latin typeface="Cambria"/>
                <a:cs typeface="Cambria"/>
              </a:rPr>
              <a:t>t</a:t>
            </a:r>
            <a:r>
              <a:rPr sz="1800" spc="-5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2</a:t>
            </a:r>
            <a:r>
              <a:rPr sz="1800" spc="35" dirty="0">
                <a:latin typeface="Cambria"/>
                <a:cs typeface="Cambria"/>
              </a:rPr>
              <a:t>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100" dirty="0">
                <a:latin typeface="Cambria"/>
                <a:cs typeface="Cambria"/>
              </a:rPr>
              <a:t>r</a:t>
            </a:r>
            <a:r>
              <a:rPr sz="1800" spc="10" dirty="0">
                <a:latin typeface="Cambria"/>
                <a:cs typeface="Cambria"/>
              </a:rPr>
              <a:t>ec</a:t>
            </a:r>
            <a:r>
              <a:rPr sz="1800" spc="25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-35" dirty="0">
                <a:latin typeface="Cambria"/>
                <a:cs typeface="Cambria"/>
              </a:rPr>
              <a:t>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35" dirty="0">
                <a:latin typeface="Cambria"/>
                <a:cs typeface="Cambria"/>
              </a:rPr>
              <a:t>l</a:t>
            </a:r>
            <a:r>
              <a:rPr sz="1800" spc="-15" dirty="0">
                <a:latin typeface="Cambria"/>
                <a:cs typeface="Cambria"/>
              </a:rPr>
              <a:t>e</a:t>
            </a:r>
            <a:r>
              <a:rPr sz="1800" spc="-5" dirty="0">
                <a:latin typeface="Cambria"/>
                <a:cs typeface="Cambria"/>
              </a:rPr>
              <a:t>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</a:t>
            </a:r>
            <a:r>
              <a:rPr sz="1800" spc="15" dirty="0">
                <a:latin typeface="Cambria"/>
                <a:cs typeface="Cambria"/>
              </a:rPr>
              <a:t>a</a:t>
            </a:r>
            <a:r>
              <a:rPr sz="1800" spc="-90" dirty="0">
                <a:latin typeface="Cambria"/>
                <a:cs typeface="Cambria"/>
              </a:rPr>
              <a:t>r</a:t>
            </a:r>
            <a:r>
              <a:rPr sz="1800" spc="25" dirty="0">
                <a:latin typeface="Cambria"/>
                <a:cs typeface="Cambria"/>
              </a:rPr>
              <a:t>n</a:t>
            </a:r>
            <a:r>
              <a:rPr sz="1800" spc="15" dirty="0">
                <a:latin typeface="Cambria"/>
                <a:cs typeface="Cambria"/>
              </a:rPr>
              <a:t>i</a:t>
            </a:r>
            <a:r>
              <a:rPr sz="1800" spc="20" dirty="0">
                <a:latin typeface="Cambria"/>
                <a:cs typeface="Cambria"/>
              </a:rPr>
              <a:t>n</a:t>
            </a:r>
            <a:r>
              <a:rPr sz="1800" spc="30" dirty="0">
                <a:latin typeface="Cambria"/>
                <a:cs typeface="Cambria"/>
              </a:rPr>
              <a:t>g</a:t>
            </a:r>
            <a:r>
              <a:rPr sz="1800" dirty="0">
                <a:latin typeface="Cambria"/>
                <a:cs typeface="Cambria"/>
              </a:rPr>
              <a:t>s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55" dirty="0">
                <a:latin typeface="Cambria"/>
                <a:cs typeface="Cambria"/>
              </a:rPr>
              <a:t>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</a:t>
            </a:r>
            <a:r>
              <a:rPr sz="1800" spc="25" dirty="0">
                <a:latin typeface="Cambria"/>
                <a:cs typeface="Cambria"/>
              </a:rPr>
              <a:t>l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50" dirty="0">
                <a:latin typeface="Cambria"/>
                <a:cs typeface="Cambria"/>
              </a:rPr>
              <a:t>w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3: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Determine</a:t>
            </a:r>
            <a:r>
              <a:rPr sz="1800" spc="10" dirty="0">
                <a:latin typeface="Cambria"/>
                <a:cs typeface="Cambria"/>
              </a:rPr>
              <a:t> timing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 </a:t>
            </a:r>
            <a:r>
              <a:rPr sz="1800" spc="10" dirty="0">
                <a:latin typeface="Cambria"/>
                <a:cs typeface="Cambria"/>
              </a:rPr>
              <a:t>(IPO,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M&amp;A,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etc.)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4: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Calculate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(based</a:t>
            </a:r>
            <a:r>
              <a:rPr sz="1800" spc="20" dirty="0">
                <a:latin typeface="Cambria"/>
                <a:cs typeface="Cambria"/>
              </a:rPr>
              <a:t> 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comps)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5:</a:t>
            </a:r>
            <a:r>
              <a:rPr sz="1800" spc="10" dirty="0">
                <a:latin typeface="Cambria"/>
                <a:cs typeface="Cambria"/>
              </a:rPr>
              <a:t> Discount </a:t>
            </a:r>
            <a:r>
              <a:rPr sz="1800" spc="20" dirty="0">
                <a:latin typeface="Cambria"/>
                <a:cs typeface="Cambria"/>
              </a:rPr>
              <a:t>back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current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day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desired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endParaRPr sz="1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7: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Determine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required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stake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62026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Working</a:t>
            </a:r>
            <a:r>
              <a:rPr spc="30" dirty="0"/>
              <a:t> </a:t>
            </a:r>
            <a:r>
              <a:rPr spc="20" dirty="0"/>
              <a:t>Backwards</a:t>
            </a:r>
            <a:r>
              <a:rPr spc="30" dirty="0"/>
              <a:t> </a:t>
            </a:r>
            <a:r>
              <a:rPr spc="40" dirty="0"/>
              <a:t>Using</a:t>
            </a:r>
            <a:r>
              <a:rPr spc="5" dirty="0"/>
              <a:t> </a:t>
            </a:r>
            <a:r>
              <a:rPr spc="30" dirty="0"/>
              <a:t>the</a:t>
            </a:r>
            <a:r>
              <a:rPr dirty="0"/>
              <a:t> </a:t>
            </a:r>
            <a:r>
              <a:rPr spc="95" dirty="0"/>
              <a:t>VC</a:t>
            </a:r>
            <a:r>
              <a:rPr spc="20" dirty="0"/>
              <a:t> </a:t>
            </a:r>
            <a:r>
              <a:rPr spc="45" dirty="0"/>
              <a:t>Method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022097"/>
            <a:ext cx="4899025" cy="144907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4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Estimate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needed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5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Startup.com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needs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$7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Series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A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75" dirty="0">
                <a:latin typeface="Cambria"/>
                <a:cs typeface="Cambria"/>
              </a:rPr>
              <a:t>S</a:t>
            </a:r>
            <a:r>
              <a:rPr sz="1800" spc="-50" dirty="0">
                <a:latin typeface="Cambria"/>
                <a:cs typeface="Cambria"/>
              </a:rPr>
              <a:t>t</a:t>
            </a:r>
            <a:r>
              <a:rPr sz="1800" spc="-5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2</a:t>
            </a:r>
            <a:r>
              <a:rPr sz="1800" spc="35" dirty="0">
                <a:latin typeface="Cambria"/>
                <a:cs typeface="Cambria"/>
              </a:rPr>
              <a:t>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100" dirty="0">
                <a:latin typeface="Cambria"/>
                <a:cs typeface="Cambria"/>
              </a:rPr>
              <a:t>r</a:t>
            </a:r>
            <a:r>
              <a:rPr sz="1800" spc="10" dirty="0">
                <a:latin typeface="Cambria"/>
                <a:cs typeface="Cambria"/>
              </a:rPr>
              <a:t>ec</a:t>
            </a:r>
            <a:r>
              <a:rPr sz="1800" spc="25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-35" dirty="0">
                <a:latin typeface="Cambria"/>
                <a:cs typeface="Cambria"/>
              </a:rPr>
              <a:t>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35" dirty="0">
                <a:latin typeface="Cambria"/>
                <a:cs typeface="Cambria"/>
              </a:rPr>
              <a:t>l</a:t>
            </a:r>
            <a:r>
              <a:rPr sz="1800" spc="-15" dirty="0">
                <a:latin typeface="Cambria"/>
                <a:cs typeface="Cambria"/>
              </a:rPr>
              <a:t>e</a:t>
            </a:r>
            <a:r>
              <a:rPr sz="1800" spc="-5" dirty="0">
                <a:latin typeface="Cambria"/>
                <a:cs typeface="Cambria"/>
              </a:rPr>
              <a:t>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</a:t>
            </a:r>
            <a:r>
              <a:rPr sz="1800" spc="15" dirty="0">
                <a:latin typeface="Cambria"/>
                <a:cs typeface="Cambria"/>
              </a:rPr>
              <a:t>a</a:t>
            </a:r>
            <a:r>
              <a:rPr sz="1800" spc="-90" dirty="0">
                <a:latin typeface="Cambria"/>
                <a:cs typeface="Cambria"/>
              </a:rPr>
              <a:t>r</a:t>
            </a:r>
            <a:r>
              <a:rPr sz="1800" spc="25" dirty="0">
                <a:latin typeface="Cambria"/>
                <a:cs typeface="Cambria"/>
              </a:rPr>
              <a:t>n</a:t>
            </a:r>
            <a:r>
              <a:rPr sz="1800" spc="15" dirty="0">
                <a:latin typeface="Cambria"/>
                <a:cs typeface="Cambria"/>
              </a:rPr>
              <a:t>i</a:t>
            </a:r>
            <a:r>
              <a:rPr sz="1800" spc="20" dirty="0">
                <a:latin typeface="Cambria"/>
                <a:cs typeface="Cambria"/>
              </a:rPr>
              <a:t>n</a:t>
            </a:r>
            <a:r>
              <a:rPr sz="1800" spc="30" dirty="0">
                <a:latin typeface="Cambria"/>
                <a:cs typeface="Cambria"/>
              </a:rPr>
              <a:t>g</a:t>
            </a:r>
            <a:r>
              <a:rPr sz="1800" dirty="0">
                <a:latin typeface="Cambria"/>
                <a:cs typeface="Cambria"/>
              </a:rPr>
              <a:t>s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55" dirty="0">
                <a:latin typeface="Cambria"/>
                <a:cs typeface="Cambria"/>
              </a:rPr>
              <a:t>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</a:t>
            </a:r>
            <a:r>
              <a:rPr sz="1800" spc="25" dirty="0">
                <a:latin typeface="Cambria"/>
                <a:cs typeface="Cambria"/>
              </a:rPr>
              <a:t>l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50" dirty="0">
                <a:latin typeface="Cambria"/>
                <a:cs typeface="Cambria"/>
              </a:rPr>
              <a:t>w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Startup.com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expected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grow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accordingly: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6900" y="3155697"/>
            <a:ext cx="7800340" cy="287274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4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3: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Determine</a:t>
            </a:r>
            <a:r>
              <a:rPr sz="1800" spc="10" dirty="0">
                <a:latin typeface="Cambria"/>
                <a:cs typeface="Cambria"/>
              </a:rPr>
              <a:t> timing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 </a:t>
            </a:r>
            <a:r>
              <a:rPr sz="1800" spc="10" dirty="0">
                <a:latin typeface="Cambria"/>
                <a:cs typeface="Cambria"/>
              </a:rPr>
              <a:t>(IPO,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M&amp;A,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etc.)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5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20" dirty="0">
                <a:latin typeface="Cambria"/>
                <a:cs typeface="Cambria"/>
              </a:rPr>
              <a:t>Investors </a:t>
            </a:r>
            <a:r>
              <a:rPr sz="1800" spc="30" dirty="0">
                <a:latin typeface="Cambria"/>
                <a:cs typeface="Cambria"/>
              </a:rPr>
              <a:t>plan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5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4: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Calculate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(based</a:t>
            </a:r>
            <a:r>
              <a:rPr sz="1800" spc="20" dirty="0">
                <a:latin typeface="Cambria"/>
                <a:cs typeface="Cambria"/>
              </a:rPr>
              <a:t> 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comps)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Companies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space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trading 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15x</a:t>
            </a:r>
            <a:r>
              <a:rPr sz="1800" spc="5" dirty="0">
                <a:latin typeface="Cambria"/>
                <a:cs typeface="Cambria"/>
              </a:rPr>
              <a:t> earnings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65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5:</a:t>
            </a:r>
            <a:r>
              <a:rPr sz="1800" spc="10" dirty="0">
                <a:latin typeface="Cambria"/>
                <a:cs typeface="Cambria"/>
              </a:rPr>
              <a:t> Discount </a:t>
            </a:r>
            <a:r>
              <a:rPr sz="1800" spc="20" dirty="0">
                <a:latin typeface="Cambria"/>
                <a:cs typeface="Cambria"/>
              </a:rPr>
              <a:t>back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current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day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desired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5" dirty="0">
                <a:latin typeface="Cambria"/>
                <a:cs typeface="Cambria"/>
              </a:rPr>
              <a:t>Assume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desired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40%,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$120/(1.4)^5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$22.3M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6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Step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7: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Determine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required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stake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65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Post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$22.3,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$15.3,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VC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$7/$22.3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31%</a:t>
            </a:r>
            <a:endParaRPr sz="1800">
              <a:latin typeface="Cambria"/>
              <a:cs typeface="Cambria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073304" y="2537311"/>
          <a:ext cx="8129903" cy="6583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1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14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1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14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14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94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25" dirty="0">
                          <a:latin typeface="Cambria"/>
                          <a:cs typeface="Cambria"/>
                        </a:rPr>
                        <a:t>$M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528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9570" algn="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1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2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3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4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2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200" spc="15" dirty="0">
                          <a:latin typeface="Cambria"/>
                          <a:cs typeface="Cambria"/>
                        </a:rPr>
                        <a:t>5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15" dirty="0">
                          <a:latin typeface="Cambria"/>
                          <a:cs typeface="Cambria"/>
                        </a:rPr>
                        <a:t>Sales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1.0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3.1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7.2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0" dirty="0">
                          <a:latin typeface="Cambria"/>
                          <a:cs typeface="Cambria"/>
                        </a:rPr>
                        <a:t>15.5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40" dirty="0">
                          <a:latin typeface="Cambria"/>
                          <a:cs typeface="Cambria"/>
                        </a:rPr>
                        <a:t>$35.7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40" dirty="0">
                          <a:latin typeface="Cambria"/>
                          <a:cs typeface="Cambria"/>
                        </a:rPr>
                        <a:t>$50.0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5" dirty="0">
                          <a:latin typeface="Cambria"/>
                          <a:cs typeface="Cambria"/>
                        </a:rPr>
                        <a:t>Earnings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227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5" dirty="0">
                          <a:latin typeface="Cambria"/>
                          <a:cs typeface="Cambria"/>
                        </a:rPr>
                        <a:t>(5.0)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14655" algn="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5" dirty="0">
                          <a:latin typeface="Cambria"/>
                          <a:cs typeface="Cambria"/>
                        </a:rPr>
                        <a:t>(7.5)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5" dirty="0">
                          <a:latin typeface="Cambria"/>
                          <a:cs typeface="Cambria"/>
                        </a:rPr>
                        <a:t>(0.2)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1.0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3.0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35" dirty="0">
                          <a:latin typeface="Cambria"/>
                          <a:cs typeface="Cambria"/>
                        </a:rPr>
                        <a:t>8.0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763079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5" dirty="0"/>
              <a:t>Pre-Money</a:t>
            </a:r>
            <a:r>
              <a:rPr spc="25" dirty="0"/>
              <a:t> </a:t>
            </a:r>
            <a:r>
              <a:rPr spc="75" dirty="0"/>
              <a:t>vs.</a:t>
            </a:r>
            <a:r>
              <a:rPr spc="10" dirty="0"/>
              <a:t> </a:t>
            </a:r>
            <a:r>
              <a:rPr spc="35" dirty="0"/>
              <a:t>Post-Money</a:t>
            </a:r>
            <a:r>
              <a:rPr spc="5" dirty="0"/>
              <a:t> </a:t>
            </a:r>
            <a:r>
              <a:rPr spc="-50" dirty="0"/>
              <a:t>&amp;</a:t>
            </a:r>
            <a:r>
              <a:rPr spc="5" dirty="0"/>
              <a:t> </a:t>
            </a:r>
            <a:r>
              <a:rPr spc="20" dirty="0"/>
              <a:t>Determining </a:t>
            </a:r>
            <a:r>
              <a:rPr spc="95" dirty="0"/>
              <a:t>VC</a:t>
            </a:r>
            <a:r>
              <a:rPr spc="20" dirty="0"/>
              <a:t> Stake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9661525" cy="4871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0" dirty="0">
                <a:latin typeface="Cambria"/>
                <a:cs typeface="Cambria"/>
              </a:rPr>
              <a:t>Pre-money: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before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financing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0" dirty="0">
                <a:latin typeface="Cambria"/>
                <a:cs typeface="Cambria"/>
              </a:rPr>
              <a:t>Post-money: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after</a:t>
            </a:r>
            <a:r>
              <a:rPr sz="1800" spc="25" dirty="0">
                <a:latin typeface="Cambria"/>
                <a:cs typeface="Cambria"/>
              </a:rPr>
              <a:t> financing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 </a:t>
            </a:r>
            <a:r>
              <a:rPr sz="1800" spc="-20" dirty="0">
                <a:latin typeface="Cambria"/>
                <a:cs typeface="Cambria"/>
              </a:rPr>
              <a:t>(pre-money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financing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amount)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VC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stake </a:t>
            </a:r>
            <a:r>
              <a:rPr sz="1800" spc="-10" dirty="0">
                <a:latin typeface="Cambria"/>
                <a:cs typeface="Cambria"/>
              </a:rPr>
              <a:t>expressed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percentage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15" dirty="0">
                <a:latin typeface="Cambria"/>
                <a:cs typeface="Cambria"/>
              </a:rPr>
              <a:t>post-money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5" dirty="0">
                <a:latin typeface="Cambria"/>
                <a:cs typeface="Cambria"/>
              </a:rPr>
              <a:t>Example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$15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</a:t>
            </a:r>
            <a:r>
              <a:rPr sz="1800" spc="-5" dirty="0">
                <a:latin typeface="Cambria"/>
                <a:cs typeface="Cambria"/>
              </a:rPr>
              <a:t> with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$10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0" dirty="0">
                <a:latin typeface="Cambria"/>
                <a:cs typeface="Cambria"/>
              </a:rPr>
              <a:t> 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(aka </a:t>
            </a:r>
            <a:r>
              <a:rPr sz="1800" spc="50" dirty="0">
                <a:latin typeface="Cambria"/>
                <a:cs typeface="Cambria"/>
              </a:rPr>
              <a:t>$10</a:t>
            </a:r>
            <a:r>
              <a:rPr sz="1800" spc="20" dirty="0">
                <a:latin typeface="Cambria"/>
                <a:cs typeface="Cambria"/>
              </a:rPr>
              <a:t> 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$15)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0" dirty="0">
                <a:latin typeface="Cambria"/>
                <a:cs typeface="Cambria"/>
              </a:rPr>
              <a:t>$25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($15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10" dirty="0">
                <a:latin typeface="Cambria"/>
                <a:cs typeface="Cambria"/>
              </a:rPr>
              <a:t> $10)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40%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($10/$25)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Example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2: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$5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$10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30" dirty="0">
                <a:latin typeface="Cambria"/>
                <a:cs typeface="Cambria"/>
              </a:rPr>
              <a:t>$5M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$15M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33%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40804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" dirty="0"/>
              <a:t>Valuation</a:t>
            </a:r>
            <a:r>
              <a:rPr spc="-15" dirty="0"/>
              <a:t> </a:t>
            </a:r>
            <a:r>
              <a:rPr spc="40" dirty="0"/>
              <a:t>Calculations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775950" cy="456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25" dirty="0">
                <a:latin typeface="Cambria"/>
                <a:cs typeface="Cambria"/>
              </a:rPr>
              <a:t>New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percentage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*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30" dirty="0">
                <a:latin typeface="Cambria"/>
                <a:cs typeface="Cambria"/>
              </a:rPr>
              <a:t>$5M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33.3%*$15M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25" dirty="0">
                <a:latin typeface="Cambria"/>
                <a:cs typeface="Cambria"/>
              </a:rPr>
              <a:t>$10M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$15M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-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$5M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25" dirty="0">
                <a:latin typeface="Cambria"/>
                <a:cs typeface="Cambria"/>
              </a:rPr>
              <a:t>$15M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$10M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$5M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percentage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25" dirty="0">
                <a:latin typeface="Cambria"/>
                <a:cs typeface="Cambria"/>
              </a:rPr>
              <a:t>$15M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$5M/33.3%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investment*(total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outstanding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post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investment/shares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investment)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endParaRPr sz="1800">
              <a:latin typeface="Wingdings"/>
              <a:cs typeface="Wingdings"/>
            </a:endParaRPr>
          </a:p>
          <a:p>
            <a:pPr marL="241300">
              <a:lnSpc>
                <a:spcPct val="100000"/>
              </a:lnSpc>
              <a:spcBef>
                <a:spcPts val="240"/>
              </a:spcBef>
            </a:pPr>
            <a:r>
              <a:rPr sz="1800" spc="25" dirty="0">
                <a:latin typeface="Cambria"/>
                <a:cs typeface="Cambria"/>
              </a:rPr>
              <a:t>$15M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$5M*(1,500,000/500,000)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Share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purchase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total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outstanding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pre-investment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35" dirty="0">
                <a:latin typeface="Wingdings"/>
                <a:cs typeface="Wingdings"/>
              </a:rPr>
              <a:t></a:t>
            </a:r>
            <a:r>
              <a:rPr sz="1800" spc="35" dirty="0">
                <a:latin typeface="Cambria"/>
                <a:cs typeface="Cambria"/>
              </a:rPr>
              <a:t>$10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1,000,000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Share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purchase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50" dirty="0">
                <a:latin typeface="Cambria"/>
                <a:cs typeface="Cambria"/>
              </a:rPr>
              <a:t>$10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500,000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2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issued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spc="5" dirty="0">
                <a:latin typeface="Cambria"/>
                <a:cs typeface="Cambria"/>
              </a:rPr>
              <a:t> purchase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40" dirty="0">
                <a:latin typeface="Cambria"/>
                <a:cs typeface="Cambria"/>
              </a:rPr>
              <a:t>500,000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$5M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$10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20" dirty="0">
                <a:latin typeface="Cambria"/>
                <a:cs typeface="Cambria"/>
              </a:rPr>
              <a:t>Total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outstanding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post-investment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total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outstanding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pre-investment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issued </a:t>
            </a:r>
            <a:r>
              <a:rPr sz="1800" dirty="0">
                <a:latin typeface="Wingdings"/>
                <a:cs typeface="Wingdings"/>
              </a:rPr>
              <a:t></a:t>
            </a:r>
            <a:endParaRPr sz="1800">
              <a:latin typeface="Wingdings"/>
              <a:cs typeface="Wingdings"/>
            </a:endParaRPr>
          </a:p>
          <a:p>
            <a:pPr marL="241300">
              <a:lnSpc>
                <a:spcPct val="100000"/>
              </a:lnSpc>
              <a:spcBef>
                <a:spcPts val="240"/>
              </a:spcBef>
            </a:pPr>
            <a:r>
              <a:rPr sz="1800" spc="50" dirty="0">
                <a:latin typeface="Cambria"/>
                <a:cs typeface="Cambria"/>
              </a:rPr>
              <a:t>1,500,000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1,000,000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500,000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292925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Up</a:t>
            </a:r>
            <a:r>
              <a:rPr spc="-10" dirty="0"/>
              <a:t> </a:t>
            </a:r>
            <a:r>
              <a:rPr spc="75" dirty="0"/>
              <a:t>vs.</a:t>
            </a:r>
            <a:r>
              <a:rPr spc="-20" dirty="0"/>
              <a:t> </a:t>
            </a:r>
            <a:r>
              <a:rPr spc="30" dirty="0"/>
              <a:t>Down</a:t>
            </a:r>
            <a:r>
              <a:rPr spc="5" dirty="0"/>
              <a:t> </a:t>
            </a:r>
            <a:r>
              <a:rPr spc="45" dirty="0"/>
              <a:t>Round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025145"/>
            <a:ext cx="10975975" cy="4493895"/>
          </a:xfrm>
          <a:prstGeom prst="rect">
            <a:avLst/>
          </a:prstGeom>
        </p:spPr>
        <p:txBody>
          <a:bodyPr vert="horz" wrap="square" lIns="0" tIns="14351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13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0" dirty="0">
                <a:latin typeface="Cambria"/>
                <a:cs typeface="Cambria"/>
              </a:rPr>
              <a:t>Up</a:t>
            </a:r>
            <a:r>
              <a:rPr sz="1800" spc="-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subsequent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greater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than </a:t>
            </a:r>
            <a:r>
              <a:rPr sz="1800" spc="-5" dirty="0">
                <a:latin typeface="Cambria"/>
                <a:cs typeface="Cambria"/>
              </a:rPr>
              <a:t>post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5" dirty="0">
                <a:latin typeface="Cambria"/>
                <a:cs typeface="Cambria"/>
              </a:rPr>
              <a:t>previous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Good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original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founders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Normally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sign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 </a:t>
            </a:r>
            <a:r>
              <a:rPr sz="1800" spc="-10" dirty="0">
                <a:latin typeface="Cambria"/>
                <a:cs typeface="Cambria"/>
              </a:rPr>
              <a:t>performing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well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(“outside</a:t>
            </a:r>
            <a:r>
              <a:rPr sz="1800" spc="10" dirty="0">
                <a:latin typeface="Cambria"/>
                <a:cs typeface="Cambria"/>
              </a:rPr>
              <a:t> round”)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interested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Down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subsequent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less </a:t>
            </a:r>
            <a:r>
              <a:rPr sz="1800" spc="20" dirty="0">
                <a:latin typeface="Cambria"/>
                <a:cs typeface="Cambria"/>
              </a:rPr>
              <a:t>than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post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previous</a:t>
            </a:r>
            <a:r>
              <a:rPr sz="1800" dirty="0">
                <a:latin typeface="Cambria"/>
                <a:cs typeface="Cambria"/>
              </a:rPr>
              <a:t> 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Often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results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dilution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(lower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equity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stake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initial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and/or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founder)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Normally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sign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10" dirty="0">
                <a:latin typeface="Cambria"/>
                <a:cs typeface="Cambria"/>
              </a:rPr>
              <a:t> hitting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milestones;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could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sign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general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health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20" dirty="0">
                <a:latin typeface="Cambria"/>
                <a:cs typeface="Cambria"/>
              </a:rPr>
              <a:t>venture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investing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0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Flat</a:t>
            </a:r>
            <a:r>
              <a:rPr sz="1800" spc="-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4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Pre-money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subsequent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equal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post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previous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0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Often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way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appease </a:t>
            </a:r>
            <a:r>
              <a:rPr sz="1800" spc="-5" dirty="0">
                <a:latin typeface="Cambria"/>
                <a:cs typeface="Cambria"/>
              </a:rPr>
              <a:t>previous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(“inside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round”)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5684520"/>
            <a:ext cx="10972800" cy="44958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09600" y="5684520"/>
            <a:ext cx="10972800" cy="449580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83185" rIns="0" bIns="0" rtlCol="0">
            <a:spAutoFit/>
          </a:bodyPr>
          <a:lstStyle/>
          <a:p>
            <a:pPr marL="221615">
              <a:lnSpc>
                <a:spcPct val="100000"/>
              </a:lnSpc>
              <a:spcBef>
                <a:spcPts val="655"/>
              </a:spcBef>
            </a:pPr>
            <a:r>
              <a:rPr sz="1800" spc="70" dirty="0">
                <a:latin typeface="Cambria"/>
                <a:cs typeface="Cambria"/>
              </a:rPr>
              <a:t>“..not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interested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leading </a:t>
            </a:r>
            <a:r>
              <a:rPr sz="1800" spc="10" dirty="0">
                <a:latin typeface="Cambria"/>
                <a:cs typeface="Cambria"/>
              </a:rPr>
              <a:t>next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doing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round…would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rather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run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full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steam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wall”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66852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Exercise </a:t>
            </a:r>
            <a:r>
              <a:rPr spc="15" dirty="0"/>
              <a:t>2:</a:t>
            </a:r>
            <a:r>
              <a:rPr spc="-5" dirty="0"/>
              <a:t> </a:t>
            </a:r>
            <a:r>
              <a:rPr spc="25" dirty="0"/>
              <a:t>Valuation</a:t>
            </a:r>
            <a:r>
              <a:rPr spc="-15" dirty="0"/>
              <a:t> </a:t>
            </a:r>
            <a:r>
              <a:rPr spc="30" dirty="0"/>
              <a:t>Decisions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931525" cy="4871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0" dirty="0">
                <a:latin typeface="Cambria"/>
                <a:cs typeface="Cambria"/>
              </a:rPr>
              <a:t>Acme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Co.</a:t>
            </a:r>
            <a:r>
              <a:rPr sz="1800" spc="5" dirty="0">
                <a:latin typeface="Cambria"/>
                <a:cs typeface="Cambria"/>
              </a:rPr>
              <a:t> is</a:t>
            </a:r>
            <a:r>
              <a:rPr sz="1800" spc="-5" dirty="0">
                <a:latin typeface="Cambria"/>
                <a:cs typeface="Cambria"/>
              </a:rPr>
              <a:t> controlled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founders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(100%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ownership)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It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has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been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able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grow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$35M 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sales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over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relatively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short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history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Founders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exploring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three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potential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options</a:t>
            </a: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Option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Sell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today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3x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revenue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(based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industry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comps)</a:t>
            </a:r>
            <a:endParaRPr sz="1800" dirty="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Option </a:t>
            </a:r>
            <a:r>
              <a:rPr sz="1800" spc="50" dirty="0">
                <a:latin typeface="Cambria"/>
                <a:cs typeface="Cambria"/>
              </a:rPr>
              <a:t>2: </a:t>
            </a:r>
            <a:r>
              <a:rPr sz="1800" spc="5" dirty="0">
                <a:latin typeface="Cambria"/>
                <a:cs typeface="Cambria"/>
              </a:rPr>
              <a:t>Raise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25" dirty="0">
                <a:latin typeface="Cambria"/>
                <a:cs typeface="Cambria"/>
              </a:rPr>
              <a:t>$40M </a:t>
            </a:r>
            <a:r>
              <a:rPr sz="1800" dirty="0">
                <a:latin typeface="Cambria"/>
                <a:cs typeface="Cambria"/>
              </a:rPr>
              <a:t>round </a:t>
            </a:r>
            <a:r>
              <a:rPr sz="1800" spc="10" dirty="0">
                <a:latin typeface="Cambria"/>
                <a:cs typeface="Cambria"/>
              </a:rPr>
              <a:t>of institutional </a:t>
            </a:r>
            <a:r>
              <a:rPr sz="1800" spc="20" dirty="0">
                <a:latin typeface="Cambria"/>
                <a:cs typeface="Cambria"/>
              </a:rPr>
              <a:t>capital </a:t>
            </a:r>
            <a:r>
              <a:rPr sz="1800" spc="-30" dirty="0">
                <a:latin typeface="Cambria"/>
                <a:cs typeface="Cambria"/>
              </a:rPr>
              <a:t>(at </a:t>
            </a:r>
            <a:r>
              <a:rPr sz="1800" spc="10" dirty="0">
                <a:latin typeface="Cambria"/>
                <a:cs typeface="Cambria"/>
              </a:rPr>
              <a:t>25% </a:t>
            </a:r>
            <a:r>
              <a:rPr sz="1800" spc="15" dirty="0">
                <a:latin typeface="Cambria"/>
                <a:cs typeface="Cambria"/>
              </a:rPr>
              <a:t>valuation </a:t>
            </a:r>
            <a:r>
              <a:rPr sz="1800" spc="10" dirty="0">
                <a:latin typeface="Cambria"/>
                <a:cs typeface="Cambria"/>
              </a:rPr>
              <a:t>discount </a:t>
            </a:r>
            <a:r>
              <a:rPr sz="1800" spc="-25" dirty="0">
                <a:latin typeface="Cambria"/>
                <a:cs typeface="Cambria"/>
              </a:rPr>
              <a:t>to </a:t>
            </a:r>
            <a:r>
              <a:rPr sz="1800" spc="-10" dirty="0">
                <a:latin typeface="Cambria"/>
                <a:cs typeface="Cambria"/>
              </a:rPr>
              <a:t>sale) </a:t>
            </a:r>
            <a:r>
              <a:rPr sz="1800" spc="-25" dirty="0">
                <a:latin typeface="Cambria"/>
                <a:cs typeface="Cambria"/>
              </a:rPr>
              <a:t>to </a:t>
            </a:r>
            <a:r>
              <a:rPr sz="1800" spc="10" dirty="0">
                <a:latin typeface="Cambria"/>
                <a:cs typeface="Cambria"/>
              </a:rPr>
              <a:t>buy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distressed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competitor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($20M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sales)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adjacent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offerings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 </a:t>
            </a:r>
            <a:r>
              <a:rPr sz="1800" spc="10" dirty="0">
                <a:latin typeface="Cambria"/>
                <a:cs typeface="Cambria"/>
              </a:rPr>
              <a:t>hope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10" dirty="0">
                <a:latin typeface="Cambria"/>
                <a:cs typeface="Cambria"/>
              </a:rPr>
              <a:t> sell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higher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revenue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(4x)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3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years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(assume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no </a:t>
            </a:r>
            <a:r>
              <a:rPr sz="1800" spc="5" dirty="0">
                <a:latin typeface="Cambria"/>
                <a:cs typeface="Cambria"/>
              </a:rPr>
              <a:t>organic </a:t>
            </a:r>
            <a:r>
              <a:rPr sz="1800" spc="-15" dirty="0">
                <a:latin typeface="Cambria"/>
                <a:cs typeface="Cambria"/>
              </a:rPr>
              <a:t>growth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simplicity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15%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WACC)</a:t>
            </a:r>
            <a:endParaRPr sz="1800" dirty="0">
              <a:latin typeface="Cambria"/>
              <a:cs typeface="Cambria"/>
            </a:endParaRPr>
          </a:p>
          <a:p>
            <a:pPr marL="469900" marR="478155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Option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3: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Take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$40M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table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now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hedge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some</a:t>
            </a:r>
            <a:r>
              <a:rPr sz="1800" spc="10" dirty="0">
                <a:latin typeface="Cambria"/>
                <a:cs typeface="Cambria"/>
              </a:rPr>
              <a:t> founder’s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risk </a:t>
            </a:r>
            <a:r>
              <a:rPr sz="1800" spc="5" dirty="0">
                <a:latin typeface="Cambria"/>
                <a:cs typeface="Cambria"/>
              </a:rPr>
              <a:t>but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acquisition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and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hope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sell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5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years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3.5x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rev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30" dirty="0">
                <a:latin typeface="Cambria"/>
                <a:cs typeface="Cambria"/>
              </a:rPr>
              <a:t>(again,</a:t>
            </a:r>
            <a:r>
              <a:rPr sz="1800" spc="10" dirty="0">
                <a:latin typeface="Cambria"/>
                <a:cs typeface="Cambria"/>
              </a:rPr>
              <a:t> assume </a:t>
            </a:r>
            <a:r>
              <a:rPr sz="1800" spc="15" dirty="0">
                <a:latin typeface="Cambria"/>
                <a:cs typeface="Cambria"/>
              </a:rPr>
              <a:t>no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organic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growth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15%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WACC)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What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should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founders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do?</a:t>
            </a: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What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good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sensitivities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analyze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model?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Please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model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data </a:t>
            </a:r>
            <a:r>
              <a:rPr sz="1800" dirty="0">
                <a:latin typeface="Cambria"/>
                <a:cs typeface="Cambria"/>
              </a:rPr>
              <a:t>tables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shown.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5" dirty="0">
                <a:latin typeface="Cambria"/>
                <a:cs typeface="Cambria"/>
              </a:rPr>
              <a:t>As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VC/PE/I-banker,</a:t>
            </a:r>
            <a:r>
              <a:rPr sz="1800" spc="-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how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you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add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decision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process?</a:t>
            </a:r>
            <a:endParaRPr sz="18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1168778"/>
            <a:ext cx="442912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b="0" spc="-229" dirty="0">
                <a:solidFill>
                  <a:srgbClr val="FFFFFF"/>
                </a:solidFill>
                <a:latin typeface="Cambria"/>
                <a:cs typeface="Cambria"/>
              </a:rPr>
              <a:t>Term</a:t>
            </a:r>
            <a:r>
              <a:rPr sz="6600" b="0" spc="-5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6600" b="0" spc="50" dirty="0">
                <a:solidFill>
                  <a:srgbClr val="FFFFFF"/>
                </a:solidFill>
                <a:latin typeface="Cambria"/>
                <a:cs typeface="Cambria"/>
              </a:rPr>
              <a:t>Sheets</a:t>
            </a:r>
            <a:endParaRPr sz="66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41221" y="2821710"/>
            <a:ext cx="1623060" cy="2807970"/>
          </a:xfrm>
          <a:custGeom>
            <a:avLst/>
            <a:gdLst/>
            <a:ahLst/>
            <a:cxnLst/>
            <a:rect l="l" t="t" r="r" b="b"/>
            <a:pathLst>
              <a:path w="1623059" h="2807970">
                <a:moveTo>
                  <a:pt x="811314" y="0"/>
                </a:moveTo>
                <a:lnTo>
                  <a:pt x="751207" y="1747"/>
                </a:lnTo>
                <a:lnTo>
                  <a:pt x="693277" y="5924"/>
                </a:lnTo>
                <a:lnTo>
                  <a:pt x="637523" y="12530"/>
                </a:lnTo>
                <a:lnTo>
                  <a:pt x="583945" y="21565"/>
                </a:lnTo>
                <a:lnTo>
                  <a:pt x="532544" y="33028"/>
                </a:lnTo>
                <a:lnTo>
                  <a:pt x="483319" y="46921"/>
                </a:lnTo>
                <a:lnTo>
                  <a:pt x="436270" y="63243"/>
                </a:lnTo>
                <a:lnTo>
                  <a:pt x="391397" y="81994"/>
                </a:lnTo>
                <a:lnTo>
                  <a:pt x="348700" y="103175"/>
                </a:lnTo>
                <a:lnTo>
                  <a:pt x="308180" y="126785"/>
                </a:lnTo>
                <a:lnTo>
                  <a:pt x="269835" y="152824"/>
                </a:lnTo>
                <a:lnTo>
                  <a:pt x="233667" y="181292"/>
                </a:lnTo>
                <a:lnTo>
                  <a:pt x="197102" y="214802"/>
                </a:lnTo>
                <a:lnTo>
                  <a:pt x="163949" y="250570"/>
                </a:lnTo>
                <a:lnTo>
                  <a:pt x="134206" y="288596"/>
                </a:lnTo>
                <a:lnTo>
                  <a:pt x="107874" y="328879"/>
                </a:lnTo>
                <a:lnTo>
                  <a:pt x="84952" y="371420"/>
                </a:lnTo>
                <a:lnTo>
                  <a:pt x="65442" y="416219"/>
                </a:lnTo>
                <a:lnTo>
                  <a:pt x="49342" y="463275"/>
                </a:lnTo>
                <a:lnTo>
                  <a:pt x="36653" y="512589"/>
                </a:lnTo>
                <a:lnTo>
                  <a:pt x="27374" y="564161"/>
                </a:lnTo>
                <a:lnTo>
                  <a:pt x="21506" y="617990"/>
                </a:lnTo>
                <a:lnTo>
                  <a:pt x="19050" y="674077"/>
                </a:lnTo>
                <a:lnTo>
                  <a:pt x="19050" y="780821"/>
                </a:lnTo>
                <a:lnTo>
                  <a:pt x="418617" y="780821"/>
                </a:lnTo>
                <a:lnTo>
                  <a:pt x="418617" y="677887"/>
                </a:lnTo>
                <a:lnTo>
                  <a:pt x="422055" y="624540"/>
                </a:lnTo>
                <a:lnTo>
                  <a:pt x="430695" y="576234"/>
                </a:lnTo>
                <a:lnTo>
                  <a:pt x="444536" y="532969"/>
                </a:lnTo>
                <a:lnTo>
                  <a:pt x="463579" y="494748"/>
                </a:lnTo>
                <a:lnTo>
                  <a:pt x="487823" y="461570"/>
                </a:lnTo>
                <a:lnTo>
                  <a:pt x="517271" y="433438"/>
                </a:lnTo>
                <a:lnTo>
                  <a:pt x="558274" y="405817"/>
                </a:lnTo>
                <a:lnTo>
                  <a:pt x="604367" y="384430"/>
                </a:lnTo>
                <a:lnTo>
                  <a:pt x="655551" y="369278"/>
                </a:lnTo>
                <a:lnTo>
                  <a:pt x="711824" y="360358"/>
                </a:lnTo>
                <a:lnTo>
                  <a:pt x="773188" y="357670"/>
                </a:lnTo>
                <a:lnTo>
                  <a:pt x="822096" y="359875"/>
                </a:lnTo>
                <a:lnTo>
                  <a:pt x="868502" y="367521"/>
                </a:lnTo>
                <a:lnTo>
                  <a:pt x="912406" y="380606"/>
                </a:lnTo>
                <a:lnTo>
                  <a:pt x="953808" y="399131"/>
                </a:lnTo>
                <a:lnTo>
                  <a:pt x="992708" y="423096"/>
                </a:lnTo>
                <a:lnTo>
                  <a:pt x="1029106" y="452500"/>
                </a:lnTo>
                <a:lnTo>
                  <a:pt x="1057175" y="482414"/>
                </a:lnTo>
                <a:lnTo>
                  <a:pt x="1081129" y="517082"/>
                </a:lnTo>
                <a:lnTo>
                  <a:pt x="1100969" y="556507"/>
                </a:lnTo>
                <a:lnTo>
                  <a:pt x="1116695" y="600686"/>
                </a:lnTo>
                <a:lnTo>
                  <a:pt x="1128307" y="649621"/>
                </a:lnTo>
                <a:lnTo>
                  <a:pt x="1135805" y="703312"/>
                </a:lnTo>
                <a:lnTo>
                  <a:pt x="1139190" y="761758"/>
                </a:lnTo>
                <a:lnTo>
                  <a:pt x="1135938" y="826859"/>
                </a:lnTo>
                <a:lnTo>
                  <a:pt x="1128166" y="886415"/>
                </a:lnTo>
                <a:lnTo>
                  <a:pt x="1115873" y="940428"/>
                </a:lnTo>
                <a:lnTo>
                  <a:pt x="1099057" y="988896"/>
                </a:lnTo>
                <a:lnTo>
                  <a:pt x="1077719" y="1031821"/>
                </a:lnTo>
                <a:lnTo>
                  <a:pt x="1051858" y="1069202"/>
                </a:lnTo>
                <a:lnTo>
                  <a:pt x="1021473" y="1101039"/>
                </a:lnTo>
                <a:lnTo>
                  <a:pt x="981461" y="1132054"/>
                </a:lnTo>
                <a:lnTo>
                  <a:pt x="937597" y="1157271"/>
                </a:lnTo>
                <a:lnTo>
                  <a:pt x="889882" y="1176688"/>
                </a:lnTo>
                <a:lnTo>
                  <a:pt x="838315" y="1190307"/>
                </a:lnTo>
                <a:lnTo>
                  <a:pt x="782894" y="1198127"/>
                </a:lnTo>
                <a:lnTo>
                  <a:pt x="723620" y="1200149"/>
                </a:lnTo>
                <a:lnTo>
                  <a:pt x="506730" y="1200149"/>
                </a:lnTo>
                <a:lnTo>
                  <a:pt x="506730" y="1550200"/>
                </a:lnTo>
                <a:lnTo>
                  <a:pt x="750392" y="1550200"/>
                </a:lnTo>
                <a:lnTo>
                  <a:pt x="788456" y="1551535"/>
                </a:lnTo>
                <a:lnTo>
                  <a:pt x="829914" y="1557559"/>
                </a:lnTo>
                <a:lnTo>
                  <a:pt x="874766" y="1568270"/>
                </a:lnTo>
                <a:lnTo>
                  <a:pt x="923010" y="1583664"/>
                </a:lnTo>
                <a:lnTo>
                  <a:pt x="971521" y="1605252"/>
                </a:lnTo>
                <a:lnTo>
                  <a:pt x="1017174" y="1634545"/>
                </a:lnTo>
                <a:lnTo>
                  <a:pt x="1059970" y="1671541"/>
                </a:lnTo>
                <a:lnTo>
                  <a:pt x="1099908" y="1716239"/>
                </a:lnTo>
                <a:lnTo>
                  <a:pt x="1123558" y="1750988"/>
                </a:lnTo>
                <a:lnTo>
                  <a:pt x="1143160" y="1790501"/>
                </a:lnTo>
                <a:lnTo>
                  <a:pt x="1158716" y="1834780"/>
                </a:lnTo>
                <a:lnTo>
                  <a:pt x="1170224" y="1883824"/>
                </a:lnTo>
                <a:lnTo>
                  <a:pt x="1177685" y="1937634"/>
                </a:lnTo>
                <a:lnTo>
                  <a:pt x="1181100" y="1996211"/>
                </a:lnTo>
                <a:lnTo>
                  <a:pt x="1180456" y="2059418"/>
                </a:lnTo>
                <a:lnTo>
                  <a:pt x="1176282" y="2118074"/>
                </a:lnTo>
                <a:lnTo>
                  <a:pt x="1168578" y="2172179"/>
                </a:lnTo>
                <a:lnTo>
                  <a:pt x="1157344" y="2221733"/>
                </a:lnTo>
                <a:lnTo>
                  <a:pt x="1142580" y="2266738"/>
                </a:lnTo>
                <a:lnTo>
                  <a:pt x="1124285" y="2307193"/>
                </a:lnTo>
                <a:lnTo>
                  <a:pt x="1102461" y="2343099"/>
                </a:lnTo>
                <a:lnTo>
                  <a:pt x="1076144" y="2374332"/>
                </a:lnTo>
                <a:lnTo>
                  <a:pt x="1044372" y="2400781"/>
                </a:lnTo>
                <a:lnTo>
                  <a:pt x="1007143" y="2422445"/>
                </a:lnTo>
                <a:lnTo>
                  <a:pt x="964459" y="2439325"/>
                </a:lnTo>
                <a:lnTo>
                  <a:pt x="916319" y="2451420"/>
                </a:lnTo>
                <a:lnTo>
                  <a:pt x="862722" y="2458732"/>
                </a:lnTo>
                <a:lnTo>
                  <a:pt x="803668" y="2461259"/>
                </a:lnTo>
                <a:lnTo>
                  <a:pt x="748668" y="2458602"/>
                </a:lnTo>
                <a:lnTo>
                  <a:pt x="696924" y="2451099"/>
                </a:lnTo>
                <a:lnTo>
                  <a:pt x="648438" y="2438752"/>
                </a:lnTo>
                <a:lnTo>
                  <a:pt x="603208" y="2421559"/>
                </a:lnTo>
                <a:lnTo>
                  <a:pt x="561234" y="2399522"/>
                </a:lnTo>
                <a:lnTo>
                  <a:pt x="522516" y="2372639"/>
                </a:lnTo>
                <a:lnTo>
                  <a:pt x="488403" y="2341150"/>
                </a:lnTo>
                <a:lnTo>
                  <a:pt x="460248" y="2305294"/>
                </a:lnTo>
                <a:lnTo>
                  <a:pt x="438048" y="2265070"/>
                </a:lnTo>
                <a:lnTo>
                  <a:pt x="421805" y="2220477"/>
                </a:lnTo>
                <a:lnTo>
                  <a:pt x="411518" y="2171514"/>
                </a:lnTo>
                <a:lnTo>
                  <a:pt x="407187" y="2118182"/>
                </a:lnTo>
                <a:lnTo>
                  <a:pt x="407187" y="2026704"/>
                </a:lnTo>
                <a:lnTo>
                  <a:pt x="0" y="2026704"/>
                </a:lnTo>
                <a:lnTo>
                  <a:pt x="0" y="2160117"/>
                </a:lnTo>
                <a:lnTo>
                  <a:pt x="1869" y="2212419"/>
                </a:lnTo>
                <a:lnTo>
                  <a:pt x="7136" y="2262770"/>
                </a:lnTo>
                <a:lnTo>
                  <a:pt x="15803" y="2311170"/>
                </a:lnTo>
                <a:lnTo>
                  <a:pt x="27869" y="2357619"/>
                </a:lnTo>
                <a:lnTo>
                  <a:pt x="43333" y="2402117"/>
                </a:lnTo>
                <a:lnTo>
                  <a:pt x="62196" y="2444663"/>
                </a:lnTo>
                <a:lnTo>
                  <a:pt x="84457" y="2485259"/>
                </a:lnTo>
                <a:lnTo>
                  <a:pt x="110118" y="2523902"/>
                </a:lnTo>
                <a:lnTo>
                  <a:pt x="139177" y="2560595"/>
                </a:lnTo>
                <a:lnTo>
                  <a:pt x="171635" y="2595336"/>
                </a:lnTo>
                <a:lnTo>
                  <a:pt x="207492" y="2628125"/>
                </a:lnTo>
                <a:lnTo>
                  <a:pt x="240421" y="2654037"/>
                </a:lnTo>
                <a:lnTo>
                  <a:pt x="275652" y="2677931"/>
                </a:lnTo>
                <a:lnTo>
                  <a:pt x="313185" y="2699805"/>
                </a:lnTo>
                <a:lnTo>
                  <a:pt x="353020" y="2719660"/>
                </a:lnTo>
                <a:lnTo>
                  <a:pt x="395156" y="2737497"/>
                </a:lnTo>
                <a:lnTo>
                  <a:pt x="439594" y="2753314"/>
                </a:lnTo>
                <a:lnTo>
                  <a:pt x="486334" y="2767112"/>
                </a:lnTo>
                <a:lnTo>
                  <a:pt x="535376" y="2778891"/>
                </a:lnTo>
                <a:lnTo>
                  <a:pt x="586719" y="2788651"/>
                </a:lnTo>
                <a:lnTo>
                  <a:pt x="640364" y="2796392"/>
                </a:lnTo>
                <a:lnTo>
                  <a:pt x="696311" y="2802113"/>
                </a:lnTo>
                <a:lnTo>
                  <a:pt x="754560" y="2805816"/>
                </a:lnTo>
                <a:lnTo>
                  <a:pt x="815111" y="2807500"/>
                </a:lnTo>
                <a:lnTo>
                  <a:pt x="868293" y="2805927"/>
                </a:lnTo>
                <a:lnTo>
                  <a:pt x="920472" y="2801487"/>
                </a:lnTo>
                <a:lnTo>
                  <a:pt x="971648" y="2794178"/>
                </a:lnTo>
                <a:lnTo>
                  <a:pt x="1021822" y="2784000"/>
                </a:lnTo>
                <a:lnTo>
                  <a:pt x="1070994" y="2770953"/>
                </a:lnTo>
                <a:lnTo>
                  <a:pt x="1119163" y="2755038"/>
                </a:lnTo>
                <a:lnTo>
                  <a:pt x="1166330" y="2736253"/>
                </a:lnTo>
                <a:lnTo>
                  <a:pt x="1212494" y="2714599"/>
                </a:lnTo>
                <a:lnTo>
                  <a:pt x="1257051" y="2690185"/>
                </a:lnTo>
                <a:lnTo>
                  <a:pt x="1299404" y="2663112"/>
                </a:lnTo>
                <a:lnTo>
                  <a:pt x="1339555" y="2633378"/>
                </a:lnTo>
                <a:lnTo>
                  <a:pt x="1377502" y="2600985"/>
                </a:lnTo>
                <a:lnTo>
                  <a:pt x="1413245" y="2565932"/>
                </a:lnTo>
                <a:lnTo>
                  <a:pt x="1446784" y="2528219"/>
                </a:lnTo>
                <a:lnTo>
                  <a:pt x="1478118" y="2487846"/>
                </a:lnTo>
                <a:lnTo>
                  <a:pt x="1507248" y="2444813"/>
                </a:lnTo>
                <a:lnTo>
                  <a:pt x="1530821" y="2404407"/>
                </a:lnTo>
                <a:lnTo>
                  <a:pt x="1551704" y="2362065"/>
                </a:lnTo>
                <a:lnTo>
                  <a:pt x="1569897" y="2317787"/>
                </a:lnTo>
                <a:lnTo>
                  <a:pt x="1585401" y="2271573"/>
                </a:lnTo>
                <a:lnTo>
                  <a:pt x="1598215" y="2223422"/>
                </a:lnTo>
                <a:lnTo>
                  <a:pt x="1608340" y="2173334"/>
                </a:lnTo>
                <a:lnTo>
                  <a:pt x="1615775" y="2121310"/>
                </a:lnTo>
                <a:lnTo>
                  <a:pt x="1620521" y="2067349"/>
                </a:lnTo>
                <a:lnTo>
                  <a:pt x="1622577" y="2011451"/>
                </a:lnTo>
                <a:lnTo>
                  <a:pt x="1620464" y="1960610"/>
                </a:lnTo>
                <a:lnTo>
                  <a:pt x="1615285" y="1911061"/>
                </a:lnTo>
                <a:lnTo>
                  <a:pt x="1607040" y="1862802"/>
                </a:lnTo>
                <a:lnTo>
                  <a:pt x="1595729" y="1815834"/>
                </a:lnTo>
                <a:lnTo>
                  <a:pt x="1581351" y="1770158"/>
                </a:lnTo>
                <a:lnTo>
                  <a:pt x="1563908" y="1725772"/>
                </a:lnTo>
                <a:lnTo>
                  <a:pt x="1543397" y="1682678"/>
                </a:lnTo>
                <a:lnTo>
                  <a:pt x="1519820" y="1640876"/>
                </a:lnTo>
                <a:lnTo>
                  <a:pt x="1493177" y="1600365"/>
                </a:lnTo>
                <a:lnTo>
                  <a:pt x="1463854" y="1562004"/>
                </a:lnTo>
                <a:lnTo>
                  <a:pt x="1432239" y="1526661"/>
                </a:lnTo>
                <a:lnTo>
                  <a:pt x="1398333" y="1494337"/>
                </a:lnTo>
                <a:lnTo>
                  <a:pt x="1362136" y="1465030"/>
                </a:lnTo>
                <a:lnTo>
                  <a:pt x="1323648" y="1438741"/>
                </a:lnTo>
                <a:lnTo>
                  <a:pt x="1282868" y="1415470"/>
                </a:lnTo>
                <a:lnTo>
                  <a:pt x="1239798" y="1395216"/>
                </a:lnTo>
                <a:lnTo>
                  <a:pt x="1194436" y="1377981"/>
                </a:lnTo>
                <a:lnTo>
                  <a:pt x="1146784" y="1363764"/>
                </a:lnTo>
                <a:lnTo>
                  <a:pt x="1146784" y="1352346"/>
                </a:lnTo>
                <a:lnTo>
                  <a:pt x="1198181" y="1334130"/>
                </a:lnTo>
                <a:lnTo>
                  <a:pt x="1245987" y="1312361"/>
                </a:lnTo>
                <a:lnTo>
                  <a:pt x="1290203" y="1287039"/>
                </a:lnTo>
                <a:lnTo>
                  <a:pt x="1330828" y="1258165"/>
                </a:lnTo>
                <a:lnTo>
                  <a:pt x="1367862" y="1225738"/>
                </a:lnTo>
                <a:lnTo>
                  <a:pt x="1401307" y="1189760"/>
                </a:lnTo>
                <a:lnTo>
                  <a:pt x="1431161" y="1150230"/>
                </a:lnTo>
                <a:lnTo>
                  <a:pt x="1457426" y="1107147"/>
                </a:lnTo>
                <a:lnTo>
                  <a:pt x="1480346" y="1061602"/>
                </a:lnTo>
                <a:lnTo>
                  <a:pt x="1500167" y="1014693"/>
                </a:lnTo>
                <a:lnTo>
                  <a:pt x="1516888" y="966419"/>
                </a:lnTo>
                <a:lnTo>
                  <a:pt x="1530510" y="916781"/>
                </a:lnTo>
                <a:lnTo>
                  <a:pt x="1541032" y="865778"/>
                </a:lnTo>
                <a:lnTo>
                  <a:pt x="1548454" y="813411"/>
                </a:lnTo>
                <a:lnTo>
                  <a:pt x="1552775" y="759679"/>
                </a:lnTo>
                <a:lnTo>
                  <a:pt x="1553997" y="704583"/>
                </a:lnTo>
                <a:lnTo>
                  <a:pt x="1552609" y="650591"/>
                </a:lnTo>
                <a:lnTo>
                  <a:pt x="1548176" y="598316"/>
                </a:lnTo>
                <a:lnTo>
                  <a:pt x="1540698" y="547757"/>
                </a:lnTo>
                <a:lnTo>
                  <a:pt x="1530175" y="498915"/>
                </a:lnTo>
                <a:lnTo>
                  <a:pt x="1516606" y="451790"/>
                </a:lnTo>
                <a:lnTo>
                  <a:pt x="1499993" y="406381"/>
                </a:lnTo>
                <a:lnTo>
                  <a:pt x="1480335" y="362688"/>
                </a:lnTo>
                <a:lnTo>
                  <a:pt x="1457632" y="320711"/>
                </a:lnTo>
                <a:lnTo>
                  <a:pt x="1431885" y="280451"/>
                </a:lnTo>
                <a:lnTo>
                  <a:pt x="1403093" y="241907"/>
                </a:lnTo>
                <a:lnTo>
                  <a:pt x="1371257" y="205079"/>
                </a:lnTo>
                <a:lnTo>
                  <a:pt x="1339338" y="173430"/>
                </a:lnTo>
                <a:lnTo>
                  <a:pt x="1304738" y="144428"/>
                </a:lnTo>
                <a:lnTo>
                  <a:pt x="1267458" y="118073"/>
                </a:lnTo>
                <a:lnTo>
                  <a:pt x="1227497" y="94365"/>
                </a:lnTo>
                <a:lnTo>
                  <a:pt x="1184856" y="73304"/>
                </a:lnTo>
                <a:lnTo>
                  <a:pt x="1139534" y="54890"/>
                </a:lnTo>
                <a:lnTo>
                  <a:pt x="1091532" y="39124"/>
                </a:lnTo>
                <a:lnTo>
                  <a:pt x="1040849" y="26004"/>
                </a:lnTo>
                <a:lnTo>
                  <a:pt x="987485" y="15532"/>
                </a:lnTo>
                <a:lnTo>
                  <a:pt x="931442" y="7707"/>
                </a:lnTo>
                <a:lnTo>
                  <a:pt x="872718" y="2530"/>
                </a:lnTo>
                <a:lnTo>
                  <a:pt x="811314" y="0"/>
                </a:lnTo>
                <a:close/>
              </a:path>
            </a:pathLst>
          </a:custGeom>
          <a:solidFill>
            <a:srgbClr val="ACE9F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6716" y="5696711"/>
            <a:ext cx="9508235" cy="43738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156716" y="5696711"/>
            <a:ext cx="9508490" cy="437515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 marL="521334">
              <a:lnSpc>
                <a:spcPct val="100000"/>
              </a:lnSpc>
              <a:spcBef>
                <a:spcPts val="605"/>
              </a:spcBef>
            </a:pPr>
            <a:r>
              <a:rPr sz="1800" spc="90" dirty="0">
                <a:latin typeface="Cambria"/>
                <a:cs typeface="Cambria"/>
              </a:rPr>
              <a:t>“I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live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golden</a:t>
            </a:r>
            <a:r>
              <a:rPr sz="1800" spc="25" dirty="0">
                <a:latin typeface="Cambria"/>
                <a:cs typeface="Cambria"/>
              </a:rPr>
              <a:t> rule,</a:t>
            </a:r>
            <a:r>
              <a:rPr sz="1800" spc="10" dirty="0">
                <a:latin typeface="Cambria"/>
                <a:cs typeface="Cambria"/>
              </a:rPr>
              <a:t> which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those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have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gold </a:t>
            </a:r>
            <a:r>
              <a:rPr sz="1800" spc="5" dirty="0">
                <a:latin typeface="Cambria"/>
                <a:cs typeface="Cambria"/>
              </a:rPr>
              <a:t>make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(expletive)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rules”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171005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45" dirty="0"/>
              <a:t>Term</a:t>
            </a:r>
            <a:r>
              <a:rPr spc="-55" dirty="0"/>
              <a:t> </a:t>
            </a:r>
            <a:r>
              <a:rPr spc="40" dirty="0"/>
              <a:t>Sheet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6900" y="1180593"/>
            <a:ext cx="9767570" cy="395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Short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(&lt;10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pages)</a:t>
            </a:r>
            <a:r>
              <a:rPr sz="1800" spc="10" dirty="0">
                <a:latin typeface="Cambria"/>
                <a:cs typeface="Cambria"/>
              </a:rPr>
              <a:t> document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prepared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venture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firm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Main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laying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out </a:t>
            </a:r>
            <a:r>
              <a:rPr sz="1800" spc="10" dirty="0">
                <a:latin typeface="Cambria"/>
                <a:cs typeface="Cambria"/>
              </a:rPr>
              <a:t>specifics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investment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Meant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mitigate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potential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conflicts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(financial</a:t>
            </a:r>
            <a:r>
              <a:rPr sz="1800" spc="30" dirty="0">
                <a:latin typeface="Cambria"/>
                <a:cs typeface="Cambria"/>
              </a:rPr>
              <a:t> and </a:t>
            </a:r>
            <a:r>
              <a:rPr sz="1800" spc="-20" dirty="0">
                <a:latin typeface="Cambria"/>
                <a:cs typeface="Cambria"/>
              </a:rPr>
              <a:t>control)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between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 </a:t>
            </a:r>
            <a:r>
              <a:rPr sz="1800" spc="-20" dirty="0">
                <a:latin typeface="Cambria"/>
                <a:cs typeface="Cambria"/>
              </a:rPr>
              <a:t>entrepreneurs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Negotiable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point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0" dirty="0">
                <a:latin typeface="Cambria"/>
                <a:cs typeface="Cambria"/>
              </a:rPr>
              <a:t>Inability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protect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guarantee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everything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Not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legal</a:t>
            </a:r>
            <a:r>
              <a:rPr sz="1800" spc="10" dirty="0">
                <a:latin typeface="Cambria"/>
                <a:cs typeface="Cambria"/>
              </a:rPr>
              <a:t> document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but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considered</a:t>
            </a:r>
            <a:r>
              <a:rPr sz="1800" spc="20" dirty="0">
                <a:latin typeface="Cambria"/>
                <a:cs typeface="Cambria"/>
              </a:rPr>
              <a:t> binding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(don’t</a:t>
            </a:r>
            <a:r>
              <a:rPr sz="1800" spc="-5" dirty="0">
                <a:latin typeface="Cambria"/>
                <a:cs typeface="Cambria"/>
              </a:rPr>
              <a:t> shop)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Will</a:t>
            </a:r>
            <a:r>
              <a:rPr sz="1800" spc="-20" dirty="0">
                <a:latin typeface="Cambria"/>
                <a:cs typeface="Cambria"/>
              </a:rPr>
              <a:t> form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 </a:t>
            </a:r>
            <a:r>
              <a:rPr sz="1800" spc="10" dirty="0">
                <a:latin typeface="Cambria"/>
                <a:cs typeface="Cambria"/>
              </a:rPr>
              <a:t>basis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cap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table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Will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also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feed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other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legal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docs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(e.g.</a:t>
            </a:r>
            <a:r>
              <a:rPr sz="1800" spc="5" dirty="0">
                <a:latin typeface="Cambria"/>
                <a:cs typeface="Cambria"/>
              </a:rPr>
              <a:t> purchase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agreement,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voting </a:t>
            </a:r>
            <a:r>
              <a:rPr sz="1800" spc="5" dirty="0">
                <a:latin typeface="Cambria"/>
                <a:cs typeface="Cambria"/>
              </a:rPr>
              <a:t>agreements,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etc.)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Short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term</a:t>
            </a:r>
            <a:r>
              <a:rPr sz="1800" dirty="0">
                <a:latin typeface="Cambria"/>
                <a:cs typeface="Cambria"/>
              </a:rPr>
              <a:t> win </a:t>
            </a:r>
            <a:r>
              <a:rPr sz="1800" spc="35" dirty="0">
                <a:latin typeface="Cambria"/>
                <a:cs typeface="Cambria"/>
              </a:rPr>
              <a:t>vs.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long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term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relationship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mbria"/>
                <a:cs typeface="Cambria"/>
              </a:rPr>
              <a:t>setting 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stage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1168778"/>
            <a:ext cx="340423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b="0" spc="-65" dirty="0">
                <a:solidFill>
                  <a:srgbClr val="FFFFFF"/>
                </a:solidFill>
                <a:latin typeface="Cambria"/>
                <a:cs typeface="Cambria"/>
              </a:rPr>
              <a:t>Overview</a:t>
            </a:r>
            <a:endParaRPr sz="66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663012" y="2859810"/>
            <a:ext cx="762000" cy="2724150"/>
          </a:xfrm>
          <a:custGeom>
            <a:avLst/>
            <a:gdLst/>
            <a:ahLst/>
            <a:cxnLst/>
            <a:rect l="l" t="t" r="r" b="b"/>
            <a:pathLst>
              <a:path w="762000" h="2724150">
                <a:moveTo>
                  <a:pt x="761517" y="0"/>
                </a:moveTo>
                <a:lnTo>
                  <a:pt x="521766" y="0"/>
                </a:lnTo>
                <a:lnTo>
                  <a:pt x="0" y="159981"/>
                </a:lnTo>
                <a:lnTo>
                  <a:pt x="34290" y="491401"/>
                </a:lnTo>
                <a:lnTo>
                  <a:pt x="331470" y="411403"/>
                </a:lnTo>
                <a:lnTo>
                  <a:pt x="331470" y="2723680"/>
                </a:lnTo>
                <a:lnTo>
                  <a:pt x="761517" y="2723680"/>
                </a:lnTo>
                <a:lnTo>
                  <a:pt x="761517" y="0"/>
                </a:lnTo>
                <a:close/>
              </a:path>
            </a:pathLst>
          </a:custGeom>
          <a:solidFill>
            <a:srgbClr val="ACE9F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03250" y="1169605"/>
          <a:ext cx="10972800" cy="2523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374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800" u="sng" spc="2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Common:</a:t>
                      </a:r>
                      <a:endParaRPr sz="1800" dirty="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50" dirty="0">
                          <a:latin typeface="Cambria"/>
                          <a:cs typeface="Cambria"/>
                        </a:rPr>
                        <a:t>F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ou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 /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m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pl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800" spc="-35" dirty="0">
                          <a:latin typeface="Cambria"/>
                          <a:cs typeface="Cambria"/>
                        </a:rPr>
                        <a:t>y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800" spc="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(o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pt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io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&amp; R</a:t>
                      </a:r>
                      <a:r>
                        <a:rPr sz="1800" spc="-35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U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s)</a:t>
                      </a: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5" dirty="0">
                          <a:latin typeface="Cambria"/>
                          <a:cs typeface="Cambria"/>
                        </a:rPr>
                        <a:t>Minimal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rights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(e.g.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voting)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&amp;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protection</a:t>
                      </a:r>
                      <a:endParaRPr sz="1800" dirty="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Low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cost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basis</a:t>
                      </a:r>
                      <a:endParaRPr sz="1800" dirty="0">
                        <a:latin typeface="Cambria"/>
                        <a:cs typeface="Cambria"/>
                      </a:endParaRPr>
                    </a:p>
                    <a:p>
                      <a:pPr marL="322580" marR="40068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40" dirty="0">
                          <a:latin typeface="Cambria"/>
                          <a:cs typeface="Cambria"/>
                        </a:rPr>
                        <a:t>Goal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is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incentivize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founders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and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employees</a:t>
                      </a:r>
                      <a:r>
                        <a:rPr sz="1800" spc="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 </a:t>
                      </a:r>
                      <a:r>
                        <a:rPr sz="1800" spc="-3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work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towards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40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successful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outcome</a:t>
                      </a: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8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Preferred: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Venture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capitalists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(and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sometimes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founders)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24447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20" dirty="0">
                          <a:latin typeface="Cambria"/>
                          <a:cs typeface="Cambria"/>
                        </a:rPr>
                        <a:t>Significant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rights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(e.g.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liquidation </a:t>
                      </a:r>
                      <a:r>
                        <a:rPr sz="1800" spc="-30" dirty="0">
                          <a:latin typeface="Cambria"/>
                          <a:cs typeface="Cambria"/>
                        </a:rPr>
                        <a:t>preference)</a:t>
                      </a:r>
                      <a:r>
                        <a:rPr sz="1800" spc="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and </a:t>
                      </a:r>
                      <a:r>
                        <a:rPr sz="1800" spc="-3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protection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(anti-dilution)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5" dirty="0">
                          <a:latin typeface="Cambria"/>
                          <a:cs typeface="Cambria"/>
                        </a:rPr>
                        <a:t>Higher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cost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basis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25146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40" dirty="0">
                          <a:latin typeface="Cambria"/>
                          <a:cs typeface="Cambria"/>
                        </a:rPr>
                        <a:t>Goal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is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minimize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downside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risk,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especially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in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case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mediocre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outcome,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while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ensuring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right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 </a:t>
                      </a:r>
                      <a:r>
                        <a:rPr sz="1800" spc="-3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participate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upside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4188575" y="4462270"/>
            <a:ext cx="3775710" cy="1664335"/>
            <a:chOff x="4188575" y="4462270"/>
            <a:chExt cx="3775710" cy="16643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88575" y="5184638"/>
              <a:ext cx="1231244" cy="45479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930250" y="4962727"/>
              <a:ext cx="947419" cy="712470"/>
            </a:xfrm>
            <a:custGeom>
              <a:avLst/>
              <a:gdLst/>
              <a:ahLst/>
              <a:cxnLst/>
              <a:rect l="l" t="t" r="r" b="b"/>
              <a:pathLst>
                <a:path w="947420" h="712470">
                  <a:moveTo>
                    <a:pt x="344982" y="585381"/>
                  </a:moveTo>
                  <a:lnTo>
                    <a:pt x="136525" y="567118"/>
                  </a:lnTo>
                  <a:lnTo>
                    <a:pt x="81673" y="616432"/>
                  </a:lnTo>
                  <a:lnTo>
                    <a:pt x="0" y="646569"/>
                  </a:lnTo>
                  <a:lnTo>
                    <a:pt x="19494" y="712330"/>
                  </a:lnTo>
                  <a:lnTo>
                    <a:pt x="331571" y="682193"/>
                  </a:lnTo>
                  <a:lnTo>
                    <a:pt x="344982" y="585381"/>
                  </a:lnTo>
                  <a:close/>
                </a:path>
                <a:path w="947420" h="712470">
                  <a:moveTo>
                    <a:pt x="947191" y="31965"/>
                  </a:moveTo>
                  <a:lnTo>
                    <a:pt x="945972" y="21005"/>
                  </a:lnTo>
                  <a:lnTo>
                    <a:pt x="944753" y="16433"/>
                  </a:lnTo>
                  <a:lnTo>
                    <a:pt x="760679" y="0"/>
                  </a:lnTo>
                  <a:lnTo>
                    <a:pt x="542467" y="47485"/>
                  </a:lnTo>
                  <a:lnTo>
                    <a:pt x="424218" y="84023"/>
                  </a:lnTo>
                  <a:lnTo>
                    <a:pt x="498589" y="265747"/>
                  </a:lnTo>
                  <a:lnTo>
                    <a:pt x="502246" y="264845"/>
                  </a:lnTo>
                  <a:lnTo>
                    <a:pt x="511987" y="263931"/>
                  </a:lnTo>
                  <a:lnTo>
                    <a:pt x="527837" y="262102"/>
                  </a:lnTo>
                  <a:lnTo>
                    <a:pt x="548563" y="259359"/>
                  </a:lnTo>
                  <a:lnTo>
                    <a:pt x="572947" y="255701"/>
                  </a:lnTo>
                  <a:lnTo>
                    <a:pt x="600989" y="252056"/>
                  </a:lnTo>
                  <a:lnTo>
                    <a:pt x="630237" y="248399"/>
                  </a:lnTo>
                  <a:lnTo>
                    <a:pt x="660717" y="244741"/>
                  </a:lnTo>
                  <a:lnTo>
                    <a:pt x="689978" y="240182"/>
                  </a:lnTo>
                  <a:lnTo>
                    <a:pt x="720445" y="236524"/>
                  </a:lnTo>
                  <a:lnTo>
                    <a:pt x="748487" y="232879"/>
                  </a:lnTo>
                  <a:lnTo>
                    <a:pt x="772871" y="229222"/>
                  </a:lnTo>
                  <a:lnTo>
                    <a:pt x="794816" y="225564"/>
                  </a:lnTo>
                  <a:lnTo>
                    <a:pt x="811885" y="223748"/>
                  </a:lnTo>
                  <a:lnTo>
                    <a:pt x="824064" y="221005"/>
                  </a:lnTo>
                  <a:lnTo>
                    <a:pt x="828941" y="220091"/>
                  </a:lnTo>
                  <a:lnTo>
                    <a:pt x="833818" y="217347"/>
                  </a:lnTo>
                  <a:lnTo>
                    <a:pt x="859421" y="198170"/>
                  </a:lnTo>
                  <a:lnTo>
                    <a:pt x="871613" y="188125"/>
                  </a:lnTo>
                  <a:lnTo>
                    <a:pt x="885024" y="176250"/>
                  </a:lnTo>
                  <a:lnTo>
                    <a:pt x="900874" y="163474"/>
                  </a:lnTo>
                  <a:lnTo>
                    <a:pt x="931341" y="133337"/>
                  </a:lnTo>
                  <a:lnTo>
                    <a:pt x="945972" y="90411"/>
                  </a:lnTo>
                  <a:lnTo>
                    <a:pt x="947191" y="68491"/>
                  </a:lnTo>
                  <a:lnTo>
                    <a:pt x="947191" y="319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961950" y="5547194"/>
              <a:ext cx="264795" cy="106045"/>
            </a:xfrm>
            <a:custGeom>
              <a:avLst/>
              <a:gdLst/>
              <a:ahLst/>
              <a:cxnLst/>
              <a:rect l="l" t="t" r="r" b="b"/>
              <a:pathLst>
                <a:path w="264795" h="106045">
                  <a:moveTo>
                    <a:pt x="128001" y="0"/>
                  </a:moveTo>
                  <a:lnTo>
                    <a:pt x="78018" y="42922"/>
                  </a:lnTo>
                  <a:lnTo>
                    <a:pt x="0" y="71233"/>
                  </a:lnTo>
                  <a:lnTo>
                    <a:pt x="4877" y="105934"/>
                  </a:lnTo>
                  <a:lnTo>
                    <a:pt x="258437" y="76712"/>
                  </a:lnTo>
                  <a:lnTo>
                    <a:pt x="264534" y="21916"/>
                  </a:lnTo>
                  <a:lnTo>
                    <a:pt x="128001" y="0"/>
                  </a:lnTo>
                  <a:close/>
                </a:path>
              </a:pathLst>
            </a:custGeom>
            <a:solidFill>
              <a:srgbClr val="F7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964391" y="5564546"/>
              <a:ext cx="262255" cy="88900"/>
            </a:xfrm>
            <a:custGeom>
              <a:avLst/>
              <a:gdLst/>
              <a:ahLst/>
              <a:cxnLst/>
              <a:rect l="l" t="t" r="r" b="b"/>
              <a:pathLst>
                <a:path w="262254" h="88900">
                  <a:moveTo>
                    <a:pt x="234056" y="0"/>
                  </a:moveTo>
                  <a:lnTo>
                    <a:pt x="207239" y="37441"/>
                  </a:lnTo>
                  <a:lnTo>
                    <a:pt x="0" y="68492"/>
                  </a:lnTo>
                  <a:lnTo>
                    <a:pt x="2439" y="88583"/>
                  </a:lnTo>
                  <a:lnTo>
                    <a:pt x="255999" y="59360"/>
                  </a:lnTo>
                  <a:lnTo>
                    <a:pt x="262096" y="4565"/>
                  </a:lnTo>
                  <a:lnTo>
                    <a:pt x="234056" y="0"/>
                  </a:lnTo>
                  <a:close/>
                </a:path>
              </a:pathLst>
            </a:custGeom>
            <a:solidFill>
              <a:srgbClr val="F78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590146" y="5484180"/>
              <a:ext cx="360045" cy="151130"/>
            </a:xfrm>
            <a:custGeom>
              <a:avLst/>
              <a:gdLst/>
              <a:ahLst/>
              <a:cxnLst/>
              <a:rect l="l" t="t" r="r" b="b"/>
              <a:pathLst>
                <a:path w="360045" h="151129">
                  <a:moveTo>
                    <a:pt x="167009" y="0"/>
                  </a:moveTo>
                  <a:lnTo>
                    <a:pt x="96304" y="35616"/>
                  </a:lnTo>
                  <a:lnTo>
                    <a:pt x="6095" y="47487"/>
                  </a:lnTo>
                  <a:lnTo>
                    <a:pt x="0" y="115067"/>
                  </a:lnTo>
                  <a:lnTo>
                    <a:pt x="310856" y="150684"/>
                  </a:lnTo>
                  <a:lnTo>
                    <a:pt x="359618" y="61187"/>
                  </a:lnTo>
                  <a:lnTo>
                    <a:pt x="1670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14530" y="5505184"/>
              <a:ext cx="280670" cy="101600"/>
            </a:xfrm>
            <a:custGeom>
              <a:avLst/>
              <a:gdLst/>
              <a:ahLst/>
              <a:cxnLst/>
              <a:rect l="l" t="t" r="r" b="b"/>
              <a:pathLst>
                <a:path w="280670" h="101600">
                  <a:moveTo>
                    <a:pt x="157255" y="0"/>
                  </a:moveTo>
                  <a:lnTo>
                    <a:pt x="93866" y="31051"/>
                  </a:lnTo>
                  <a:lnTo>
                    <a:pt x="8533" y="42009"/>
                  </a:lnTo>
                  <a:lnTo>
                    <a:pt x="0" y="76712"/>
                  </a:lnTo>
                  <a:lnTo>
                    <a:pt x="254780" y="101369"/>
                  </a:lnTo>
                  <a:lnTo>
                    <a:pt x="280381" y="50228"/>
                  </a:lnTo>
                  <a:lnTo>
                    <a:pt x="157255" y="0"/>
                  </a:lnTo>
                  <a:close/>
                </a:path>
              </a:pathLst>
            </a:custGeom>
            <a:solidFill>
              <a:srgbClr val="F7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14531" y="5545366"/>
              <a:ext cx="280670" cy="61594"/>
            </a:xfrm>
            <a:custGeom>
              <a:avLst/>
              <a:gdLst/>
              <a:ahLst/>
              <a:cxnLst/>
              <a:rect l="l" t="t" r="r" b="b"/>
              <a:pathLst>
                <a:path w="280670" h="61595">
                  <a:moveTo>
                    <a:pt x="254781" y="0"/>
                  </a:moveTo>
                  <a:lnTo>
                    <a:pt x="215771" y="30137"/>
                  </a:lnTo>
                  <a:lnTo>
                    <a:pt x="4876" y="15525"/>
                  </a:lnTo>
                  <a:lnTo>
                    <a:pt x="0" y="36530"/>
                  </a:lnTo>
                  <a:lnTo>
                    <a:pt x="254781" y="61187"/>
                  </a:lnTo>
                  <a:lnTo>
                    <a:pt x="280381" y="10045"/>
                  </a:lnTo>
                  <a:lnTo>
                    <a:pt x="254781" y="0"/>
                  </a:lnTo>
                  <a:close/>
                </a:path>
              </a:pathLst>
            </a:custGeom>
            <a:solidFill>
              <a:srgbClr val="F78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703517" y="5000167"/>
              <a:ext cx="1082675" cy="596900"/>
            </a:xfrm>
            <a:custGeom>
              <a:avLst/>
              <a:gdLst/>
              <a:ahLst/>
              <a:cxnLst/>
              <a:rect l="l" t="t" r="r" b="b"/>
              <a:pathLst>
                <a:path w="1082675" h="596900">
                  <a:moveTo>
                    <a:pt x="1082522" y="93154"/>
                  </a:moveTo>
                  <a:lnTo>
                    <a:pt x="959396" y="0"/>
                  </a:lnTo>
                  <a:lnTo>
                    <a:pt x="668909" y="75336"/>
                  </a:lnTo>
                  <a:lnTo>
                    <a:pt x="660730" y="43840"/>
                  </a:lnTo>
                  <a:lnTo>
                    <a:pt x="376682" y="121462"/>
                  </a:lnTo>
                  <a:lnTo>
                    <a:pt x="176758" y="341553"/>
                  </a:lnTo>
                  <a:lnTo>
                    <a:pt x="62179" y="435622"/>
                  </a:lnTo>
                  <a:lnTo>
                    <a:pt x="0" y="492239"/>
                  </a:lnTo>
                  <a:lnTo>
                    <a:pt x="251129" y="596341"/>
                  </a:lnTo>
                  <a:lnTo>
                    <a:pt x="276352" y="573544"/>
                  </a:lnTo>
                  <a:lnTo>
                    <a:pt x="274294" y="578993"/>
                  </a:lnTo>
                  <a:lnTo>
                    <a:pt x="554672" y="569861"/>
                  </a:lnTo>
                  <a:lnTo>
                    <a:pt x="600989" y="530593"/>
                  </a:lnTo>
                  <a:lnTo>
                    <a:pt x="704608" y="356158"/>
                  </a:lnTo>
                  <a:lnTo>
                    <a:pt x="736307" y="231965"/>
                  </a:lnTo>
                  <a:lnTo>
                    <a:pt x="1082522" y="9315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016825" y="4997422"/>
              <a:ext cx="812165" cy="563880"/>
            </a:xfrm>
            <a:custGeom>
              <a:avLst/>
              <a:gdLst/>
              <a:ahLst/>
              <a:cxnLst/>
              <a:rect l="l" t="t" r="r" b="b"/>
              <a:pathLst>
                <a:path w="812165" h="563879">
                  <a:moveTo>
                    <a:pt x="802132" y="0"/>
                  </a:moveTo>
                  <a:lnTo>
                    <a:pt x="611961" y="3653"/>
                  </a:lnTo>
                  <a:lnTo>
                    <a:pt x="376684" y="78539"/>
                  </a:lnTo>
                  <a:lnTo>
                    <a:pt x="198704" y="261186"/>
                  </a:lnTo>
                  <a:lnTo>
                    <a:pt x="88990" y="347030"/>
                  </a:lnTo>
                  <a:lnTo>
                    <a:pt x="0" y="563469"/>
                  </a:lnTo>
                  <a:lnTo>
                    <a:pt x="224304" y="543377"/>
                  </a:lnTo>
                  <a:lnTo>
                    <a:pt x="352304" y="367123"/>
                  </a:lnTo>
                  <a:lnTo>
                    <a:pt x="392532" y="161643"/>
                  </a:lnTo>
                  <a:lnTo>
                    <a:pt x="811884" y="88585"/>
                  </a:lnTo>
                  <a:lnTo>
                    <a:pt x="802132" y="0"/>
                  </a:lnTo>
                  <a:close/>
                </a:path>
              </a:pathLst>
            </a:custGeom>
            <a:solidFill>
              <a:srgbClr val="8B46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193588" y="5168197"/>
              <a:ext cx="220979" cy="377190"/>
            </a:xfrm>
            <a:custGeom>
              <a:avLst/>
              <a:gdLst/>
              <a:ahLst/>
              <a:cxnLst/>
              <a:rect l="l" t="t" r="r" b="b"/>
              <a:pathLst>
                <a:path w="220979" h="377189">
                  <a:moveTo>
                    <a:pt x="220647" y="0"/>
                  </a:moveTo>
                  <a:lnTo>
                    <a:pt x="187733" y="0"/>
                  </a:lnTo>
                  <a:lnTo>
                    <a:pt x="136533" y="194520"/>
                  </a:lnTo>
                  <a:lnTo>
                    <a:pt x="0" y="377167"/>
                  </a:lnTo>
                  <a:lnTo>
                    <a:pt x="47542" y="372602"/>
                  </a:lnTo>
                  <a:lnTo>
                    <a:pt x="175542" y="196346"/>
                  </a:lnTo>
                  <a:lnTo>
                    <a:pt x="220647" y="0"/>
                  </a:lnTo>
                  <a:close/>
                </a:path>
              </a:pathLst>
            </a:custGeom>
            <a:solidFill>
              <a:srgbClr val="AC7B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760820" y="5074157"/>
              <a:ext cx="593725" cy="480695"/>
            </a:xfrm>
            <a:custGeom>
              <a:avLst/>
              <a:gdLst/>
              <a:ahLst/>
              <a:cxnLst/>
              <a:rect l="l" t="t" r="r" b="b"/>
              <a:pathLst>
                <a:path w="593725" h="480695">
                  <a:moveTo>
                    <a:pt x="593661" y="0"/>
                  </a:moveTo>
                  <a:lnTo>
                    <a:pt x="425450" y="31038"/>
                  </a:lnTo>
                  <a:lnTo>
                    <a:pt x="326707" y="74866"/>
                  </a:lnTo>
                  <a:lnTo>
                    <a:pt x="190169" y="273037"/>
                  </a:lnTo>
                  <a:lnTo>
                    <a:pt x="65836" y="335140"/>
                  </a:lnTo>
                  <a:lnTo>
                    <a:pt x="0" y="417334"/>
                  </a:lnTo>
                  <a:lnTo>
                    <a:pt x="175539" y="480352"/>
                  </a:lnTo>
                  <a:lnTo>
                    <a:pt x="205943" y="461441"/>
                  </a:lnTo>
                  <a:lnTo>
                    <a:pt x="254787" y="431038"/>
                  </a:lnTo>
                  <a:lnTo>
                    <a:pt x="249910" y="368935"/>
                  </a:lnTo>
                  <a:lnTo>
                    <a:pt x="334022" y="245643"/>
                  </a:lnTo>
                  <a:lnTo>
                    <a:pt x="593661" y="0"/>
                  </a:lnTo>
                  <a:close/>
                </a:path>
              </a:pathLst>
            </a:custGeom>
            <a:solidFill>
              <a:srgbClr val="8B46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11988" y="5018430"/>
              <a:ext cx="923290" cy="536575"/>
            </a:xfrm>
            <a:custGeom>
              <a:avLst/>
              <a:gdLst/>
              <a:ahLst/>
              <a:cxnLst/>
              <a:rect l="l" t="t" r="r" b="b"/>
              <a:pathLst>
                <a:path w="923290" h="536575">
                  <a:moveTo>
                    <a:pt x="207238" y="208216"/>
                  </a:moveTo>
                  <a:lnTo>
                    <a:pt x="175539" y="211874"/>
                  </a:lnTo>
                  <a:lnTo>
                    <a:pt x="156044" y="296799"/>
                  </a:lnTo>
                  <a:lnTo>
                    <a:pt x="67056" y="403656"/>
                  </a:lnTo>
                  <a:lnTo>
                    <a:pt x="67056" y="481279"/>
                  </a:lnTo>
                  <a:lnTo>
                    <a:pt x="0" y="527850"/>
                  </a:lnTo>
                  <a:lnTo>
                    <a:pt x="24384" y="536079"/>
                  </a:lnTo>
                  <a:lnTo>
                    <a:pt x="103619" y="486752"/>
                  </a:lnTo>
                  <a:lnTo>
                    <a:pt x="98742" y="424662"/>
                  </a:lnTo>
                  <a:lnTo>
                    <a:pt x="182854" y="301371"/>
                  </a:lnTo>
                  <a:lnTo>
                    <a:pt x="207238" y="208216"/>
                  </a:lnTo>
                  <a:close/>
                </a:path>
                <a:path w="923290" h="536575">
                  <a:moveTo>
                    <a:pt x="442518" y="55714"/>
                  </a:moveTo>
                  <a:lnTo>
                    <a:pt x="410819" y="62103"/>
                  </a:lnTo>
                  <a:lnTo>
                    <a:pt x="277952" y="179908"/>
                  </a:lnTo>
                  <a:lnTo>
                    <a:pt x="316953" y="174434"/>
                  </a:lnTo>
                  <a:lnTo>
                    <a:pt x="442518" y="55714"/>
                  </a:lnTo>
                  <a:close/>
                </a:path>
                <a:path w="923290" h="536575">
                  <a:moveTo>
                    <a:pt x="922820" y="66675"/>
                  </a:moveTo>
                  <a:lnTo>
                    <a:pt x="910628" y="0"/>
                  </a:lnTo>
                  <a:lnTo>
                    <a:pt x="891133" y="0"/>
                  </a:lnTo>
                  <a:lnTo>
                    <a:pt x="891133" y="56616"/>
                  </a:lnTo>
                  <a:lnTo>
                    <a:pt x="561987" y="108673"/>
                  </a:lnTo>
                  <a:lnTo>
                    <a:pt x="481533" y="147027"/>
                  </a:lnTo>
                  <a:lnTo>
                    <a:pt x="521754" y="141554"/>
                  </a:lnTo>
                  <a:lnTo>
                    <a:pt x="922820" y="66675"/>
                  </a:lnTo>
                  <a:close/>
                </a:path>
              </a:pathLst>
            </a:custGeom>
            <a:solidFill>
              <a:srgbClr val="AC7B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383697" y="5082361"/>
              <a:ext cx="3580765" cy="622300"/>
            </a:xfrm>
            <a:custGeom>
              <a:avLst/>
              <a:gdLst/>
              <a:ahLst/>
              <a:cxnLst/>
              <a:rect l="l" t="t" r="r" b="b"/>
              <a:pathLst>
                <a:path w="3580765" h="622300">
                  <a:moveTo>
                    <a:pt x="3580333" y="68491"/>
                  </a:moveTo>
                  <a:lnTo>
                    <a:pt x="3541331" y="0"/>
                  </a:lnTo>
                  <a:lnTo>
                    <a:pt x="1295844" y="336067"/>
                  </a:lnTo>
                  <a:lnTo>
                    <a:pt x="0" y="527850"/>
                  </a:lnTo>
                  <a:lnTo>
                    <a:pt x="3657" y="582637"/>
                  </a:lnTo>
                  <a:lnTo>
                    <a:pt x="12192" y="594512"/>
                  </a:lnTo>
                  <a:lnTo>
                    <a:pt x="29883" y="591451"/>
                  </a:lnTo>
                  <a:lnTo>
                    <a:pt x="120688" y="621906"/>
                  </a:lnTo>
                  <a:lnTo>
                    <a:pt x="1895614" y="370776"/>
                  </a:lnTo>
                  <a:lnTo>
                    <a:pt x="3458438" y="142468"/>
                  </a:lnTo>
                  <a:lnTo>
                    <a:pt x="3575189" y="69278"/>
                  </a:lnTo>
                  <a:lnTo>
                    <a:pt x="3580333" y="684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411743" y="5117055"/>
              <a:ext cx="3523615" cy="539750"/>
            </a:xfrm>
            <a:custGeom>
              <a:avLst/>
              <a:gdLst/>
              <a:ahLst/>
              <a:cxnLst/>
              <a:rect l="l" t="t" r="r" b="b"/>
              <a:pathLst>
                <a:path w="3523615" h="539750">
                  <a:moveTo>
                    <a:pt x="3515729" y="0"/>
                  </a:moveTo>
                  <a:lnTo>
                    <a:pt x="0" y="516893"/>
                  </a:lnTo>
                  <a:lnTo>
                    <a:pt x="6096" y="539723"/>
                  </a:lnTo>
                  <a:lnTo>
                    <a:pt x="3523043" y="26483"/>
                  </a:lnTo>
                  <a:lnTo>
                    <a:pt x="3515729" y="0"/>
                  </a:lnTo>
                  <a:close/>
                </a:path>
              </a:pathLst>
            </a:custGeom>
            <a:solidFill>
              <a:srgbClr val="8E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078183" y="5424817"/>
              <a:ext cx="284480" cy="88265"/>
            </a:xfrm>
            <a:custGeom>
              <a:avLst/>
              <a:gdLst/>
              <a:ahLst/>
              <a:cxnLst/>
              <a:rect l="l" t="t" r="r" b="b"/>
              <a:pathLst>
                <a:path w="284479" h="88264">
                  <a:moveTo>
                    <a:pt x="0" y="0"/>
                  </a:moveTo>
                  <a:lnTo>
                    <a:pt x="0" y="3652"/>
                  </a:lnTo>
                  <a:lnTo>
                    <a:pt x="1217" y="12784"/>
                  </a:lnTo>
                  <a:lnTo>
                    <a:pt x="26817" y="56619"/>
                  </a:lnTo>
                  <a:lnTo>
                    <a:pt x="79238" y="82190"/>
                  </a:lnTo>
                  <a:lnTo>
                    <a:pt x="120684" y="87670"/>
                  </a:lnTo>
                  <a:lnTo>
                    <a:pt x="164570" y="87670"/>
                  </a:lnTo>
                  <a:lnTo>
                    <a:pt x="226741" y="74884"/>
                  </a:lnTo>
                  <a:lnTo>
                    <a:pt x="263314" y="55706"/>
                  </a:lnTo>
                  <a:lnTo>
                    <a:pt x="284036" y="7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28166" y="5451301"/>
              <a:ext cx="162560" cy="45720"/>
            </a:xfrm>
            <a:custGeom>
              <a:avLst/>
              <a:gdLst/>
              <a:ahLst/>
              <a:cxnLst/>
              <a:rect l="l" t="t" r="r" b="b"/>
              <a:pathLst>
                <a:path w="162560" h="45720">
                  <a:moveTo>
                    <a:pt x="162133" y="0"/>
                  </a:moveTo>
                  <a:lnTo>
                    <a:pt x="0" y="3652"/>
                  </a:lnTo>
                  <a:lnTo>
                    <a:pt x="2438" y="5478"/>
                  </a:lnTo>
                  <a:lnTo>
                    <a:pt x="7313" y="10044"/>
                  </a:lnTo>
                  <a:lnTo>
                    <a:pt x="40227" y="31962"/>
                  </a:lnTo>
                  <a:lnTo>
                    <a:pt x="91428" y="45661"/>
                  </a:lnTo>
                  <a:lnTo>
                    <a:pt x="109712" y="43833"/>
                  </a:lnTo>
                  <a:lnTo>
                    <a:pt x="146285" y="22830"/>
                  </a:lnTo>
                  <a:lnTo>
                    <a:pt x="160914" y="1825"/>
                  </a:lnTo>
                  <a:lnTo>
                    <a:pt x="162133" y="0"/>
                  </a:lnTo>
                  <a:close/>
                </a:path>
              </a:pathLst>
            </a:custGeom>
            <a:solidFill>
              <a:srgbClr val="137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844121" y="5489663"/>
              <a:ext cx="699770" cy="636905"/>
            </a:xfrm>
            <a:custGeom>
              <a:avLst/>
              <a:gdLst/>
              <a:ahLst/>
              <a:cxnLst/>
              <a:rect l="l" t="t" r="r" b="b"/>
              <a:pathLst>
                <a:path w="699770" h="636904">
                  <a:moveTo>
                    <a:pt x="699731" y="620090"/>
                  </a:moveTo>
                  <a:lnTo>
                    <a:pt x="571741" y="341553"/>
                  </a:lnTo>
                  <a:lnTo>
                    <a:pt x="529069" y="199085"/>
                  </a:lnTo>
                  <a:lnTo>
                    <a:pt x="448614" y="9131"/>
                  </a:lnTo>
                  <a:lnTo>
                    <a:pt x="308368" y="5511"/>
                  </a:lnTo>
                  <a:lnTo>
                    <a:pt x="302323" y="0"/>
                  </a:lnTo>
                  <a:lnTo>
                    <a:pt x="184505" y="202158"/>
                  </a:lnTo>
                  <a:lnTo>
                    <a:pt x="184505" y="351332"/>
                  </a:lnTo>
                  <a:lnTo>
                    <a:pt x="136474" y="486740"/>
                  </a:lnTo>
                  <a:lnTo>
                    <a:pt x="157264" y="419176"/>
                  </a:lnTo>
                  <a:lnTo>
                    <a:pt x="184505" y="351332"/>
                  </a:lnTo>
                  <a:lnTo>
                    <a:pt x="184505" y="202158"/>
                  </a:lnTo>
                  <a:lnTo>
                    <a:pt x="0" y="518718"/>
                  </a:lnTo>
                  <a:lnTo>
                    <a:pt x="96304" y="617347"/>
                  </a:lnTo>
                  <a:lnTo>
                    <a:pt x="98590" y="609892"/>
                  </a:lnTo>
                  <a:lnTo>
                    <a:pt x="101180" y="621004"/>
                  </a:lnTo>
                  <a:lnTo>
                    <a:pt x="295008" y="636524"/>
                  </a:lnTo>
                  <a:lnTo>
                    <a:pt x="605866" y="633793"/>
                  </a:lnTo>
                  <a:lnTo>
                    <a:pt x="683882" y="629221"/>
                  </a:lnTo>
                  <a:lnTo>
                    <a:pt x="699731" y="6200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878268" y="5513399"/>
              <a:ext cx="267335" cy="554355"/>
            </a:xfrm>
            <a:custGeom>
              <a:avLst/>
              <a:gdLst/>
              <a:ahLst/>
              <a:cxnLst/>
              <a:rect l="l" t="t" r="r" b="b"/>
              <a:pathLst>
                <a:path w="267335" h="554354">
                  <a:moveTo>
                    <a:pt x="266971" y="0"/>
                  </a:moveTo>
                  <a:lnTo>
                    <a:pt x="131657" y="258447"/>
                  </a:lnTo>
                  <a:lnTo>
                    <a:pt x="20723" y="434702"/>
                  </a:lnTo>
                  <a:lnTo>
                    <a:pt x="0" y="484930"/>
                  </a:lnTo>
                  <a:lnTo>
                    <a:pt x="53638" y="554337"/>
                  </a:lnTo>
                  <a:lnTo>
                    <a:pt x="57293" y="542464"/>
                  </a:lnTo>
                  <a:lnTo>
                    <a:pt x="68267" y="512328"/>
                  </a:lnTo>
                  <a:lnTo>
                    <a:pt x="84114" y="468492"/>
                  </a:lnTo>
                  <a:lnTo>
                    <a:pt x="101180" y="419176"/>
                  </a:lnTo>
                  <a:lnTo>
                    <a:pt x="118247" y="368949"/>
                  </a:lnTo>
                  <a:lnTo>
                    <a:pt x="134095" y="325114"/>
                  </a:lnTo>
                  <a:lnTo>
                    <a:pt x="145066" y="293150"/>
                  </a:lnTo>
                  <a:lnTo>
                    <a:pt x="148723" y="280364"/>
                  </a:lnTo>
                  <a:lnTo>
                    <a:pt x="153599" y="266666"/>
                  </a:lnTo>
                  <a:lnTo>
                    <a:pt x="167009" y="233790"/>
                  </a:lnTo>
                  <a:lnTo>
                    <a:pt x="186514" y="189041"/>
                  </a:lnTo>
                  <a:lnTo>
                    <a:pt x="208456" y="137900"/>
                  </a:lnTo>
                  <a:lnTo>
                    <a:pt x="229180" y="87670"/>
                  </a:lnTo>
                  <a:lnTo>
                    <a:pt x="248685" y="42923"/>
                  </a:lnTo>
                  <a:lnTo>
                    <a:pt x="262094" y="11873"/>
                  </a:lnTo>
                  <a:lnTo>
                    <a:pt x="266971" y="0"/>
                  </a:lnTo>
                  <a:close/>
                </a:path>
              </a:pathLst>
            </a:custGeom>
            <a:solidFill>
              <a:srgbClr val="003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959945" y="5521618"/>
              <a:ext cx="563245" cy="589280"/>
            </a:xfrm>
            <a:custGeom>
              <a:avLst/>
              <a:gdLst/>
              <a:ahLst/>
              <a:cxnLst/>
              <a:rect l="l" t="t" r="r" b="b"/>
              <a:pathLst>
                <a:path w="563245" h="589279">
                  <a:moveTo>
                    <a:pt x="212114" y="0"/>
                  </a:moveTo>
                  <a:lnTo>
                    <a:pt x="92647" y="309589"/>
                  </a:lnTo>
                  <a:lnTo>
                    <a:pt x="26819" y="496802"/>
                  </a:lnTo>
                  <a:lnTo>
                    <a:pt x="0" y="578994"/>
                  </a:lnTo>
                  <a:lnTo>
                    <a:pt x="282818" y="589040"/>
                  </a:lnTo>
                  <a:lnTo>
                    <a:pt x="563200" y="578994"/>
                  </a:lnTo>
                  <a:lnTo>
                    <a:pt x="438857" y="313241"/>
                  </a:lnTo>
                  <a:lnTo>
                    <a:pt x="319391" y="913"/>
                  </a:lnTo>
                  <a:lnTo>
                    <a:pt x="212114" y="0"/>
                  </a:lnTo>
                  <a:close/>
                </a:path>
              </a:pathLst>
            </a:custGeom>
            <a:solidFill>
              <a:srgbClr val="137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17966" y="4943538"/>
              <a:ext cx="201142" cy="9954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31262" y="4462270"/>
              <a:ext cx="152382" cy="116886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6912028" y="4611119"/>
              <a:ext cx="1007110" cy="417830"/>
            </a:xfrm>
            <a:custGeom>
              <a:avLst/>
              <a:gdLst/>
              <a:ahLst/>
              <a:cxnLst/>
              <a:rect l="l" t="t" r="r" b="b"/>
              <a:pathLst>
                <a:path w="1007109" h="417829">
                  <a:moveTo>
                    <a:pt x="709484" y="0"/>
                  </a:moveTo>
                  <a:lnTo>
                    <a:pt x="637562" y="31963"/>
                  </a:lnTo>
                  <a:lnTo>
                    <a:pt x="636343" y="31963"/>
                  </a:lnTo>
                  <a:lnTo>
                    <a:pt x="633905" y="32876"/>
                  </a:lnTo>
                  <a:lnTo>
                    <a:pt x="627808" y="32876"/>
                  </a:lnTo>
                  <a:lnTo>
                    <a:pt x="620495" y="33789"/>
                  </a:lnTo>
                  <a:lnTo>
                    <a:pt x="608305" y="35615"/>
                  </a:lnTo>
                  <a:lnTo>
                    <a:pt x="593675" y="37441"/>
                  </a:lnTo>
                  <a:lnTo>
                    <a:pt x="574172" y="39269"/>
                  </a:lnTo>
                  <a:lnTo>
                    <a:pt x="551010" y="42009"/>
                  </a:lnTo>
                  <a:lnTo>
                    <a:pt x="535161" y="45661"/>
                  </a:lnTo>
                  <a:lnTo>
                    <a:pt x="514437" y="53880"/>
                  </a:lnTo>
                  <a:lnTo>
                    <a:pt x="486400" y="64839"/>
                  </a:lnTo>
                  <a:lnTo>
                    <a:pt x="420570" y="95890"/>
                  </a:lnTo>
                  <a:lnTo>
                    <a:pt x="382780" y="114154"/>
                  </a:lnTo>
                  <a:lnTo>
                    <a:pt x="343772" y="133332"/>
                  </a:lnTo>
                  <a:lnTo>
                    <a:pt x="304762" y="153424"/>
                  </a:lnTo>
                  <a:lnTo>
                    <a:pt x="266971" y="173515"/>
                  </a:lnTo>
                  <a:lnTo>
                    <a:pt x="230399" y="192693"/>
                  </a:lnTo>
                  <a:lnTo>
                    <a:pt x="196266" y="210045"/>
                  </a:lnTo>
                  <a:lnTo>
                    <a:pt x="167010" y="226483"/>
                  </a:lnTo>
                  <a:lnTo>
                    <a:pt x="141410" y="240181"/>
                  </a:lnTo>
                  <a:lnTo>
                    <a:pt x="123124" y="250227"/>
                  </a:lnTo>
                  <a:lnTo>
                    <a:pt x="110934" y="256619"/>
                  </a:lnTo>
                  <a:lnTo>
                    <a:pt x="106058" y="259359"/>
                  </a:lnTo>
                  <a:lnTo>
                    <a:pt x="0" y="302282"/>
                  </a:lnTo>
                  <a:lnTo>
                    <a:pt x="2439" y="304108"/>
                  </a:lnTo>
                  <a:lnTo>
                    <a:pt x="10971" y="307760"/>
                  </a:lnTo>
                  <a:lnTo>
                    <a:pt x="23161" y="314154"/>
                  </a:lnTo>
                  <a:lnTo>
                    <a:pt x="75582" y="336072"/>
                  </a:lnTo>
                  <a:lnTo>
                    <a:pt x="113371" y="346117"/>
                  </a:lnTo>
                  <a:lnTo>
                    <a:pt x="131658" y="347944"/>
                  </a:lnTo>
                  <a:lnTo>
                    <a:pt x="152382" y="346117"/>
                  </a:lnTo>
                  <a:lnTo>
                    <a:pt x="195047" y="337898"/>
                  </a:lnTo>
                  <a:lnTo>
                    <a:pt x="240153" y="324199"/>
                  </a:lnTo>
                  <a:lnTo>
                    <a:pt x="243809" y="323286"/>
                  </a:lnTo>
                  <a:lnTo>
                    <a:pt x="469334" y="209131"/>
                  </a:lnTo>
                  <a:lnTo>
                    <a:pt x="486400" y="277624"/>
                  </a:lnTo>
                  <a:lnTo>
                    <a:pt x="487618" y="281276"/>
                  </a:lnTo>
                  <a:lnTo>
                    <a:pt x="492495" y="290409"/>
                  </a:lnTo>
                  <a:lnTo>
                    <a:pt x="499809" y="303195"/>
                  </a:lnTo>
                  <a:lnTo>
                    <a:pt x="507124" y="317806"/>
                  </a:lnTo>
                  <a:lnTo>
                    <a:pt x="515657" y="333331"/>
                  </a:lnTo>
                  <a:lnTo>
                    <a:pt x="522970" y="347030"/>
                  </a:lnTo>
                  <a:lnTo>
                    <a:pt x="533942" y="363469"/>
                  </a:lnTo>
                  <a:lnTo>
                    <a:pt x="538819" y="365295"/>
                  </a:lnTo>
                  <a:lnTo>
                    <a:pt x="564419" y="371688"/>
                  </a:lnTo>
                  <a:lnTo>
                    <a:pt x="583923" y="375341"/>
                  </a:lnTo>
                  <a:lnTo>
                    <a:pt x="607085" y="378993"/>
                  </a:lnTo>
                  <a:lnTo>
                    <a:pt x="632686" y="383560"/>
                  </a:lnTo>
                  <a:lnTo>
                    <a:pt x="686323" y="392692"/>
                  </a:lnTo>
                  <a:lnTo>
                    <a:pt x="714362" y="397259"/>
                  </a:lnTo>
                  <a:lnTo>
                    <a:pt x="739962" y="400912"/>
                  </a:lnTo>
                  <a:lnTo>
                    <a:pt x="765562" y="405477"/>
                  </a:lnTo>
                  <a:lnTo>
                    <a:pt x="787505" y="408217"/>
                  </a:lnTo>
                  <a:lnTo>
                    <a:pt x="805789" y="411869"/>
                  </a:lnTo>
                  <a:lnTo>
                    <a:pt x="820419" y="413696"/>
                  </a:lnTo>
                  <a:lnTo>
                    <a:pt x="828951" y="414609"/>
                  </a:lnTo>
                  <a:lnTo>
                    <a:pt x="832609" y="415523"/>
                  </a:lnTo>
                  <a:lnTo>
                    <a:pt x="835047" y="415523"/>
                  </a:lnTo>
                  <a:lnTo>
                    <a:pt x="841141" y="416437"/>
                  </a:lnTo>
                  <a:lnTo>
                    <a:pt x="850894" y="416437"/>
                  </a:lnTo>
                  <a:lnTo>
                    <a:pt x="863084" y="417350"/>
                  </a:lnTo>
                  <a:lnTo>
                    <a:pt x="959390" y="396344"/>
                  </a:lnTo>
                  <a:lnTo>
                    <a:pt x="1006933" y="144291"/>
                  </a:lnTo>
                  <a:lnTo>
                    <a:pt x="1006933" y="116894"/>
                  </a:lnTo>
                  <a:lnTo>
                    <a:pt x="994743" y="65753"/>
                  </a:lnTo>
                  <a:lnTo>
                    <a:pt x="954513" y="31050"/>
                  </a:lnTo>
                  <a:lnTo>
                    <a:pt x="908189" y="18263"/>
                  </a:lnTo>
                  <a:lnTo>
                    <a:pt x="859428" y="11872"/>
                  </a:lnTo>
                  <a:lnTo>
                    <a:pt x="841141" y="10044"/>
                  </a:lnTo>
                  <a:lnTo>
                    <a:pt x="827732" y="8219"/>
                  </a:lnTo>
                  <a:lnTo>
                    <a:pt x="822857" y="8219"/>
                  </a:lnTo>
                  <a:lnTo>
                    <a:pt x="7094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00791" y="4492398"/>
              <a:ext cx="146285" cy="14885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110739" y="4687830"/>
              <a:ext cx="346710" cy="222250"/>
            </a:xfrm>
            <a:custGeom>
              <a:avLst/>
              <a:gdLst/>
              <a:ahLst/>
              <a:cxnLst/>
              <a:rect l="l" t="t" r="r" b="b"/>
              <a:pathLst>
                <a:path w="346709" h="222250">
                  <a:moveTo>
                    <a:pt x="323048" y="0"/>
                  </a:moveTo>
                  <a:lnTo>
                    <a:pt x="314515" y="1826"/>
                  </a:lnTo>
                  <a:lnTo>
                    <a:pt x="303543" y="5480"/>
                  </a:lnTo>
                  <a:lnTo>
                    <a:pt x="291353" y="8220"/>
                  </a:lnTo>
                  <a:lnTo>
                    <a:pt x="280381" y="11872"/>
                  </a:lnTo>
                  <a:lnTo>
                    <a:pt x="268191" y="15525"/>
                  </a:lnTo>
                  <a:lnTo>
                    <a:pt x="259656" y="18264"/>
                  </a:lnTo>
                  <a:lnTo>
                    <a:pt x="253562" y="20091"/>
                  </a:lnTo>
                  <a:lnTo>
                    <a:pt x="251124" y="21004"/>
                  </a:lnTo>
                  <a:lnTo>
                    <a:pt x="0" y="162556"/>
                  </a:lnTo>
                  <a:lnTo>
                    <a:pt x="32915" y="221917"/>
                  </a:lnTo>
                  <a:lnTo>
                    <a:pt x="270628" y="107762"/>
                  </a:lnTo>
                  <a:lnTo>
                    <a:pt x="274286" y="105935"/>
                  </a:lnTo>
                  <a:lnTo>
                    <a:pt x="284037" y="100456"/>
                  </a:lnTo>
                  <a:lnTo>
                    <a:pt x="296228" y="93151"/>
                  </a:lnTo>
                  <a:lnTo>
                    <a:pt x="312077" y="84932"/>
                  </a:lnTo>
                  <a:lnTo>
                    <a:pt x="337677" y="65753"/>
                  </a:lnTo>
                  <a:lnTo>
                    <a:pt x="344991" y="57534"/>
                  </a:lnTo>
                  <a:lnTo>
                    <a:pt x="346210" y="51142"/>
                  </a:lnTo>
                  <a:lnTo>
                    <a:pt x="342552" y="23745"/>
                  </a:lnTo>
                  <a:lnTo>
                    <a:pt x="335238" y="5480"/>
                  </a:lnTo>
                  <a:lnTo>
                    <a:pt x="323048" y="0"/>
                  </a:lnTo>
                  <a:close/>
                </a:path>
              </a:pathLst>
            </a:custGeom>
            <a:solidFill>
              <a:srgbClr val="8E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617864" y="4629383"/>
              <a:ext cx="108585" cy="47625"/>
            </a:xfrm>
            <a:custGeom>
              <a:avLst/>
              <a:gdLst/>
              <a:ahLst/>
              <a:cxnLst/>
              <a:rect l="l" t="t" r="r" b="b"/>
              <a:pathLst>
                <a:path w="108584" h="47625">
                  <a:moveTo>
                    <a:pt x="108496" y="0"/>
                  </a:moveTo>
                  <a:lnTo>
                    <a:pt x="104837" y="0"/>
                  </a:lnTo>
                  <a:lnTo>
                    <a:pt x="93866" y="913"/>
                  </a:lnTo>
                  <a:lnTo>
                    <a:pt x="78020" y="1825"/>
                  </a:lnTo>
                  <a:lnTo>
                    <a:pt x="59733" y="3652"/>
                  </a:lnTo>
                  <a:lnTo>
                    <a:pt x="40229" y="5479"/>
                  </a:lnTo>
                  <a:lnTo>
                    <a:pt x="23161" y="7305"/>
                  </a:lnTo>
                  <a:lnTo>
                    <a:pt x="9754" y="9132"/>
                  </a:lnTo>
                  <a:lnTo>
                    <a:pt x="2439" y="10957"/>
                  </a:lnTo>
                  <a:lnTo>
                    <a:pt x="0" y="19177"/>
                  </a:lnTo>
                  <a:lnTo>
                    <a:pt x="4877" y="31963"/>
                  </a:lnTo>
                  <a:lnTo>
                    <a:pt x="9754" y="42922"/>
                  </a:lnTo>
                  <a:lnTo>
                    <a:pt x="13409" y="47487"/>
                  </a:lnTo>
                  <a:lnTo>
                    <a:pt x="93866" y="36529"/>
                  </a:lnTo>
                  <a:lnTo>
                    <a:pt x="108496" y="0"/>
                  </a:lnTo>
                  <a:close/>
                </a:path>
              </a:pathLst>
            </a:custGeom>
            <a:solidFill>
              <a:srgbClr val="AC7B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433791" y="4647647"/>
              <a:ext cx="390525" cy="335280"/>
            </a:xfrm>
            <a:custGeom>
              <a:avLst/>
              <a:gdLst/>
              <a:ahLst/>
              <a:cxnLst/>
              <a:rect l="l" t="t" r="r" b="b"/>
              <a:pathLst>
                <a:path w="390525" h="335279">
                  <a:moveTo>
                    <a:pt x="146286" y="0"/>
                  </a:moveTo>
                  <a:lnTo>
                    <a:pt x="57295" y="23744"/>
                  </a:lnTo>
                  <a:lnTo>
                    <a:pt x="58514" y="27398"/>
                  </a:lnTo>
                  <a:lnTo>
                    <a:pt x="62172" y="36530"/>
                  </a:lnTo>
                  <a:lnTo>
                    <a:pt x="65829" y="49315"/>
                  </a:lnTo>
                  <a:lnTo>
                    <a:pt x="69485" y="65754"/>
                  </a:lnTo>
                  <a:lnTo>
                    <a:pt x="70704" y="83105"/>
                  </a:lnTo>
                  <a:lnTo>
                    <a:pt x="68266" y="99543"/>
                  </a:lnTo>
                  <a:lnTo>
                    <a:pt x="62172" y="114154"/>
                  </a:lnTo>
                  <a:lnTo>
                    <a:pt x="49980" y="126027"/>
                  </a:lnTo>
                  <a:lnTo>
                    <a:pt x="35352" y="135160"/>
                  </a:lnTo>
                  <a:lnTo>
                    <a:pt x="24380" y="145205"/>
                  </a:lnTo>
                  <a:lnTo>
                    <a:pt x="15848" y="154338"/>
                  </a:lnTo>
                  <a:lnTo>
                    <a:pt x="4877" y="170776"/>
                  </a:lnTo>
                  <a:lnTo>
                    <a:pt x="2438" y="177168"/>
                  </a:lnTo>
                  <a:lnTo>
                    <a:pt x="0" y="180822"/>
                  </a:lnTo>
                  <a:lnTo>
                    <a:pt x="0" y="182647"/>
                  </a:lnTo>
                  <a:lnTo>
                    <a:pt x="2438" y="188128"/>
                  </a:lnTo>
                  <a:lnTo>
                    <a:pt x="8533" y="202739"/>
                  </a:lnTo>
                  <a:lnTo>
                    <a:pt x="29258" y="247487"/>
                  </a:lnTo>
                  <a:lnTo>
                    <a:pt x="56076" y="292237"/>
                  </a:lnTo>
                  <a:lnTo>
                    <a:pt x="97524" y="315980"/>
                  </a:lnTo>
                  <a:lnTo>
                    <a:pt x="115809" y="317807"/>
                  </a:lnTo>
                  <a:lnTo>
                    <a:pt x="136534" y="321461"/>
                  </a:lnTo>
                  <a:lnTo>
                    <a:pt x="157258" y="324199"/>
                  </a:lnTo>
                  <a:lnTo>
                    <a:pt x="176761" y="326939"/>
                  </a:lnTo>
                  <a:lnTo>
                    <a:pt x="192610" y="329680"/>
                  </a:lnTo>
                  <a:lnTo>
                    <a:pt x="203581" y="331506"/>
                  </a:lnTo>
                  <a:lnTo>
                    <a:pt x="207239" y="332419"/>
                  </a:lnTo>
                  <a:lnTo>
                    <a:pt x="214552" y="333332"/>
                  </a:lnTo>
                  <a:lnTo>
                    <a:pt x="232837" y="334245"/>
                  </a:lnTo>
                  <a:lnTo>
                    <a:pt x="259656" y="335158"/>
                  </a:lnTo>
                  <a:lnTo>
                    <a:pt x="291352" y="334245"/>
                  </a:lnTo>
                  <a:lnTo>
                    <a:pt x="352304" y="328767"/>
                  </a:lnTo>
                  <a:lnTo>
                    <a:pt x="390094" y="270319"/>
                  </a:lnTo>
                  <a:lnTo>
                    <a:pt x="390094" y="219177"/>
                  </a:lnTo>
                  <a:lnTo>
                    <a:pt x="386437" y="175341"/>
                  </a:lnTo>
                  <a:lnTo>
                    <a:pt x="384000" y="156163"/>
                  </a:lnTo>
                  <a:lnTo>
                    <a:pt x="352304" y="134247"/>
                  </a:lnTo>
                  <a:lnTo>
                    <a:pt x="342552" y="111416"/>
                  </a:lnTo>
                  <a:lnTo>
                    <a:pt x="316952" y="16438"/>
                  </a:lnTo>
                  <a:lnTo>
                    <a:pt x="314513" y="21005"/>
                  </a:lnTo>
                  <a:lnTo>
                    <a:pt x="308418" y="30137"/>
                  </a:lnTo>
                  <a:lnTo>
                    <a:pt x="302323" y="40183"/>
                  </a:lnTo>
                  <a:lnTo>
                    <a:pt x="298667" y="45662"/>
                  </a:lnTo>
                  <a:lnTo>
                    <a:pt x="171886" y="52054"/>
                  </a:lnTo>
                  <a:lnTo>
                    <a:pt x="146286" y="0"/>
                  </a:lnTo>
                  <a:close/>
                </a:path>
              </a:pathLst>
            </a:custGeom>
            <a:solidFill>
              <a:srgbClr val="8E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971767" y="4882349"/>
              <a:ext cx="528320" cy="133350"/>
            </a:xfrm>
            <a:custGeom>
              <a:avLst/>
              <a:gdLst/>
              <a:ahLst/>
              <a:cxnLst/>
              <a:rect l="l" t="t" r="r" b="b"/>
              <a:pathLst>
                <a:path w="528320" h="133350">
                  <a:moveTo>
                    <a:pt x="110934" y="17360"/>
                  </a:moveTo>
                  <a:lnTo>
                    <a:pt x="108496" y="8229"/>
                  </a:lnTo>
                  <a:lnTo>
                    <a:pt x="98742" y="0"/>
                  </a:lnTo>
                  <a:lnTo>
                    <a:pt x="79235" y="0"/>
                  </a:lnTo>
                  <a:lnTo>
                    <a:pt x="65836" y="3657"/>
                  </a:lnTo>
                  <a:lnTo>
                    <a:pt x="39014" y="12788"/>
                  </a:lnTo>
                  <a:lnTo>
                    <a:pt x="26822" y="17360"/>
                  </a:lnTo>
                  <a:lnTo>
                    <a:pt x="15849" y="22834"/>
                  </a:lnTo>
                  <a:lnTo>
                    <a:pt x="7315" y="26492"/>
                  </a:lnTo>
                  <a:lnTo>
                    <a:pt x="2438" y="29235"/>
                  </a:lnTo>
                  <a:lnTo>
                    <a:pt x="0" y="30149"/>
                  </a:lnTo>
                  <a:lnTo>
                    <a:pt x="93865" y="53886"/>
                  </a:lnTo>
                  <a:lnTo>
                    <a:pt x="110934" y="21920"/>
                  </a:lnTo>
                  <a:lnTo>
                    <a:pt x="110934" y="17360"/>
                  </a:lnTo>
                  <a:close/>
                </a:path>
                <a:path w="528320" h="133350">
                  <a:moveTo>
                    <a:pt x="527850" y="116903"/>
                  </a:moveTo>
                  <a:lnTo>
                    <a:pt x="488848" y="79463"/>
                  </a:lnTo>
                  <a:lnTo>
                    <a:pt x="444957" y="85852"/>
                  </a:lnTo>
                  <a:lnTo>
                    <a:pt x="385229" y="125120"/>
                  </a:lnTo>
                  <a:lnTo>
                    <a:pt x="431546" y="132422"/>
                  </a:lnTo>
                  <a:lnTo>
                    <a:pt x="452272" y="133337"/>
                  </a:lnTo>
                  <a:lnTo>
                    <a:pt x="476656" y="131508"/>
                  </a:lnTo>
                  <a:lnTo>
                    <a:pt x="502246" y="126034"/>
                  </a:lnTo>
                  <a:lnTo>
                    <a:pt x="527850" y="116903"/>
                  </a:lnTo>
                  <a:close/>
                </a:path>
              </a:pathLst>
            </a:custGeom>
            <a:solidFill>
              <a:srgbClr val="AC7B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36161" y="4484177"/>
              <a:ext cx="134095" cy="81278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7110743" y="4647653"/>
              <a:ext cx="476884" cy="321945"/>
            </a:xfrm>
            <a:custGeom>
              <a:avLst/>
              <a:gdLst/>
              <a:ahLst/>
              <a:cxnLst/>
              <a:rect l="l" t="t" r="r" b="b"/>
              <a:pathLst>
                <a:path w="476884" h="321945">
                  <a:moveTo>
                    <a:pt x="337680" y="51142"/>
                  </a:moveTo>
                  <a:lnTo>
                    <a:pt x="335241" y="45656"/>
                  </a:lnTo>
                  <a:lnTo>
                    <a:pt x="331584" y="42011"/>
                  </a:lnTo>
                  <a:lnTo>
                    <a:pt x="327926" y="40182"/>
                  </a:lnTo>
                  <a:lnTo>
                    <a:pt x="323049" y="40182"/>
                  </a:lnTo>
                  <a:lnTo>
                    <a:pt x="314515" y="42011"/>
                  </a:lnTo>
                  <a:lnTo>
                    <a:pt x="303542" y="45656"/>
                  </a:lnTo>
                  <a:lnTo>
                    <a:pt x="291350" y="48399"/>
                  </a:lnTo>
                  <a:lnTo>
                    <a:pt x="280390" y="52057"/>
                  </a:lnTo>
                  <a:lnTo>
                    <a:pt x="268198" y="55702"/>
                  </a:lnTo>
                  <a:lnTo>
                    <a:pt x="259664" y="58445"/>
                  </a:lnTo>
                  <a:lnTo>
                    <a:pt x="253568" y="60274"/>
                  </a:lnTo>
                  <a:lnTo>
                    <a:pt x="251129" y="61188"/>
                  </a:lnTo>
                  <a:lnTo>
                    <a:pt x="0" y="202742"/>
                  </a:lnTo>
                  <a:lnTo>
                    <a:pt x="13411" y="227393"/>
                  </a:lnTo>
                  <a:lnTo>
                    <a:pt x="337680" y="52057"/>
                  </a:lnTo>
                  <a:lnTo>
                    <a:pt x="337680" y="51142"/>
                  </a:lnTo>
                  <a:close/>
                </a:path>
                <a:path w="476884" h="321945">
                  <a:moveTo>
                    <a:pt x="476656" y="18262"/>
                  </a:moveTo>
                  <a:lnTo>
                    <a:pt x="469341" y="0"/>
                  </a:lnTo>
                  <a:lnTo>
                    <a:pt x="380352" y="23749"/>
                  </a:lnTo>
                  <a:lnTo>
                    <a:pt x="381571" y="27393"/>
                  </a:lnTo>
                  <a:lnTo>
                    <a:pt x="385229" y="36525"/>
                  </a:lnTo>
                  <a:lnTo>
                    <a:pt x="388886" y="49314"/>
                  </a:lnTo>
                  <a:lnTo>
                    <a:pt x="392544" y="65747"/>
                  </a:lnTo>
                  <a:lnTo>
                    <a:pt x="393763" y="83108"/>
                  </a:lnTo>
                  <a:lnTo>
                    <a:pt x="391325" y="99542"/>
                  </a:lnTo>
                  <a:lnTo>
                    <a:pt x="385229" y="114147"/>
                  </a:lnTo>
                  <a:lnTo>
                    <a:pt x="373037" y="126022"/>
                  </a:lnTo>
                  <a:lnTo>
                    <a:pt x="358406" y="135153"/>
                  </a:lnTo>
                  <a:lnTo>
                    <a:pt x="347433" y="145199"/>
                  </a:lnTo>
                  <a:lnTo>
                    <a:pt x="338899" y="154343"/>
                  </a:lnTo>
                  <a:lnTo>
                    <a:pt x="327926" y="170776"/>
                  </a:lnTo>
                  <a:lnTo>
                    <a:pt x="325488" y="177165"/>
                  </a:lnTo>
                  <a:lnTo>
                    <a:pt x="323049" y="180822"/>
                  </a:lnTo>
                  <a:lnTo>
                    <a:pt x="323049" y="182651"/>
                  </a:lnTo>
                  <a:lnTo>
                    <a:pt x="325488" y="188125"/>
                  </a:lnTo>
                  <a:lnTo>
                    <a:pt x="331584" y="202742"/>
                  </a:lnTo>
                  <a:lnTo>
                    <a:pt x="352310" y="247484"/>
                  </a:lnTo>
                  <a:lnTo>
                    <a:pt x="379133" y="292239"/>
                  </a:lnTo>
                  <a:lnTo>
                    <a:pt x="405955" y="314159"/>
                  </a:lnTo>
                  <a:lnTo>
                    <a:pt x="410819" y="314159"/>
                  </a:lnTo>
                  <a:lnTo>
                    <a:pt x="423011" y="315976"/>
                  </a:lnTo>
                  <a:lnTo>
                    <a:pt x="444957" y="318719"/>
                  </a:lnTo>
                  <a:lnTo>
                    <a:pt x="453491" y="320548"/>
                  </a:lnTo>
                  <a:lnTo>
                    <a:pt x="460806" y="321462"/>
                  </a:lnTo>
                  <a:lnTo>
                    <a:pt x="451053" y="312331"/>
                  </a:lnTo>
                  <a:lnTo>
                    <a:pt x="438861" y="298627"/>
                  </a:lnTo>
                  <a:lnTo>
                    <a:pt x="423011" y="282194"/>
                  </a:lnTo>
                  <a:lnTo>
                    <a:pt x="391325" y="245656"/>
                  </a:lnTo>
                  <a:lnTo>
                    <a:pt x="369379" y="212788"/>
                  </a:lnTo>
                  <a:lnTo>
                    <a:pt x="364502" y="199999"/>
                  </a:lnTo>
                  <a:lnTo>
                    <a:pt x="364502" y="188125"/>
                  </a:lnTo>
                  <a:lnTo>
                    <a:pt x="369379" y="178993"/>
                  </a:lnTo>
                  <a:lnTo>
                    <a:pt x="375475" y="169862"/>
                  </a:lnTo>
                  <a:lnTo>
                    <a:pt x="392544" y="151599"/>
                  </a:lnTo>
                  <a:lnTo>
                    <a:pt x="402297" y="142468"/>
                  </a:lnTo>
                  <a:lnTo>
                    <a:pt x="412051" y="131508"/>
                  </a:lnTo>
                  <a:lnTo>
                    <a:pt x="420573" y="118719"/>
                  </a:lnTo>
                  <a:lnTo>
                    <a:pt x="429107" y="91325"/>
                  </a:lnTo>
                  <a:lnTo>
                    <a:pt x="425450" y="65747"/>
                  </a:lnTo>
                  <a:lnTo>
                    <a:pt x="419354" y="48399"/>
                  </a:lnTo>
                  <a:lnTo>
                    <a:pt x="415709" y="41097"/>
                  </a:lnTo>
                  <a:lnTo>
                    <a:pt x="476656" y="20091"/>
                  </a:lnTo>
                  <a:lnTo>
                    <a:pt x="476656" y="18262"/>
                  </a:lnTo>
                  <a:close/>
                </a:path>
              </a:pathLst>
            </a:custGeom>
            <a:solidFill>
              <a:srgbClr val="137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30074" y="4488742"/>
              <a:ext cx="140193" cy="180821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6976669" y="4893309"/>
              <a:ext cx="523240" cy="122555"/>
            </a:xfrm>
            <a:custGeom>
              <a:avLst/>
              <a:gdLst/>
              <a:ahLst/>
              <a:cxnLst/>
              <a:rect l="l" t="t" r="r" b="b"/>
              <a:pathLst>
                <a:path w="523240" h="122554">
                  <a:moveTo>
                    <a:pt x="106057" y="3657"/>
                  </a:moveTo>
                  <a:lnTo>
                    <a:pt x="104838" y="0"/>
                  </a:lnTo>
                  <a:lnTo>
                    <a:pt x="65824" y="21920"/>
                  </a:lnTo>
                  <a:lnTo>
                    <a:pt x="0" y="21005"/>
                  </a:lnTo>
                  <a:lnTo>
                    <a:pt x="88988" y="42926"/>
                  </a:lnTo>
                  <a:lnTo>
                    <a:pt x="106057" y="10960"/>
                  </a:lnTo>
                  <a:lnTo>
                    <a:pt x="106057" y="3657"/>
                  </a:lnTo>
                  <a:close/>
                </a:path>
                <a:path w="523240" h="122554">
                  <a:moveTo>
                    <a:pt x="522973" y="105943"/>
                  </a:moveTo>
                  <a:lnTo>
                    <a:pt x="502246" y="86766"/>
                  </a:lnTo>
                  <a:lnTo>
                    <a:pt x="381558" y="114160"/>
                  </a:lnTo>
                  <a:lnTo>
                    <a:pt x="380339" y="114160"/>
                  </a:lnTo>
                  <a:lnTo>
                    <a:pt x="426669" y="121462"/>
                  </a:lnTo>
                  <a:lnTo>
                    <a:pt x="447395" y="122377"/>
                  </a:lnTo>
                  <a:lnTo>
                    <a:pt x="471766" y="120548"/>
                  </a:lnTo>
                  <a:lnTo>
                    <a:pt x="497370" y="115074"/>
                  </a:lnTo>
                  <a:lnTo>
                    <a:pt x="522973" y="105943"/>
                  </a:lnTo>
                  <a:close/>
                </a:path>
              </a:pathLst>
            </a:custGeom>
            <a:solidFill>
              <a:srgbClr val="C8B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465516" y="4717051"/>
              <a:ext cx="450215" cy="300990"/>
            </a:xfrm>
            <a:custGeom>
              <a:avLst/>
              <a:gdLst/>
              <a:ahLst/>
              <a:cxnLst/>
              <a:rect l="l" t="t" r="r" b="b"/>
              <a:pathLst>
                <a:path w="450215" h="300989">
                  <a:moveTo>
                    <a:pt x="449826" y="0"/>
                  </a:moveTo>
                  <a:lnTo>
                    <a:pt x="330360" y="9132"/>
                  </a:lnTo>
                  <a:lnTo>
                    <a:pt x="236493" y="134246"/>
                  </a:lnTo>
                  <a:lnTo>
                    <a:pt x="0" y="238356"/>
                  </a:lnTo>
                  <a:lnTo>
                    <a:pt x="17065" y="300455"/>
                  </a:lnTo>
                  <a:lnTo>
                    <a:pt x="182855" y="285844"/>
                  </a:lnTo>
                  <a:lnTo>
                    <a:pt x="419350" y="166210"/>
                  </a:lnTo>
                  <a:lnTo>
                    <a:pt x="4498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524032" y="4674129"/>
              <a:ext cx="362585" cy="309880"/>
            </a:xfrm>
            <a:custGeom>
              <a:avLst/>
              <a:gdLst/>
              <a:ahLst/>
              <a:cxnLst/>
              <a:rect l="l" t="t" r="r" b="b"/>
              <a:pathLst>
                <a:path w="362584" h="309879">
                  <a:moveTo>
                    <a:pt x="315733" y="0"/>
                  </a:moveTo>
                  <a:lnTo>
                    <a:pt x="304761" y="0"/>
                  </a:lnTo>
                  <a:lnTo>
                    <a:pt x="293788" y="2738"/>
                  </a:lnTo>
                  <a:lnTo>
                    <a:pt x="284036" y="6392"/>
                  </a:lnTo>
                  <a:lnTo>
                    <a:pt x="274284" y="10957"/>
                  </a:lnTo>
                  <a:lnTo>
                    <a:pt x="266971" y="14610"/>
                  </a:lnTo>
                  <a:lnTo>
                    <a:pt x="260874" y="19177"/>
                  </a:lnTo>
                  <a:lnTo>
                    <a:pt x="265752" y="30135"/>
                  </a:lnTo>
                  <a:lnTo>
                    <a:pt x="270627" y="42922"/>
                  </a:lnTo>
                  <a:lnTo>
                    <a:pt x="277942" y="58446"/>
                  </a:lnTo>
                  <a:lnTo>
                    <a:pt x="276723" y="70319"/>
                  </a:lnTo>
                  <a:lnTo>
                    <a:pt x="269408" y="88584"/>
                  </a:lnTo>
                  <a:lnTo>
                    <a:pt x="255999" y="109587"/>
                  </a:lnTo>
                  <a:lnTo>
                    <a:pt x="241371" y="132418"/>
                  </a:lnTo>
                  <a:lnTo>
                    <a:pt x="224303" y="154337"/>
                  </a:lnTo>
                  <a:lnTo>
                    <a:pt x="210893" y="172602"/>
                  </a:lnTo>
                  <a:lnTo>
                    <a:pt x="199922" y="185386"/>
                  </a:lnTo>
                  <a:lnTo>
                    <a:pt x="196266" y="189953"/>
                  </a:lnTo>
                  <a:lnTo>
                    <a:pt x="0" y="280364"/>
                  </a:lnTo>
                  <a:lnTo>
                    <a:pt x="10970" y="309587"/>
                  </a:lnTo>
                  <a:lnTo>
                    <a:pt x="104836" y="297715"/>
                  </a:lnTo>
                  <a:lnTo>
                    <a:pt x="316949" y="199998"/>
                  </a:lnTo>
                  <a:lnTo>
                    <a:pt x="362056" y="84017"/>
                  </a:lnTo>
                  <a:lnTo>
                    <a:pt x="362056" y="81278"/>
                  </a:lnTo>
                  <a:lnTo>
                    <a:pt x="359617" y="73059"/>
                  </a:lnTo>
                  <a:lnTo>
                    <a:pt x="357179" y="62100"/>
                  </a:lnTo>
                  <a:lnTo>
                    <a:pt x="353521" y="49314"/>
                  </a:lnTo>
                  <a:lnTo>
                    <a:pt x="341330" y="21916"/>
                  </a:lnTo>
                  <a:lnTo>
                    <a:pt x="334017" y="10957"/>
                  </a:lnTo>
                  <a:lnTo>
                    <a:pt x="325485" y="3652"/>
                  </a:lnTo>
                  <a:lnTo>
                    <a:pt x="315733" y="0"/>
                  </a:lnTo>
                  <a:close/>
                </a:path>
              </a:pathLst>
            </a:custGeom>
            <a:solidFill>
              <a:srgbClr val="137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619122" y="4692392"/>
              <a:ext cx="97520" cy="17442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5960007" y="5521614"/>
              <a:ext cx="241935" cy="584835"/>
            </a:xfrm>
            <a:custGeom>
              <a:avLst/>
              <a:gdLst/>
              <a:ahLst/>
              <a:cxnLst/>
              <a:rect l="l" t="t" r="r" b="b"/>
              <a:pathLst>
                <a:path w="241935" h="584835">
                  <a:moveTo>
                    <a:pt x="241371" y="0"/>
                  </a:moveTo>
                  <a:lnTo>
                    <a:pt x="212112" y="0"/>
                  </a:lnTo>
                  <a:lnTo>
                    <a:pt x="92646" y="309588"/>
                  </a:lnTo>
                  <a:lnTo>
                    <a:pt x="26817" y="496801"/>
                  </a:lnTo>
                  <a:lnTo>
                    <a:pt x="0" y="578992"/>
                  </a:lnTo>
                  <a:lnTo>
                    <a:pt x="154817" y="584472"/>
                  </a:lnTo>
                  <a:lnTo>
                    <a:pt x="165789" y="494061"/>
                  </a:lnTo>
                  <a:lnTo>
                    <a:pt x="181637" y="394518"/>
                  </a:lnTo>
                  <a:lnTo>
                    <a:pt x="241371" y="0"/>
                  </a:lnTo>
                  <a:close/>
                </a:path>
              </a:pathLst>
            </a:custGeom>
            <a:solidFill>
              <a:srgbClr val="8E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211891" y="4930749"/>
              <a:ext cx="901065" cy="189230"/>
            </a:xfrm>
            <a:custGeom>
              <a:avLst/>
              <a:gdLst/>
              <a:ahLst/>
              <a:cxnLst/>
              <a:rect l="l" t="t" r="r" b="b"/>
              <a:pathLst>
                <a:path w="901064" h="189229">
                  <a:moveTo>
                    <a:pt x="193827" y="189039"/>
                  </a:moveTo>
                  <a:lnTo>
                    <a:pt x="20726" y="124206"/>
                  </a:lnTo>
                  <a:lnTo>
                    <a:pt x="0" y="172605"/>
                  </a:lnTo>
                  <a:lnTo>
                    <a:pt x="193827" y="189039"/>
                  </a:lnTo>
                  <a:close/>
                </a:path>
                <a:path w="901064" h="189229">
                  <a:moveTo>
                    <a:pt x="431546" y="0"/>
                  </a:moveTo>
                  <a:lnTo>
                    <a:pt x="374243" y="0"/>
                  </a:lnTo>
                  <a:lnTo>
                    <a:pt x="403504" y="140639"/>
                  </a:lnTo>
                  <a:lnTo>
                    <a:pt x="431546" y="0"/>
                  </a:lnTo>
                  <a:close/>
                </a:path>
                <a:path w="901064" h="189229">
                  <a:moveTo>
                    <a:pt x="900874" y="38366"/>
                  </a:moveTo>
                  <a:lnTo>
                    <a:pt x="828954" y="32880"/>
                  </a:lnTo>
                  <a:lnTo>
                    <a:pt x="807008" y="157086"/>
                  </a:lnTo>
                  <a:lnTo>
                    <a:pt x="900874" y="3836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596900" y="550355"/>
            <a:ext cx="337756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80" dirty="0"/>
              <a:t>Common</a:t>
            </a:r>
            <a:r>
              <a:rPr spc="10" dirty="0"/>
              <a:t> </a:t>
            </a:r>
            <a:r>
              <a:rPr spc="75" dirty="0"/>
              <a:t>vs.</a:t>
            </a:r>
            <a:r>
              <a:rPr spc="-5" dirty="0"/>
              <a:t> </a:t>
            </a:r>
            <a:r>
              <a:rPr spc="-15" dirty="0"/>
              <a:t>Preferred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600964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80" dirty="0"/>
              <a:t>Common</a:t>
            </a:r>
            <a:r>
              <a:rPr spc="20" dirty="0"/>
              <a:t> </a:t>
            </a:r>
            <a:r>
              <a:rPr spc="-10" dirty="0"/>
              <a:t>Ways</a:t>
            </a:r>
            <a:r>
              <a:rPr dirty="0"/>
              <a:t> </a:t>
            </a:r>
            <a:r>
              <a:rPr spc="5" dirty="0"/>
              <a:t>to</a:t>
            </a:r>
            <a:r>
              <a:rPr dirty="0"/>
              <a:t> </a:t>
            </a:r>
            <a:r>
              <a:rPr spc="5" dirty="0"/>
              <a:t>Structure</a:t>
            </a:r>
            <a:r>
              <a:rPr spc="30" dirty="0"/>
              <a:t> </a:t>
            </a:r>
            <a:r>
              <a:rPr spc="25" dirty="0"/>
              <a:t>Investments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5376" y="1080924"/>
            <a:ext cx="11000740" cy="533527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242570" indent="-229235">
              <a:lnSpc>
                <a:spcPct val="100000"/>
              </a:lnSpc>
              <a:spcBef>
                <a:spcPts val="785"/>
              </a:spcBef>
              <a:buFont typeface="Arial MT"/>
              <a:buChar char="•"/>
              <a:tabLst>
                <a:tab pos="242570" algn="l"/>
                <a:tab pos="243204" algn="l"/>
              </a:tabLst>
            </a:pPr>
            <a:r>
              <a:rPr sz="1600" b="1" spc="10" dirty="0">
                <a:latin typeface="Cambria"/>
                <a:cs typeface="Cambria"/>
              </a:rPr>
              <a:t>Convertible</a:t>
            </a:r>
            <a:r>
              <a:rPr sz="1600" b="1" spc="-15" dirty="0">
                <a:latin typeface="Cambria"/>
                <a:cs typeface="Cambria"/>
              </a:rPr>
              <a:t> </a:t>
            </a:r>
            <a:r>
              <a:rPr sz="1600" b="1" spc="15" dirty="0">
                <a:latin typeface="Cambria"/>
                <a:cs typeface="Cambria"/>
              </a:rPr>
              <a:t>debt</a:t>
            </a:r>
            <a:endParaRPr sz="16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68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-10" dirty="0">
                <a:latin typeface="Cambria"/>
                <a:cs typeface="Cambria"/>
              </a:rPr>
              <a:t>Debt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a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company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issues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that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can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be </a:t>
            </a:r>
            <a:r>
              <a:rPr sz="1600" spc="-20" dirty="0">
                <a:latin typeface="Cambria"/>
                <a:cs typeface="Cambria"/>
              </a:rPr>
              <a:t>converted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to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r>
              <a:rPr sz="1600" spc="-10" dirty="0">
                <a:latin typeface="Cambria"/>
                <a:cs typeface="Cambria"/>
              </a:rPr>
              <a:t> shares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at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a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certain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25" dirty="0">
                <a:latin typeface="Cambria"/>
                <a:cs typeface="Cambria"/>
              </a:rPr>
              <a:t>strike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price</a:t>
            </a:r>
            <a:endParaRPr sz="1600" dirty="0">
              <a:latin typeface="Cambria"/>
              <a:cs typeface="Cambria"/>
            </a:endParaRPr>
          </a:p>
          <a:p>
            <a:pPr marL="471170" marR="617855" lvl="1" indent="-228600">
              <a:lnSpc>
                <a:spcPct val="104099"/>
              </a:lnSpc>
              <a:spcBef>
                <a:spcPts val="61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-15" dirty="0">
                <a:latin typeface="Cambria"/>
                <a:cs typeface="Cambria"/>
              </a:rPr>
              <a:t>The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conversion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15" dirty="0">
                <a:latin typeface="Cambria"/>
                <a:cs typeface="Cambria"/>
              </a:rPr>
              <a:t>feature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allows</a:t>
            </a:r>
            <a:r>
              <a:rPr sz="1600" spc="6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the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corporation</a:t>
            </a:r>
            <a:r>
              <a:rPr sz="1600" spc="55" dirty="0">
                <a:latin typeface="Cambria"/>
                <a:cs typeface="Cambria"/>
              </a:rPr>
              <a:t> </a:t>
            </a:r>
            <a:r>
              <a:rPr sz="1600" spc="30" dirty="0">
                <a:latin typeface="Cambria"/>
                <a:cs typeface="Cambria"/>
              </a:rPr>
              <a:t>an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opportunity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to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obtain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equity</a:t>
            </a:r>
            <a:r>
              <a:rPr sz="1600" spc="50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capital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without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giving</a:t>
            </a:r>
            <a:r>
              <a:rPr sz="1600" spc="25" dirty="0">
                <a:latin typeface="Cambria"/>
                <a:cs typeface="Cambria"/>
              </a:rPr>
              <a:t> up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30" dirty="0">
                <a:latin typeface="Cambria"/>
                <a:cs typeface="Cambria"/>
              </a:rPr>
              <a:t>more </a:t>
            </a:r>
            <a:r>
              <a:rPr sz="1600" spc="-2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ownership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control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20" dirty="0">
                <a:latin typeface="Cambria"/>
                <a:cs typeface="Cambria"/>
              </a:rPr>
              <a:t>than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necessary</a:t>
            </a:r>
            <a:r>
              <a:rPr sz="1600" spc="55" dirty="0">
                <a:latin typeface="Cambria"/>
                <a:cs typeface="Cambria"/>
              </a:rPr>
              <a:t> </a:t>
            </a:r>
            <a:r>
              <a:rPr sz="1600" spc="-25" dirty="0">
                <a:latin typeface="Cambria"/>
                <a:cs typeface="Cambria"/>
              </a:rPr>
              <a:t>and/or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entice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investors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to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accept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30" dirty="0">
                <a:latin typeface="Cambria"/>
                <a:cs typeface="Cambria"/>
              </a:rPr>
              <a:t>lower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interest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rates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20" dirty="0">
                <a:latin typeface="Cambria"/>
                <a:cs typeface="Cambria"/>
              </a:rPr>
              <a:t>than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they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would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normally </a:t>
            </a:r>
            <a:r>
              <a:rPr sz="1600" spc="-33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accept </a:t>
            </a:r>
            <a:r>
              <a:rPr sz="1600" spc="15" dirty="0">
                <a:latin typeface="Cambria"/>
                <a:cs typeface="Cambria"/>
              </a:rPr>
              <a:t>on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a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straight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debt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issue</a:t>
            </a:r>
            <a:endParaRPr sz="1600" dirty="0">
              <a:latin typeface="Cambria"/>
              <a:cs typeface="Cambria"/>
            </a:endParaRPr>
          </a:p>
          <a:p>
            <a:pPr marL="242570" indent="-229235">
              <a:lnSpc>
                <a:spcPct val="100000"/>
              </a:lnSpc>
              <a:spcBef>
                <a:spcPts val="680"/>
              </a:spcBef>
              <a:buFont typeface="Arial MT"/>
              <a:buChar char="•"/>
              <a:tabLst>
                <a:tab pos="242570" algn="l"/>
                <a:tab pos="243204" algn="l"/>
              </a:tabLst>
            </a:pPr>
            <a:r>
              <a:rPr sz="1600" b="1" spc="10" dirty="0">
                <a:latin typeface="Cambria"/>
                <a:cs typeface="Cambria"/>
              </a:rPr>
              <a:t>Convertible</a:t>
            </a:r>
            <a:r>
              <a:rPr sz="1600" b="1" spc="-10" dirty="0">
                <a:latin typeface="Cambria"/>
                <a:cs typeface="Cambria"/>
              </a:rPr>
              <a:t> preferred</a:t>
            </a:r>
            <a:endParaRPr sz="16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-15" dirty="0">
                <a:latin typeface="Cambria"/>
                <a:cs typeface="Cambria"/>
              </a:rPr>
              <a:t>May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include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a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25" dirty="0">
                <a:latin typeface="Cambria"/>
                <a:cs typeface="Cambria"/>
              </a:rPr>
              <a:t>cash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60" dirty="0">
                <a:latin typeface="Cambria"/>
                <a:cs typeface="Cambria"/>
              </a:rPr>
              <a:t>(or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accrued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35" dirty="0">
                <a:latin typeface="Cambria"/>
                <a:cs typeface="Cambria"/>
              </a:rPr>
              <a:t>-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PIK)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35" dirty="0">
                <a:latin typeface="Cambria"/>
                <a:cs typeface="Cambria"/>
              </a:rPr>
              <a:t>preferred</a:t>
            </a:r>
            <a:r>
              <a:rPr sz="1600" spc="6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dividend</a:t>
            </a:r>
            <a:r>
              <a:rPr sz="1600" spc="65" dirty="0">
                <a:latin typeface="Cambria"/>
                <a:cs typeface="Cambria"/>
              </a:rPr>
              <a:t> </a:t>
            </a:r>
            <a:r>
              <a:rPr sz="1600" spc="30" dirty="0">
                <a:latin typeface="Cambria"/>
                <a:cs typeface="Cambria"/>
              </a:rPr>
              <a:t>and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is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convertible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into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endParaRPr sz="16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68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-5" dirty="0">
                <a:latin typeface="Cambria"/>
                <a:cs typeface="Cambria"/>
              </a:rPr>
              <a:t>Enjoys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significant </a:t>
            </a:r>
            <a:r>
              <a:rPr sz="1600" spc="-10" dirty="0">
                <a:latin typeface="Cambria"/>
                <a:cs typeface="Cambria"/>
              </a:rPr>
              <a:t>privileges</a:t>
            </a:r>
            <a:r>
              <a:rPr sz="1600" spc="70" dirty="0">
                <a:latin typeface="Cambria"/>
                <a:cs typeface="Cambria"/>
              </a:rPr>
              <a:t> </a:t>
            </a:r>
            <a:r>
              <a:rPr sz="1600" spc="-35" dirty="0">
                <a:latin typeface="Cambria"/>
                <a:cs typeface="Cambria"/>
              </a:rPr>
              <a:t>over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r>
              <a:rPr sz="1600" spc="-1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699770" lvl="2" indent="-229235">
              <a:lnSpc>
                <a:spcPct val="100000"/>
              </a:lnSpc>
              <a:spcBef>
                <a:spcPts val="685"/>
              </a:spcBef>
              <a:buFont typeface="Arial MT"/>
              <a:buChar char="•"/>
              <a:tabLst>
                <a:tab pos="699770" algn="l"/>
                <a:tab pos="700405" algn="l"/>
              </a:tabLst>
            </a:pPr>
            <a:r>
              <a:rPr sz="1600" spc="10" dirty="0">
                <a:latin typeface="Cambria"/>
                <a:cs typeface="Cambria"/>
              </a:rPr>
              <a:t>Sits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20" dirty="0">
                <a:latin typeface="Cambria"/>
                <a:cs typeface="Cambria"/>
              </a:rPr>
              <a:t>ahead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</a:t>
            </a:r>
            <a:r>
              <a:rPr sz="1600" spc="-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r>
              <a:rPr sz="1600" spc="-2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699770" lvl="2" indent="-229235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699770" algn="l"/>
                <a:tab pos="700405" algn="l"/>
              </a:tabLst>
            </a:pPr>
            <a:r>
              <a:rPr sz="1600" dirty="0">
                <a:latin typeface="Cambria"/>
                <a:cs typeface="Cambria"/>
              </a:rPr>
              <a:t>Typically</a:t>
            </a:r>
            <a:r>
              <a:rPr sz="1600" spc="65" dirty="0">
                <a:latin typeface="Cambria"/>
                <a:cs typeface="Cambria"/>
              </a:rPr>
              <a:t> </a:t>
            </a:r>
            <a:r>
              <a:rPr sz="1600" spc="25" dirty="0">
                <a:latin typeface="Cambria"/>
                <a:cs typeface="Cambria"/>
              </a:rPr>
              <a:t>has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a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liquidation</a:t>
            </a:r>
            <a:r>
              <a:rPr sz="1600" spc="75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preference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40" dirty="0">
                <a:latin typeface="Cambria"/>
                <a:cs typeface="Cambria"/>
              </a:rPr>
              <a:t>(more</a:t>
            </a:r>
            <a:r>
              <a:rPr sz="1600" spc="15" dirty="0">
                <a:latin typeface="Cambria"/>
                <a:cs typeface="Cambria"/>
              </a:rPr>
              <a:t> on </a:t>
            </a:r>
            <a:r>
              <a:rPr sz="1600" spc="5" dirty="0">
                <a:latin typeface="Cambria"/>
                <a:cs typeface="Cambria"/>
              </a:rPr>
              <a:t>this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shortly)</a:t>
            </a:r>
            <a:endParaRPr sz="16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68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-15" dirty="0">
                <a:latin typeface="Cambria"/>
                <a:cs typeface="Cambria"/>
              </a:rPr>
              <a:t>Majority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 </a:t>
            </a:r>
            <a:r>
              <a:rPr sz="1600" spc="10" dirty="0">
                <a:latin typeface="Cambria"/>
                <a:cs typeface="Cambria"/>
              </a:rPr>
              <a:t>VC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investments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15" dirty="0">
                <a:latin typeface="Cambria"/>
                <a:cs typeface="Cambria"/>
              </a:rPr>
              <a:t>structured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as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35" dirty="0">
                <a:latin typeface="Cambria"/>
                <a:cs typeface="Cambria"/>
              </a:rPr>
              <a:t>preferred</a:t>
            </a:r>
            <a:r>
              <a:rPr sz="1600" spc="5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699770" lvl="2" indent="-229235">
              <a:lnSpc>
                <a:spcPct val="100000"/>
              </a:lnSpc>
              <a:spcBef>
                <a:spcPts val="685"/>
              </a:spcBef>
              <a:buFont typeface="Arial MT"/>
              <a:buChar char="•"/>
              <a:tabLst>
                <a:tab pos="699770" algn="l"/>
                <a:tab pos="700405" algn="l"/>
              </a:tabLst>
            </a:pPr>
            <a:r>
              <a:rPr sz="1600" spc="10" dirty="0">
                <a:latin typeface="Cambria"/>
                <a:cs typeface="Cambria"/>
              </a:rPr>
              <a:t>VC </a:t>
            </a:r>
            <a:r>
              <a:rPr sz="1600" spc="-25" dirty="0">
                <a:latin typeface="Cambria"/>
                <a:cs typeface="Cambria"/>
              </a:rPr>
              <a:t>receives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35" dirty="0">
                <a:latin typeface="Cambria"/>
                <a:cs typeface="Cambria"/>
              </a:rPr>
              <a:t>preferred</a:t>
            </a:r>
            <a:r>
              <a:rPr sz="1600" spc="5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699770" lvl="2" indent="-229235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699770" algn="l"/>
                <a:tab pos="700405" algn="l"/>
              </a:tabLst>
            </a:pPr>
            <a:r>
              <a:rPr sz="1600" spc="-5" dirty="0">
                <a:latin typeface="Cambria"/>
                <a:cs typeface="Cambria"/>
              </a:rPr>
              <a:t>Founders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30" dirty="0">
                <a:latin typeface="Cambria"/>
                <a:cs typeface="Cambria"/>
              </a:rPr>
              <a:t>receive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r>
              <a:rPr sz="1600" spc="-3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699770" lvl="2" indent="-229235">
              <a:lnSpc>
                <a:spcPct val="100000"/>
              </a:lnSpc>
              <a:spcBef>
                <a:spcPts val="680"/>
              </a:spcBef>
              <a:buFont typeface="Arial MT"/>
              <a:buChar char="•"/>
              <a:tabLst>
                <a:tab pos="699770" algn="l"/>
                <a:tab pos="700405" algn="l"/>
              </a:tabLst>
            </a:pPr>
            <a:r>
              <a:rPr sz="1600" spc="-5" dirty="0">
                <a:latin typeface="Cambria"/>
                <a:cs typeface="Cambria"/>
              </a:rPr>
              <a:t>Employees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30" dirty="0">
                <a:latin typeface="Cambria"/>
                <a:cs typeface="Cambria"/>
              </a:rPr>
              <a:t>receive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options/common</a:t>
            </a:r>
            <a:r>
              <a:rPr sz="1600" spc="-2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</a:t>
            </a:r>
            <a:endParaRPr sz="1600" dirty="0">
              <a:latin typeface="Cambria"/>
              <a:cs typeface="Cambria"/>
            </a:endParaRPr>
          </a:p>
          <a:p>
            <a:pPr marL="471170" marR="71120" lvl="1" indent="-228600">
              <a:lnSpc>
                <a:spcPct val="103699"/>
              </a:lnSpc>
              <a:spcBef>
                <a:spcPts val="615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600" spc="20" dirty="0">
                <a:latin typeface="Cambria"/>
                <a:cs typeface="Cambria"/>
              </a:rPr>
              <a:t>Example: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Initial</a:t>
            </a:r>
            <a:r>
              <a:rPr sz="1600" spc="3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investment</a:t>
            </a:r>
            <a:r>
              <a:rPr sz="1600" spc="5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60" dirty="0">
                <a:latin typeface="Cambria"/>
                <a:cs typeface="Cambria"/>
              </a:rPr>
              <a:t>$1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million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with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conversion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price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60" dirty="0">
                <a:latin typeface="Cambria"/>
                <a:cs typeface="Cambria"/>
              </a:rPr>
              <a:t>$5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-150" dirty="0">
                <a:latin typeface="Cambria"/>
                <a:cs typeface="Cambria"/>
              </a:rPr>
              <a:t>/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share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5" dirty="0">
                <a:latin typeface="Wingdings"/>
                <a:cs typeface="Wingdings"/>
              </a:rPr>
              <a:t>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Cambria"/>
                <a:cs typeface="Cambria"/>
              </a:rPr>
              <a:t>converts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into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200,000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shares.</a:t>
            </a:r>
            <a:r>
              <a:rPr sz="1600" spc="55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If 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35" dirty="0">
                <a:latin typeface="Cambria"/>
                <a:cs typeface="Cambria"/>
              </a:rPr>
              <a:t>600,000</a:t>
            </a:r>
            <a:r>
              <a:rPr sz="1600" spc="2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shares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</a:t>
            </a:r>
            <a:r>
              <a:rPr sz="1600" spc="10" dirty="0">
                <a:latin typeface="Cambria"/>
                <a:cs typeface="Cambria"/>
              </a:rPr>
              <a:t> common</a:t>
            </a:r>
            <a:r>
              <a:rPr sz="1600" spc="-5" dirty="0">
                <a:latin typeface="Cambria"/>
                <a:cs typeface="Cambria"/>
              </a:rPr>
              <a:t> </a:t>
            </a:r>
            <a:r>
              <a:rPr sz="1600" spc="20" dirty="0">
                <a:latin typeface="Cambria"/>
                <a:cs typeface="Cambria"/>
              </a:rPr>
              <a:t>outstanding,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then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own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25%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of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common</a:t>
            </a:r>
            <a:r>
              <a:rPr sz="1600" spc="-5" dirty="0">
                <a:latin typeface="Cambria"/>
                <a:cs typeface="Cambria"/>
              </a:rPr>
              <a:t> </a:t>
            </a:r>
            <a:r>
              <a:rPr sz="1600" spc="15" dirty="0">
                <a:latin typeface="Cambria"/>
                <a:cs typeface="Cambria"/>
              </a:rPr>
              <a:t>on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conversion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15" dirty="0">
                <a:latin typeface="Cambria"/>
                <a:cs typeface="Cambria"/>
              </a:rPr>
              <a:t>(no</a:t>
            </a:r>
            <a:r>
              <a:rPr sz="1600" spc="30" dirty="0">
                <a:latin typeface="Cambria"/>
                <a:cs typeface="Cambria"/>
              </a:rPr>
              <a:t> </a:t>
            </a:r>
            <a:r>
              <a:rPr sz="1600" spc="20" dirty="0">
                <a:latin typeface="Cambria"/>
                <a:cs typeface="Cambria"/>
              </a:rPr>
              <a:t>div’s.).</a:t>
            </a:r>
            <a:r>
              <a:rPr sz="1600" spc="45" dirty="0">
                <a:latin typeface="Cambria"/>
                <a:cs typeface="Cambria"/>
              </a:rPr>
              <a:t> </a:t>
            </a:r>
            <a:r>
              <a:rPr sz="1600" spc="-25" dirty="0">
                <a:latin typeface="Cambria"/>
                <a:cs typeface="Cambria"/>
              </a:rPr>
              <a:t>Convert</a:t>
            </a:r>
            <a:r>
              <a:rPr sz="1600" spc="40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if</a:t>
            </a:r>
            <a:r>
              <a:rPr sz="1600" spc="25" dirty="0">
                <a:latin typeface="Cambria"/>
                <a:cs typeface="Cambria"/>
              </a:rPr>
              <a:t> .25*value</a:t>
            </a:r>
            <a:r>
              <a:rPr sz="1600" spc="50" dirty="0">
                <a:latin typeface="Cambria"/>
                <a:cs typeface="Cambria"/>
              </a:rPr>
              <a:t> </a:t>
            </a:r>
            <a:r>
              <a:rPr sz="1600" spc="-125" dirty="0">
                <a:latin typeface="Cambria"/>
                <a:cs typeface="Cambria"/>
              </a:rPr>
              <a:t>&gt;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60" dirty="0">
                <a:latin typeface="Cambria"/>
                <a:cs typeface="Cambria"/>
              </a:rPr>
              <a:t>$1</a:t>
            </a:r>
            <a:endParaRPr sz="1600" dirty="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  <a:tabLst>
                <a:tab pos="471170" algn="l"/>
                <a:tab pos="10987405" algn="l"/>
              </a:tabLst>
            </a:pPr>
            <a:r>
              <a:rPr sz="1600" u="sng" spc="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	</a:t>
            </a:r>
            <a:r>
              <a:rPr sz="1600" u="sng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m</a:t>
            </a:r>
            <a:r>
              <a:rPr sz="1600" u="sng" spc="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i</a:t>
            </a:r>
            <a:r>
              <a:rPr sz="1600" u="sng" spc="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lli</a:t>
            </a:r>
            <a:r>
              <a:rPr sz="1600" u="sng" spc="-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o</a:t>
            </a:r>
            <a:r>
              <a:rPr sz="1600" u="sng" spc="3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n </a:t>
            </a:r>
            <a:r>
              <a:rPr sz="1600" u="sng" spc="-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o</a:t>
            </a:r>
            <a:r>
              <a:rPr sz="1600" u="sng" spc="-8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r</a:t>
            </a:r>
            <a:r>
              <a:rPr sz="1600" u="sng" spc="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600" u="sng" spc="-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v</a:t>
            </a:r>
            <a:r>
              <a:rPr sz="1600" u="sng" spc="4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a</a:t>
            </a:r>
            <a:r>
              <a:rPr sz="1600" u="sng" spc="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l</a:t>
            </a:r>
            <a:r>
              <a:rPr sz="1600" u="sng" spc="3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u</a:t>
            </a:r>
            <a:r>
              <a:rPr sz="1600" u="sng" spc="-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e</a:t>
            </a:r>
            <a:r>
              <a:rPr sz="1600" u="sng" spc="2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600" u="sng" spc="-12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&gt;</a:t>
            </a:r>
            <a:r>
              <a:rPr sz="1600" u="sng" spc="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600" u="sng" spc="10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$</a:t>
            </a:r>
            <a:r>
              <a:rPr sz="1600" u="sng" spc="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4</a:t>
            </a:r>
            <a:r>
              <a:rPr sz="1600" u="sng" spc="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600" u="sng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m</a:t>
            </a:r>
            <a:r>
              <a:rPr sz="1600" u="sng" spc="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i</a:t>
            </a:r>
            <a:r>
              <a:rPr sz="1600" u="sng" spc="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lli</a:t>
            </a:r>
            <a:r>
              <a:rPr sz="1600" u="sng" spc="-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o</a:t>
            </a:r>
            <a:r>
              <a:rPr sz="1600" u="sng" spc="3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n</a:t>
            </a:r>
            <a:r>
              <a:rPr sz="1600" u="sng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	</a:t>
            </a:r>
            <a:endParaRPr sz="16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70459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Preferred</a:t>
            </a:r>
            <a:r>
              <a:rPr spc="25" dirty="0"/>
              <a:t> </a:t>
            </a:r>
            <a:r>
              <a:rPr spc="40" dirty="0"/>
              <a:t>Stock</a:t>
            </a:r>
            <a:r>
              <a:rPr spc="-5" dirty="0"/>
              <a:t> </a:t>
            </a:r>
            <a:r>
              <a:rPr dirty="0"/>
              <a:t>Features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50189"/>
            <a:ext cx="10542905" cy="490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335280" indent="-228600">
              <a:lnSpc>
                <a:spcPct val="1111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shares: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represent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number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convertible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currently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outstanding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confuse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authorized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 </a:t>
            </a:r>
            <a:r>
              <a:rPr sz="1800" spc="-5" dirty="0">
                <a:latin typeface="Cambria"/>
                <a:cs typeface="Cambria"/>
              </a:rPr>
              <a:t>number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typically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much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bigger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0" dirty="0">
                <a:latin typeface="Cambria"/>
                <a:cs typeface="Cambria"/>
              </a:rPr>
              <a:t>Original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issue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(OIP):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represents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each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ratio: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number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common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each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convertible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receive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upon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endParaRPr sz="1800">
              <a:latin typeface="Cambria"/>
              <a:cs typeface="Cambria"/>
            </a:endParaRPr>
          </a:p>
          <a:p>
            <a:pPr marL="469900" marR="762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6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similar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concept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price,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which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represents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implied</a:t>
            </a:r>
            <a:r>
              <a:rPr sz="1800" spc="20" dirty="0">
                <a:latin typeface="Cambria"/>
                <a:cs typeface="Cambria"/>
              </a:rPr>
              <a:t> value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each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 </a:t>
            </a:r>
            <a:r>
              <a:rPr sz="1800" dirty="0">
                <a:latin typeface="Cambria"/>
                <a:cs typeface="Cambria"/>
              </a:rPr>
              <a:t>given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ratio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b="1" spc="35" dirty="0">
                <a:latin typeface="Cambria"/>
                <a:cs typeface="Cambria"/>
              </a:rPr>
              <a:t>Example</a:t>
            </a:r>
            <a:endParaRPr sz="1800">
              <a:latin typeface="Cambria"/>
              <a:cs typeface="Cambria"/>
            </a:endParaRPr>
          </a:p>
          <a:p>
            <a:pPr marL="241300" marR="141605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35" dirty="0">
                <a:latin typeface="Cambria"/>
                <a:cs typeface="Cambria"/>
              </a:rPr>
              <a:t>$25m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will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provide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</a:t>
            </a:r>
            <a:r>
              <a:rPr sz="1800" spc="-5" dirty="0">
                <a:latin typeface="Cambria"/>
                <a:cs typeface="Cambria"/>
              </a:rPr>
              <a:t> with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3.1m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shares,</a:t>
            </a:r>
            <a:r>
              <a:rPr sz="1800" spc="-5" dirty="0">
                <a:latin typeface="Cambria"/>
                <a:cs typeface="Cambria"/>
              </a:rPr>
              <a:t> 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OIP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70" dirty="0">
                <a:latin typeface="Cambria"/>
                <a:cs typeface="Cambria"/>
              </a:rPr>
              <a:t>$8.06,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and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ratio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2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10" dirty="0">
                <a:latin typeface="Cambria"/>
                <a:cs typeface="Cambria"/>
              </a:rPr>
              <a:t> convertible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 </a:t>
            </a:r>
            <a:r>
              <a:rPr sz="1800" spc="35" dirty="0">
                <a:latin typeface="Cambria"/>
                <a:cs typeface="Cambria"/>
              </a:rPr>
              <a:t>6.2m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5" dirty="0">
                <a:latin typeface="Cambria"/>
                <a:cs typeface="Cambria"/>
              </a:rPr>
              <a:t>Since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initial</a:t>
            </a:r>
            <a:r>
              <a:rPr sz="1800" spc="-10" dirty="0">
                <a:latin typeface="Cambria"/>
                <a:cs typeface="Cambria"/>
              </a:rPr>
              <a:t> investment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 </a:t>
            </a:r>
            <a:r>
              <a:rPr sz="1800" spc="60" dirty="0">
                <a:latin typeface="Cambria"/>
                <a:cs typeface="Cambria"/>
              </a:rPr>
              <a:t>$25m,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10" dirty="0">
                <a:latin typeface="Cambria"/>
                <a:cs typeface="Cambria"/>
              </a:rPr>
              <a:t> common </a:t>
            </a:r>
            <a:r>
              <a:rPr sz="1800" spc="-5" dirty="0">
                <a:latin typeface="Cambria"/>
                <a:cs typeface="Cambria"/>
              </a:rPr>
              <a:t>stock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$25m/6.2m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$4.03.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0" dirty="0">
                <a:latin typeface="Cambria"/>
                <a:cs typeface="Cambria"/>
              </a:rPr>
              <a:t>Alternatively,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calculated</a:t>
            </a:r>
            <a:r>
              <a:rPr sz="1800" spc="40" dirty="0">
                <a:latin typeface="Cambria"/>
                <a:cs typeface="Cambria"/>
              </a:rPr>
              <a:t> as: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OIP/(Conversion</a:t>
            </a:r>
            <a:r>
              <a:rPr sz="1800" spc="-25" dirty="0">
                <a:latin typeface="Cambria"/>
                <a:cs typeface="Cambria"/>
              </a:rPr>
              <a:t> ratio)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599121"/>
              </p:ext>
            </p:extLst>
          </p:nvPr>
        </p:nvGraphicFramePr>
        <p:xfrm>
          <a:off x="838200" y="4495800"/>
          <a:ext cx="9618344" cy="1686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01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6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3405">
                <a:tc>
                  <a:txBody>
                    <a:bodyPr/>
                    <a:lstStyle/>
                    <a:p>
                      <a:pPr marL="91440" marR="271907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1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177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$28,250,000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177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250">
                <a:tc>
                  <a:txBody>
                    <a:bodyPr/>
                    <a:lstStyle/>
                    <a:p>
                      <a:pPr marL="90805" marR="27190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 Year</a:t>
                      </a:r>
                      <a:r>
                        <a:rPr sz="14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2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$31,922,500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250">
                <a:tc>
                  <a:txBody>
                    <a:bodyPr/>
                    <a:lstStyle/>
                    <a:p>
                      <a:pPr marL="90805" marR="27190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 Year</a:t>
                      </a:r>
                      <a:r>
                        <a:rPr sz="14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3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$36,072,425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250">
                <a:tc>
                  <a:txBody>
                    <a:bodyPr/>
                    <a:lstStyle/>
                    <a:p>
                      <a:pPr marL="90805" marR="27190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 Year</a:t>
                      </a:r>
                      <a:r>
                        <a:rPr sz="14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4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$40,761,840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250">
                <a:tc>
                  <a:txBody>
                    <a:bodyPr/>
                    <a:lstStyle/>
                    <a:p>
                      <a:pPr marL="90805" marR="27190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 Year</a:t>
                      </a:r>
                      <a:r>
                        <a:rPr sz="14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5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$46,060,879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291">
                <a:tc>
                  <a:txBody>
                    <a:bodyPr/>
                    <a:lstStyle/>
                    <a:p>
                      <a:pPr marL="90805" marR="27190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400" spc="-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 Year</a:t>
                      </a:r>
                      <a:r>
                        <a:rPr sz="14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25" dirty="0">
                          <a:latin typeface="Cambria"/>
                          <a:cs typeface="Cambria"/>
                        </a:rPr>
                        <a:t>6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" dirty="0">
                          <a:latin typeface="Cambria"/>
                          <a:cs typeface="Cambria"/>
                        </a:rPr>
                        <a:t>Dividend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45" dirty="0">
                          <a:latin typeface="Cambria"/>
                          <a:cs typeface="Cambria"/>
                        </a:rPr>
                        <a:t>$52,048,794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99">
                <a:tc>
                  <a:txBody>
                    <a:bodyPr/>
                    <a:lstStyle/>
                    <a:p>
                      <a:pPr>
                        <a:lnSpc>
                          <a:spcPts val="1520"/>
                        </a:lnSpc>
                        <a:tabLst>
                          <a:tab pos="6892290" algn="l"/>
                        </a:tabLst>
                      </a:pPr>
                      <a:r>
                        <a:rPr sz="14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sng" spc="8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sng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And</a:t>
                      </a:r>
                      <a:r>
                        <a:rPr sz="1400" u="sng" spc="-20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so</a:t>
                      </a:r>
                      <a:r>
                        <a:rPr sz="1400" u="sng" spc="-3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sng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on….	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03466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Preferred</a:t>
            </a:r>
            <a:r>
              <a:rPr spc="5" dirty="0"/>
              <a:t> </a:t>
            </a:r>
            <a:r>
              <a:rPr spc="25" dirty="0"/>
              <a:t>Dividends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6900" y="1156209"/>
            <a:ext cx="10917555" cy="187452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241300" marR="346710" indent="-228600">
              <a:lnSpc>
                <a:spcPts val="1989"/>
              </a:lnSpc>
              <a:spcBef>
                <a:spcPts val="3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expressed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basis: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usually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stated</a:t>
            </a:r>
            <a:r>
              <a:rPr sz="1800" spc="20" dirty="0">
                <a:latin typeface="Cambria"/>
                <a:cs typeface="Cambria"/>
              </a:rPr>
              <a:t> 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 </a:t>
            </a:r>
            <a:r>
              <a:rPr sz="1800" spc="10" dirty="0">
                <a:latin typeface="Cambria"/>
                <a:cs typeface="Cambria"/>
              </a:rPr>
              <a:t>basis </a:t>
            </a:r>
            <a:r>
              <a:rPr sz="1800" spc="-30" dirty="0">
                <a:latin typeface="Cambria"/>
                <a:cs typeface="Cambria"/>
              </a:rPr>
              <a:t>(1m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$0.08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per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dividend).</a:t>
            </a:r>
            <a:endParaRPr sz="1800">
              <a:latin typeface="Cambria"/>
              <a:cs typeface="Cambria"/>
            </a:endParaRPr>
          </a:p>
          <a:p>
            <a:pPr marL="241300" marR="403225" indent="-228600">
              <a:lnSpc>
                <a:spcPts val="2000"/>
              </a:lnSpc>
              <a:spcBef>
                <a:spcPts val="121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expressed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coupon: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Sometimes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expressed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coupon 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face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obligation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($25m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face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13%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dividend).</a:t>
            </a:r>
            <a:endParaRPr sz="1800">
              <a:latin typeface="Cambria"/>
              <a:cs typeface="Cambria"/>
            </a:endParaRPr>
          </a:p>
          <a:p>
            <a:pPr marL="241300" marR="5080" indent="-228600">
              <a:lnSpc>
                <a:spcPts val="2000"/>
              </a:lnSpc>
              <a:spcBef>
                <a:spcPts val="119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cash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dividends,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5" dirty="0">
                <a:latin typeface="Cambria"/>
                <a:cs typeface="Cambria"/>
              </a:rPr>
              <a:t> often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they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PIK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(accrued)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dividends, meaning </a:t>
            </a:r>
            <a:r>
              <a:rPr sz="1800" spc="-5" dirty="0">
                <a:latin typeface="Cambria"/>
                <a:cs typeface="Cambria"/>
              </a:rPr>
              <a:t>they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increase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value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15" dirty="0">
                <a:latin typeface="Cambria"/>
                <a:cs typeface="Cambria"/>
              </a:rPr>
              <a:t> liquidation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every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47288" y="3275076"/>
            <a:ext cx="1649095" cy="15240"/>
          </a:xfrm>
          <a:custGeom>
            <a:avLst/>
            <a:gdLst/>
            <a:ahLst/>
            <a:cxnLst/>
            <a:rect l="l" t="t" r="r" b="b"/>
            <a:pathLst>
              <a:path w="1649095" h="15239">
                <a:moveTo>
                  <a:pt x="1648967" y="0"/>
                </a:moveTo>
                <a:lnTo>
                  <a:pt x="0" y="0"/>
                </a:lnTo>
                <a:lnTo>
                  <a:pt x="0" y="15239"/>
                </a:lnTo>
                <a:lnTo>
                  <a:pt x="1648967" y="15239"/>
                </a:lnTo>
                <a:lnTo>
                  <a:pt x="16489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71500" y="3106929"/>
            <a:ext cx="45580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66065" algn="l"/>
                <a:tab pos="266700" algn="l"/>
              </a:tabLst>
            </a:pP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yield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950" spc="-225" baseline="44871" dirty="0">
                <a:latin typeface="Cambria Math"/>
                <a:cs typeface="Cambria Math"/>
              </a:rPr>
              <a:t>𝑑𝑑𝑑𝑣𝑑𝑑𝑑𝑒𝑛𝑑𝑠</a:t>
            </a:r>
            <a:r>
              <a:rPr sz="1950" spc="-179" baseline="44871" dirty="0">
                <a:latin typeface="Cambria Math"/>
                <a:cs typeface="Cambria Math"/>
              </a:rPr>
              <a:t> </a:t>
            </a:r>
            <a:r>
              <a:rPr sz="1950" spc="120" baseline="44871" dirty="0">
                <a:latin typeface="Cambria Math"/>
                <a:cs typeface="Cambria Math"/>
              </a:rPr>
              <a:t>𝑝𝑒𝑟</a:t>
            </a:r>
            <a:r>
              <a:rPr sz="1950" spc="52" baseline="44871" dirty="0">
                <a:latin typeface="Cambria Math"/>
                <a:cs typeface="Cambria Math"/>
              </a:rPr>
              <a:t> </a:t>
            </a:r>
            <a:r>
              <a:rPr sz="1950" spc="104" baseline="44871" dirty="0">
                <a:latin typeface="Cambria Math"/>
                <a:cs typeface="Cambria Math"/>
              </a:rPr>
              <a:t>𝑠ℎ𝑎𝑟𝑒</a:t>
            </a:r>
            <a:endParaRPr sz="1950" baseline="44871" dirty="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6900" y="3238655"/>
            <a:ext cx="10425430" cy="111315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R="3070225" algn="ctr">
              <a:lnSpc>
                <a:spcPct val="100000"/>
              </a:lnSpc>
              <a:spcBef>
                <a:spcPts val="459"/>
              </a:spcBef>
            </a:pPr>
            <a:r>
              <a:rPr sz="1300" spc="-200" dirty="0">
                <a:latin typeface="Cambria Math"/>
                <a:cs typeface="Cambria Math"/>
              </a:rPr>
              <a:t>𝑂𝑂𝐼𝑃</a:t>
            </a:r>
            <a:endParaRPr sz="1300">
              <a:latin typeface="Cambria Math"/>
              <a:cs typeface="Cambria Math"/>
            </a:endParaRPr>
          </a:p>
          <a:p>
            <a:pPr marL="241300" marR="5080" indent="-228600">
              <a:lnSpc>
                <a:spcPts val="2000"/>
              </a:lnSpc>
              <a:spcBef>
                <a:spcPts val="67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b="1" spc="40" dirty="0">
                <a:latin typeface="Cambria"/>
                <a:cs typeface="Cambria"/>
              </a:rPr>
              <a:t>Example: </a:t>
            </a:r>
            <a:r>
              <a:rPr sz="1800" spc="35" dirty="0">
                <a:latin typeface="Cambria"/>
                <a:cs typeface="Cambria"/>
              </a:rPr>
              <a:t>$25m </a:t>
            </a:r>
            <a:r>
              <a:rPr sz="1800" spc="-10" dirty="0">
                <a:latin typeface="Cambria"/>
                <a:cs typeface="Cambria"/>
              </a:rPr>
              <a:t>investment </a:t>
            </a:r>
            <a:r>
              <a:rPr sz="1800" spc="-5" dirty="0">
                <a:latin typeface="Cambria"/>
                <a:cs typeface="Cambria"/>
              </a:rPr>
              <a:t>with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10" dirty="0">
                <a:latin typeface="Cambria"/>
                <a:cs typeface="Cambria"/>
              </a:rPr>
              <a:t>13% </a:t>
            </a:r>
            <a:r>
              <a:rPr sz="1800" spc="20" dirty="0">
                <a:latin typeface="Cambria"/>
                <a:cs typeface="Cambria"/>
              </a:rPr>
              <a:t>coupon </a:t>
            </a:r>
            <a:r>
              <a:rPr sz="1800" dirty="0">
                <a:latin typeface="Cambria"/>
                <a:cs typeface="Cambria"/>
              </a:rPr>
              <a:t>PIK </a:t>
            </a:r>
            <a:r>
              <a:rPr sz="1800" spc="5" dirty="0">
                <a:latin typeface="Cambria"/>
                <a:cs typeface="Cambria"/>
              </a:rPr>
              <a:t>dividend </a:t>
            </a:r>
            <a:r>
              <a:rPr sz="1800" spc="10" dirty="0">
                <a:latin typeface="Cambria"/>
                <a:cs typeface="Cambria"/>
              </a:rPr>
              <a:t>means </a:t>
            </a:r>
            <a:r>
              <a:rPr sz="1800" spc="5" dirty="0">
                <a:latin typeface="Cambria"/>
                <a:cs typeface="Cambria"/>
              </a:rPr>
              <a:t>that </a:t>
            </a:r>
            <a:r>
              <a:rPr sz="1800" spc="-15" dirty="0">
                <a:latin typeface="Cambria"/>
                <a:cs typeface="Cambria"/>
              </a:rPr>
              <a:t>(as </a:t>
            </a:r>
            <a:r>
              <a:rPr sz="1800" spc="25" dirty="0">
                <a:latin typeface="Cambria"/>
                <a:cs typeface="Cambria"/>
              </a:rPr>
              <a:t>long </a:t>
            </a:r>
            <a:r>
              <a:rPr sz="1800" spc="20" dirty="0">
                <a:latin typeface="Cambria"/>
                <a:cs typeface="Cambria"/>
              </a:rPr>
              <a:t>as </a:t>
            </a:r>
            <a:r>
              <a:rPr sz="1800" dirty="0">
                <a:latin typeface="Cambria"/>
                <a:cs typeface="Cambria"/>
              </a:rPr>
              <a:t>the </a:t>
            </a:r>
            <a:r>
              <a:rPr sz="1800" spc="-35" dirty="0">
                <a:latin typeface="Cambria"/>
                <a:cs typeface="Cambria"/>
              </a:rPr>
              <a:t>preferred 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5" dirty="0">
                <a:latin typeface="Cambria"/>
                <a:cs typeface="Cambria"/>
              </a:rPr>
              <a:t> do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redeem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convert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-25" dirty="0">
                <a:latin typeface="Cambria"/>
                <a:cs typeface="Cambria"/>
              </a:rPr>
              <a:t>stock)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grows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every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13%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such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that: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46582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Liquidation</a:t>
            </a:r>
            <a:r>
              <a:rPr spc="-10" dirty="0"/>
              <a:t> </a:t>
            </a:r>
            <a:r>
              <a:rPr spc="5" dirty="0"/>
              <a:t>Preference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622915" cy="395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 </a:t>
            </a:r>
            <a:r>
              <a:rPr sz="1800" spc="-40" dirty="0">
                <a:latin typeface="Cambria"/>
                <a:cs typeface="Cambria"/>
              </a:rPr>
              <a:t>term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sheet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almost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always </a:t>
            </a:r>
            <a:r>
              <a:rPr sz="1800" spc="15" dirty="0">
                <a:latin typeface="Cambria"/>
                <a:cs typeface="Cambria"/>
              </a:rPr>
              <a:t>includes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preference.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VCs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20" dirty="0">
                <a:latin typeface="Cambria"/>
                <a:cs typeface="Cambria"/>
              </a:rPr>
              <a:t> back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before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-15" dirty="0">
                <a:latin typeface="Cambria"/>
                <a:cs typeface="Cambria"/>
              </a:rPr>
              <a:t>gets</a:t>
            </a:r>
            <a:r>
              <a:rPr sz="1800" spc="15" dirty="0">
                <a:latin typeface="Cambria"/>
                <a:cs typeface="Cambria"/>
              </a:rPr>
              <a:t> anything</a:t>
            </a:r>
            <a:endParaRPr sz="1800" dirty="0">
              <a:latin typeface="Cambria"/>
              <a:cs typeface="Cambria"/>
            </a:endParaRPr>
          </a:p>
          <a:p>
            <a:pPr marL="241300" marR="5080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Gives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option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liquidity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event–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either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receiving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converting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receiving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percentage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0" dirty="0">
                <a:latin typeface="Cambria"/>
                <a:cs typeface="Cambria"/>
              </a:rPr>
              <a:t> 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return.</a:t>
            </a:r>
            <a:endParaRPr sz="1800" dirty="0">
              <a:latin typeface="Cambria"/>
              <a:cs typeface="Cambria"/>
            </a:endParaRPr>
          </a:p>
          <a:p>
            <a:pPr marL="241300" marR="382905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represents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amount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company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must pay</a:t>
            </a:r>
            <a:r>
              <a:rPr sz="1800" spc="5" dirty="0">
                <a:latin typeface="Cambria"/>
                <a:cs typeface="Cambria"/>
              </a:rPr>
              <a:t> at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(after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secured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debt,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trade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creditors,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other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obligations)</a:t>
            </a:r>
          </a:p>
          <a:p>
            <a:pPr marL="241300" marR="607695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determines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relative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distribution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between</a:t>
            </a:r>
            <a:r>
              <a:rPr sz="1800" spc="6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(the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investors)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5" dirty="0">
                <a:latin typeface="Cambria"/>
                <a:cs typeface="Cambria"/>
              </a:rPr>
              <a:t> shareholders.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pc="-20" dirty="0">
                <a:latin typeface="Cambria"/>
              </a:rPr>
              <a:t>liquidation preference is often expressed as a multiple (i.e. 1.0x) of the initial investment:</a:t>
            </a:r>
          </a:p>
          <a:p>
            <a:pPr marL="6985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lang="en-US" spc="-20" dirty="0">
                <a:latin typeface="Cambria"/>
              </a:rPr>
              <a:t>liquidation preference </a:t>
            </a:r>
            <a:r>
              <a:rPr spc="-20" dirty="0">
                <a:latin typeface="Cambria"/>
              </a:rPr>
              <a:t>= 𝐼𝑛𝑣𝑒𝑠𝑡𝑚𝑒𝑛𝑡 ∗ </a:t>
            </a:r>
            <a:r>
              <a:rPr lang="en-US" spc="-20" dirty="0">
                <a:latin typeface="Cambria"/>
              </a:rPr>
              <a:t>liquidation preference multiple</a:t>
            </a:r>
            <a:endParaRPr spc="-20" dirty="0">
              <a:latin typeface="Cambr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95871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Types</a:t>
            </a:r>
            <a:r>
              <a:rPr spc="10" dirty="0"/>
              <a:t> </a:t>
            </a:r>
            <a:r>
              <a:rPr spc="65" dirty="0"/>
              <a:t>of</a:t>
            </a:r>
            <a:r>
              <a:rPr spc="5" dirty="0"/>
              <a:t> </a:t>
            </a:r>
            <a:r>
              <a:rPr spc="30" dirty="0"/>
              <a:t>Liquidation</a:t>
            </a:r>
            <a:r>
              <a:rPr spc="-15" dirty="0"/>
              <a:t> </a:t>
            </a:r>
            <a:r>
              <a:rPr spc="10" dirty="0"/>
              <a:t>Preferences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996295" cy="3195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1)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Non-participating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(1x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5" dirty="0">
                <a:latin typeface="Cambria"/>
                <a:cs typeface="Cambria"/>
              </a:rPr>
              <a:t> multiple)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“straight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preferred”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choose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between</a:t>
            </a:r>
            <a:r>
              <a:rPr sz="1800" spc="5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(sometimes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partial)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participation</a:t>
            </a:r>
            <a:r>
              <a:rPr sz="1800" spc="-5" dirty="0">
                <a:latin typeface="Cambria"/>
                <a:cs typeface="Cambria"/>
              </a:rPr>
              <a:t> 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proportion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ownership.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(See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example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below.)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If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choose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35" dirty="0">
                <a:latin typeface="Cambria"/>
                <a:cs typeface="Cambria"/>
              </a:rPr>
              <a:t>capital,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any</a:t>
            </a:r>
            <a:r>
              <a:rPr sz="1800" spc="5" dirty="0">
                <a:latin typeface="Cambria"/>
                <a:cs typeface="Cambria"/>
              </a:rPr>
              <a:t> remaining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proceeds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divided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among</a:t>
            </a:r>
            <a:r>
              <a:rPr sz="1800" spc="10" dirty="0">
                <a:latin typeface="Cambria"/>
                <a:cs typeface="Cambria"/>
              </a:rPr>
              <a:t> common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endParaRPr sz="1800">
              <a:latin typeface="Cambria"/>
              <a:cs typeface="Cambria"/>
            </a:endParaRPr>
          </a:p>
          <a:p>
            <a:pPr marL="469900" marR="6350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Example: </a:t>
            </a:r>
            <a:r>
              <a:rPr sz="1800" spc="35" dirty="0">
                <a:latin typeface="Cambria"/>
                <a:cs typeface="Cambria"/>
              </a:rPr>
              <a:t>$25m </a:t>
            </a:r>
            <a:r>
              <a:rPr sz="1800" spc="-10" dirty="0">
                <a:latin typeface="Cambria"/>
                <a:cs typeface="Cambria"/>
              </a:rPr>
              <a:t>investment </a:t>
            </a:r>
            <a:r>
              <a:rPr sz="1800" spc="-5" dirty="0">
                <a:latin typeface="Cambria"/>
                <a:cs typeface="Cambria"/>
              </a:rPr>
              <a:t>with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55" dirty="0">
                <a:latin typeface="Cambria"/>
                <a:cs typeface="Cambria"/>
              </a:rPr>
              <a:t>1.2x </a:t>
            </a:r>
            <a:r>
              <a:rPr sz="1800" spc="15" dirty="0">
                <a:latin typeface="Cambria"/>
                <a:cs typeface="Cambria"/>
              </a:rPr>
              <a:t>liquidation </a:t>
            </a:r>
            <a:r>
              <a:rPr sz="1800" spc="-20" dirty="0">
                <a:latin typeface="Cambria"/>
                <a:cs typeface="Cambria"/>
              </a:rPr>
              <a:t>preference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5" dirty="0">
                <a:latin typeface="Cambria"/>
                <a:cs typeface="Cambria"/>
              </a:rPr>
              <a:t>implies that </a:t>
            </a:r>
            <a:r>
              <a:rPr sz="1800" spc="15" dirty="0">
                <a:latin typeface="Cambria"/>
                <a:cs typeface="Cambria"/>
              </a:rPr>
              <a:t>if </a:t>
            </a:r>
            <a:r>
              <a:rPr sz="1800" dirty="0">
                <a:latin typeface="Cambria"/>
                <a:cs typeface="Cambria"/>
              </a:rPr>
              <a:t>the </a:t>
            </a:r>
            <a:r>
              <a:rPr sz="1800" spc="-20" dirty="0">
                <a:latin typeface="Cambria"/>
                <a:cs typeface="Cambria"/>
              </a:rPr>
              <a:t>investors </a:t>
            </a:r>
            <a:r>
              <a:rPr sz="1800" spc="10" dirty="0">
                <a:latin typeface="Cambria"/>
                <a:cs typeface="Cambria"/>
              </a:rPr>
              <a:t>choose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convert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25" dirty="0">
                <a:latin typeface="Cambria"/>
                <a:cs typeface="Cambria"/>
              </a:rPr>
              <a:t>stock,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company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must </a:t>
            </a:r>
            <a:r>
              <a:rPr sz="1800" spc="-25" dirty="0">
                <a:latin typeface="Cambria"/>
                <a:cs typeface="Cambria"/>
              </a:rPr>
              <a:t>redeem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obligation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15" dirty="0">
                <a:latin typeface="Cambria"/>
                <a:cs typeface="Cambria"/>
              </a:rPr>
              <a:t> no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less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than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1.2x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*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$25m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endParaRPr sz="1800">
              <a:latin typeface="Cambria"/>
              <a:cs typeface="Cambria"/>
            </a:endParaRPr>
          </a:p>
          <a:p>
            <a:pPr marL="469900" marR="194310">
              <a:lnSpc>
                <a:spcPct val="111100"/>
              </a:lnSpc>
            </a:pPr>
            <a:r>
              <a:rPr sz="1800" spc="35" dirty="0">
                <a:latin typeface="Cambria"/>
                <a:cs typeface="Cambria"/>
              </a:rPr>
              <a:t>$30m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exit.</a:t>
            </a:r>
            <a:r>
              <a:rPr sz="1800" spc="15" dirty="0">
                <a:latin typeface="Cambria"/>
                <a:cs typeface="Cambria"/>
              </a:rPr>
              <a:t> Any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remaining</a:t>
            </a:r>
            <a:r>
              <a:rPr sz="1800" spc="-10" dirty="0">
                <a:latin typeface="Cambria"/>
                <a:cs typeface="Cambria"/>
              </a:rPr>
              <a:t> proceeds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flow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shareholders.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Had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chosen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 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convert,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would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have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proceeds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pro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rata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(which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could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more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less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than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preference,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depending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%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amount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proceeds)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95871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Types</a:t>
            </a:r>
            <a:r>
              <a:rPr spc="10" dirty="0"/>
              <a:t> </a:t>
            </a:r>
            <a:r>
              <a:rPr spc="65" dirty="0"/>
              <a:t>of</a:t>
            </a:r>
            <a:r>
              <a:rPr spc="5" dirty="0"/>
              <a:t> </a:t>
            </a:r>
            <a:r>
              <a:rPr spc="30" dirty="0"/>
              <a:t>Liquidation</a:t>
            </a:r>
            <a:r>
              <a:rPr spc="-15" dirty="0"/>
              <a:t> </a:t>
            </a:r>
            <a:r>
              <a:rPr spc="10" dirty="0"/>
              <a:t>Preferences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50189"/>
            <a:ext cx="10707370" cy="3683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664210" indent="-228600">
              <a:lnSpc>
                <a:spcPct val="1111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2) </a:t>
            </a:r>
            <a:r>
              <a:rPr sz="1800" spc="5" dirty="0">
                <a:latin typeface="Cambria"/>
                <a:cs typeface="Cambria"/>
              </a:rPr>
              <a:t>Participating </a:t>
            </a:r>
            <a:r>
              <a:rPr sz="1800" spc="40" dirty="0">
                <a:latin typeface="Cambria"/>
                <a:cs typeface="Cambria"/>
              </a:rPr>
              <a:t>1x </a:t>
            </a:r>
            <a:r>
              <a:rPr sz="1800" spc="15" dirty="0">
                <a:latin typeface="Cambria"/>
                <a:cs typeface="Cambria"/>
              </a:rPr>
              <a:t>liquidation </a:t>
            </a:r>
            <a:r>
              <a:rPr sz="1800" spc="-20" dirty="0">
                <a:latin typeface="Cambria"/>
                <a:cs typeface="Cambria"/>
              </a:rPr>
              <a:t>preference </a:t>
            </a:r>
            <a:r>
              <a:rPr sz="1800" spc="160" dirty="0">
                <a:latin typeface="Cambria"/>
                <a:cs typeface="Cambria"/>
              </a:rPr>
              <a:t>– </a:t>
            </a:r>
            <a:r>
              <a:rPr sz="1800" spc="20" dirty="0">
                <a:latin typeface="Cambria"/>
                <a:cs typeface="Cambria"/>
              </a:rPr>
              <a:t>“participating </a:t>
            </a:r>
            <a:r>
              <a:rPr sz="1800" dirty="0">
                <a:latin typeface="Cambria"/>
                <a:cs typeface="Cambria"/>
              </a:rPr>
              <a:t>preferred”, </a:t>
            </a:r>
            <a:r>
              <a:rPr sz="1800" spc="60" dirty="0">
                <a:latin typeface="Cambria"/>
                <a:cs typeface="Cambria"/>
              </a:rPr>
              <a:t>“full </a:t>
            </a:r>
            <a:r>
              <a:rPr sz="1800" spc="5" dirty="0">
                <a:latin typeface="Cambria"/>
                <a:cs typeface="Cambria"/>
              </a:rPr>
              <a:t>participating </a:t>
            </a:r>
            <a:r>
              <a:rPr sz="1800" dirty="0">
                <a:latin typeface="Cambria"/>
                <a:cs typeface="Cambria"/>
              </a:rPr>
              <a:t>preferred”,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“participating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no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cap”</a:t>
            </a:r>
            <a:endParaRPr sz="1800" dirty="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0" dirty="0">
                <a:latin typeface="Cambria"/>
                <a:cs typeface="Cambria"/>
              </a:rPr>
              <a:t>In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structure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(sometimes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called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“double </a:t>
            </a:r>
            <a:r>
              <a:rPr sz="1800" spc="35" dirty="0">
                <a:latin typeface="Cambria"/>
                <a:cs typeface="Cambria"/>
              </a:rPr>
              <a:t>dipping”),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first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receive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(1x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preference)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5" dirty="0">
                <a:latin typeface="Cambria"/>
                <a:cs typeface="Cambria"/>
              </a:rPr>
              <a:t> then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convert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First</a:t>
            </a:r>
            <a:r>
              <a:rPr sz="1800" spc="-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returning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endParaRPr sz="1800" dirty="0">
              <a:latin typeface="Cambria"/>
              <a:cs typeface="Cambria"/>
            </a:endParaRPr>
          </a:p>
          <a:p>
            <a:pPr marL="469900" marR="518159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5" dirty="0">
                <a:latin typeface="Cambria"/>
                <a:cs typeface="Cambria"/>
              </a:rPr>
              <a:t>Then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distributing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gains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from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sale</a:t>
            </a:r>
            <a:r>
              <a:rPr sz="1800" spc="10" dirty="0">
                <a:latin typeface="Cambria"/>
                <a:cs typeface="Cambria"/>
              </a:rPr>
              <a:t> of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25" dirty="0">
                <a:latin typeface="Cambria"/>
                <a:cs typeface="Cambria"/>
              </a:rPr>
              <a:t> 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proportion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(pro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rata)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ownership,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but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including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second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distribution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as-converted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basis</a:t>
            </a:r>
            <a:endParaRPr sz="1800" dirty="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Example: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(VCs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invested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$5M),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 </a:t>
            </a:r>
            <a:r>
              <a:rPr sz="1800" spc="10" dirty="0">
                <a:latin typeface="Cambria"/>
                <a:cs typeface="Cambria"/>
              </a:rPr>
              <a:t>sells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$30M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1x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 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participation,</a:t>
            </a:r>
            <a:r>
              <a:rPr sz="1800" spc="10" dirty="0">
                <a:latin typeface="Cambria"/>
                <a:cs typeface="Cambria"/>
              </a:rPr>
              <a:t> VCs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($5M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x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1),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50%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5" dirty="0">
                <a:latin typeface="Cambria"/>
                <a:cs typeface="Cambria"/>
              </a:rPr>
              <a:t>remaining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$25M,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$12.5M,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total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$17.5M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vs.</a:t>
            </a:r>
            <a:endParaRPr sz="1800" dirty="0">
              <a:latin typeface="Cambria"/>
              <a:cs typeface="Cambri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1800" spc="40" dirty="0">
                <a:latin typeface="Cambria"/>
                <a:cs typeface="Cambria"/>
              </a:rPr>
              <a:t>$12.5M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employees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Cambria"/>
                <a:cs typeface="Cambria"/>
              </a:rPr>
              <a:t>50%/50%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vs.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58%/42%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endParaRPr sz="18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95871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Types</a:t>
            </a:r>
            <a:r>
              <a:rPr spc="10" dirty="0"/>
              <a:t> </a:t>
            </a:r>
            <a:r>
              <a:rPr spc="65" dirty="0"/>
              <a:t>of</a:t>
            </a:r>
            <a:r>
              <a:rPr spc="5" dirty="0"/>
              <a:t> </a:t>
            </a:r>
            <a:r>
              <a:rPr spc="30" dirty="0"/>
              <a:t>Liquidation</a:t>
            </a:r>
            <a:r>
              <a:rPr spc="-15" dirty="0"/>
              <a:t> </a:t>
            </a:r>
            <a:r>
              <a:rPr spc="10" dirty="0"/>
              <a:t>Preferences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267461"/>
            <a:ext cx="10992485" cy="2381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3)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Capped </a:t>
            </a:r>
            <a:r>
              <a:rPr sz="1800" spc="5" dirty="0">
                <a:latin typeface="Cambria"/>
                <a:cs typeface="Cambria"/>
              </a:rPr>
              <a:t>participation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“capped </a:t>
            </a:r>
            <a:r>
              <a:rPr sz="1800" spc="5" dirty="0">
                <a:latin typeface="Cambria"/>
                <a:cs typeface="Cambria"/>
              </a:rPr>
              <a:t>participating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preferred”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52700"/>
              </a:lnSpc>
              <a:spcBef>
                <a:spcPts val="159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5" dirty="0">
                <a:latin typeface="Cambria"/>
                <a:cs typeface="Cambria"/>
              </a:rPr>
              <a:t>Capped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participation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indicates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r>
              <a:rPr sz="1800" spc="5" dirty="0">
                <a:latin typeface="Cambria"/>
                <a:cs typeface="Cambria"/>
              </a:rPr>
              <a:t> will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proceeds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pro</a:t>
            </a:r>
            <a:r>
              <a:rPr sz="1800" spc="-10" dirty="0">
                <a:latin typeface="Cambria"/>
                <a:cs typeface="Cambria"/>
              </a:rPr>
              <a:t> rata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basis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until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total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proceeds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reach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certain</a:t>
            </a:r>
            <a:r>
              <a:rPr sz="1800" spc="10" dirty="0">
                <a:latin typeface="Cambria"/>
                <a:cs typeface="Cambria"/>
              </a:rPr>
              <a:t> multiple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original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(plus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accrued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dividends)</a:t>
            </a:r>
            <a:endParaRPr sz="1800">
              <a:latin typeface="Cambria"/>
              <a:cs typeface="Cambria"/>
            </a:endParaRPr>
          </a:p>
          <a:p>
            <a:pPr marL="469900" marR="34925" lvl="1" indent="-228600">
              <a:lnSpc>
                <a:spcPct val="152800"/>
              </a:lnSpc>
              <a:spcBef>
                <a:spcPts val="159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Example: </a:t>
            </a:r>
            <a:r>
              <a:rPr sz="1800" spc="40" dirty="0">
                <a:latin typeface="Cambria"/>
                <a:cs typeface="Cambria"/>
              </a:rPr>
              <a:t>2x </a:t>
            </a:r>
            <a:r>
              <a:rPr sz="1800" spc="25" dirty="0">
                <a:latin typeface="Cambria"/>
                <a:cs typeface="Cambria"/>
              </a:rPr>
              <a:t>cap </a:t>
            </a:r>
            <a:r>
              <a:rPr sz="1800" spc="-5" dirty="0">
                <a:latin typeface="Cambria"/>
                <a:cs typeface="Cambria"/>
              </a:rPr>
              <a:t>(1x </a:t>
            </a:r>
            <a:r>
              <a:rPr sz="1800" spc="-15" dirty="0">
                <a:latin typeface="Cambria"/>
                <a:cs typeface="Cambria"/>
              </a:rPr>
              <a:t>pref) </a:t>
            </a:r>
            <a:r>
              <a:rPr sz="1800" spc="20" dirty="0">
                <a:latin typeface="Cambria"/>
                <a:cs typeface="Cambria"/>
              </a:rPr>
              <a:t>on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30" dirty="0">
                <a:latin typeface="Cambria"/>
                <a:cs typeface="Cambria"/>
              </a:rPr>
              <a:t>$5M </a:t>
            </a:r>
            <a:r>
              <a:rPr sz="1800" spc="-10" dirty="0">
                <a:latin typeface="Cambria"/>
                <a:cs typeface="Cambria"/>
              </a:rPr>
              <a:t>investment </a:t>
            </a:r>
            <a:r>
              <a:rPr sz="1800" spc="5" dirty="0">
                <a:latin typeface="Cambria"/>
                <a:cs typeface="Cambria"/>
              </a:rPr>
              <a:t>that </a:t>
            </a:r>
            <a:r>
              <a:rPr sz="1800" spc="-5" dirty="0">
                <a:latin typeface="Cambria"/>
                <a:cs typeface="Cambria"/>
              </a:rPr>
              <a:t>gave </a:t>
            </a:r>
            <a:r>
              <a:rPr sz="1800" spc="10" dirty="0">
                <a:latin typeface="Cambria"/>
                <a:cs typeface="Cambria"/>
              </a:rPr>
              <a:t>50% </a:t>
            </a:r>
            <a:r>
              <a:rPr sz="1800" spc="5" dirty="0">
                <a:latin typeface="Cambria"/>
                <a:cs typeface="Cambria"/>
              </a:rPr>
              <a:t>ownership.</a:t>
            </a:r>
            <a:r>
              <a:rPr sz="1800" spc="10" dirty="0">
                <a:latin typeface="Cambria"/>
                <a:cs typeface="Cambria"/>
              </a:rPr>
              <a:t> If </a:t>
            </a:r>
            <a:r>
              <a:rPr sz="1800" dirty="0">
                <a:latin typeface="Cambria"/>
                <a:cs typeface="Cambria"/>
              </a:rPr>
              <a:t>the </a:t>
            </a:r>
            <a:r>
              <a:rPr sz="1800" spc="5" dirty="0">
                <a:latin typeface="Cambria"/>
                <a:cs typeface="Cambria"/>
              </a:rPr>
              <a:t>exit </a:t>
            </a:r>
            <a:r>
              <a:rPr sz="1800" spc="35" dirty="0">
                <a:latin typeface="Cambria"/>
                <a:cs typeface="Cambria"/>
              </a:rPr>
              <a:t>= </a:t>
            </a:r>
            <a:r>
              <a:rPr sz="1800" spc="55" dirty="0">
                <a:latin typeface="Cambria"/>
                <a:cs typeface="Cambria"/>
              </a:rPr>
              <a:t>$25M, </a:t>
            </a:r>
            <a:r>
              <a:rPr sz="1800" dirty="0">
                <a:latin typeface="Cambria"/>
                <a:cs typeface="Cambria"/>
              </a:rPr>
              <a:t>the </a:t>
            </a:r>
            <a:r>
              <a:rPr sz="1800" spc="25" dirty="0">
                <a:latin typeface="Cambria"/>
                <a:cs typeface="Cambria"/>
              </a:rPr>
              <a:t>VC’s 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capped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proceeds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($5M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&lt;&lt;.5*$20M)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 less </a:t>
            </a:r>
            <a:r>
              <a:rPr sz="1800" spc="20" dirty="0">
                <a:latin typeface="Cambria"/>
                <a:cs typeface="Cambria"/>
              </a:rPr>
              <a:t>than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had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converted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received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$12.5M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(.5*$25M)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97649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Liquidation</a:t>
            </a:r>
            <a:r>
              <a:rPr spc="-20" dirty="0"/>
              <a:t> </a:t>
            </a:r>
            <a:r>
              <a:rPr spc="10" dirty="0"/>
              <a:t>Preferences</a:t>
            </a:r>
            <a:r>
              <a:rPr spc="40" dirty="0"/>
              <a:t> </a:t>
            </a:r>
            <a:r>
              <a:rPr dirty="0"/>
              <a:t>Features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5376" y="1180593"/>
            <a:ext cx="11000740" cy="517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2570" indent="-22923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2570" algn="l"/>
                <a:tab pos="243204" algn="l"/>
              </a:tabLst>
            </a:pP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preferences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protect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downside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endParaRPr sz="1800" dirty="0">
              <a:latin typeface="Cambria"/>
              <a:cs typeface="Cambria"/>
            </a:endParaRPr>
          </a:p>
          <a:p>
            <a:pPr marL="242570" marR="414655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2570" algn="l"/>
                <a:tab pos="243204" algn="l"/>
              </a:tabLst>
            </a:pPr>
            <a:r>
              <a:rPr sz="1800" spc="20" dirty="0">
                <a:latin typeface="Cambria"/>
                <a:cs typeface="Cambria"/>
              </a:rPr>
              <a:t>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environments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when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scarce,</a:t>
            </a:r>
            <a:r>
              <a:rPr sz="1800" spc="15" dirty="0">
                <a:latin typeface="Cambria"/>
                <a:cs typeface="Cambria"/>
              </a:rPr>
              <a:t> liquidation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preferences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carry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higher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multiples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than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1x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(in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certain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circumstances </a:t>
            </a:r>
            <a:r>
              <a:rPr sz="1800" spc="-10" dirty="0">
                <a:latin typeface="Cambria"/>
                <a:cs typeface="Cambria"/>
              </a:rPr>
              <a:t>even </a:t>
            </a:r>
            <a:r>
              <a:rPr sz="1800" spc="20" dirty="0">
                <a:latin typeface="Cambria"/>
                <a:cs typeface="Cambria"/>
              </a:rPr>
              <a:t>as </a:t>
            </a:r>
            <a:r>
              <a:rPr sz="1800" spc="30" dirty="0">
                <a:latin typeface="Cambria"/>
                <a:cs typeface="Cambria"/>
              </a:rPr>
              <a:t>high </a:t>
            </a:r>
            <a:r>
              <a:rPr sz="1800" spc="20" dirty="0">
                <a:latin typeface="Cambria"/>
                <a:cs typeface="Cambria"/>
              </a:rPr>
              <a:t>as </a:t>
            </a:r>
            <a:r>
              <a:rPr sz="1800" spc="40" dirty="0">
                <a:latin typeface="Cambria"/>
                <a:cs typeface="Cambria"/>
              </a:rPr>
              <a:t>5x </a:t>
            </a:r>
            <a:r>
              <a:rPr sz="1800" spc="-45" dirty="0">
                <a:latin typeface="Cambria"/>
                <a:cs typeface="Cambria"/>
              </a:rPr>
              <a:t>or </a:t>
            </a:r>
            <a:r>
              <a:rPr sz="1800" spc="40" dirty="0">
                <a:latin typeface="Cambria"/>
                <a:cs typeface="Cambria"/>
              </a:rPr>
              <a:t>7x </a:t>
            </a:r>
            <a:r>
              <a:rPr sz="1800" spc="-45" dirty="0">
                <a:latin typeface="Cambria"/>
                <a:cs typeface="Cambria"/>
              </a:rPr>
              <a:t>or more) </a:t>
            </a:r>
            <a:r>
              <a:rPr sz="1800" spc="-20" dirty="0">
                <a:latin typeface="Cambria"/>
                <a:cs typeface="Cambria"/>
              </a:rPr>
              <a:t>preferences </a:t>
            </a:r>
            <a:r>
              <a:rPr sz="1800" spc="20" dirty="0">
                <a:latin typeface="Cambria"/>
                <a:cs typeface="Cambria"/>
              </a:rPr>
              <a:t>although </a:t>
            </a:r>
            <a:r>
              <a:rPr sz="1800" spc="5" dirty="0">
                <a:latin typeface="Cambria"/>
                <a:cs typeface="Cambria"/>
              </a:rPr>
              <a:t>this is </a:t>
            </a:r>
            <a:r>
              <a:rPr sz="1800" spc="-35" dirty="0">
                <a:latin typeface="Cambria"/>
                <a:cs typeface="Cambria"/>
              </a:rPr>
              <a:t>rare </a:t>
            </a:r>
            <a:r>
              <a:rPr sz="1800" spc="160" dirty="0">
                <a:latin typeface="Cambria"/>
                <a:cs typeface="Cambria"/>
              </a:rPr>
              <a:t>– </a:t>
            </a:r>
            <a:r>
              <a:rPr sz="1800" spc="25" dirty="0">
                <a:latin typeface="Cambria"/>
                <a:cs typeface="Cambria"/>
              </a:rPr>
              <a:t>“multiple </a:t>
            </a:r>
            <a:r>
              <a:rPr sz="1800" spc="15" dirty="0">
                <a:latin typeface="Cambria"/>
                <a:cs typeface="Cambria"/>
              </a:rPr>
              <a:t>liquidation 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participating</a:t>
            </a:r>
            <a:r>
              <a:rPr sz="1800" spc="-15" dirty="0">
                <a:latin typeface="Cambria"/>
                <a:cs typeface="Cambria"/>
              </a:rPr>
              <a:t> preferred”</a:t>
            </a:r>
            <a:endParaRPr sz="1800" dirty="0">
              <a:latin typeface="Cambria"/>
              <a:cs typeface="Cambria"/>
            </a:endParaRPr>
          </a:p>
          <a:p>
            <a:pPr marL="471170" marR="294005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800" b="1" spc="40" dirty="0">
                <a:latin typeface="Cambria"/>
                <a:cs typeface="Cambria"/>
              </a:rPr>
              <a:t>Example:</a:t>
            </a:r>
            <a:r>
              <a:rPr sz="1800" b="1" spc="2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(VCs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invested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$5M),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sells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$30M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3x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15" dirty="0">
                <a:latin typeface="Cambria"/>
                <a:cs typeface="Cambria"/>
              </a:rPr>
              <a:t> 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participation,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VCs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$15M </a:t>
            </a:r>
            <a:r>
              <a:rPr sz="1800" dirty="0">
                <a:latin typeface="Cambria"/>
                <a:cs typeface="Cambria"/>
              </a:rPr>
              <a:t>($5M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x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3),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50%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remaining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$15M,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$7.5M,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total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endParaRPr sz="1800" dirty="0">
              <a:latin typeface="Cambria"/>
              <a:cs typeface="Cambria"/>
            </a:endParaRPr>
          </a:p>
          <a:p>
            <a:pPr marL="471170" marR="21590">
              <a:lnSpc>
                <a:spcPct val="111100"/>
              </a:lnSpc>
            </a:pPr>
            <a:r>
              <a:rPr sz="1800" spc="40" dirty="0">
                <a:latin typeface="Cambria"/>
                <a:cs typeface="Cambria"/>
              </a:rPr>
              <a:t>$22.5M </a:t>
            </a:r>
            <a:r>
              <a:rPr sz="1800" spc="35" dirty="0">
                <a:latin typeface="Cambria"/>
                <a:cs typeface="Cambria"/>
              </a:rPr>
              <a:t>vs. </a:t>
            </a:r>
            <a:r>
              <a:rPr sz="1800" spc="45" dirty="0">
                <a:latin typeface="Cambria"/>
                <a:cs typeface="Cambria"/>
              </a:rPr>
              <a:t>$7.5M </a:t>
            </a:r>
            <a:r>
              <a:rPr sz="1800" spc="-25" dirty="0">
                <a:latin typeface="Cambria"/>
                <a:cs typeface="Cambria"/>
              </a:rPr>
              <a:t>for </a:t>
            </a:r>
            <a:r>
              <a:rPr sz="1800" spc="-5" dirty="0">
                <a:latin typeface="Cambria"/>
                <a:cs typeface="Cambria"/>
              </a:rPr>
              <a:t>employees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Cambria"/>
                <a:cs typeface="Cambria"/>
              </a:rPr>
              <a:t>50%/50% </a:t>
            </a:r>
            <a:r>
              <a:rPr sz="1800" spc="-5" dirty="0">
                <a:latin typeface="Cambria"/>
                <a:cs typeface="Cambria"/>
              </a:rPr>
              <a:t>ownership </a:t>
            </a:r>
            <a:r>
              <a:rPr sz="1800" spc="35" dirty="0">
                <a:latin typeface="Cambria"/>
                <a:cs typeface="Cambria"/>
              </a:rPr>
              <a:t>vs. </a:t>
            </a:r>
            <a:r>
              <a:rPr sz="1800" spc="-15" dirty="0">
                <a:latin typeface="Cambria"/>
                <a:cs typeface="Cambria"/>
              </a:rPr>
              <a:t>75%/25%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spc="-5" dirty="0">
                <a:latin typeface="Wingdings"/>
                <a:cs typeface="Wingdings"/>
              </a:rPr>
              <a:t>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mbria"/>
                <a:cs typeface="Cambria"/>
              </a:rPr>
              <a:t>even </a:t>
            </a:r>
            <a:r>
              <a:rPr sz="1800" spc="-30" dirty="0">
                <a:latin typeface="Cambria"/>
                <a:cs typeface="Cambria"/>
              </a:rPr>
              <a:t>more </a:t>
            </a:r>
            <a:r>
              <a:rPr sz="1800" dirty="0">
                <a:latin typeface="Cambria"/>
                <a:cs typeface="Cambria"/>
              </a:rPr>
              <a:t>drastic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-35" dirty="0">
                <a:latin typeface="Cambria"/>
                <a:cs typeface="Cambria"/>
              </a:rPr>
              <a:t>lower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exits</a:t>
            </a:r>
          </a:p>
          <a:p>
            <a:pPr marL="242570" indent="-229235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2570" algn="l"/>
                <a:tab pos="243204" algn="l"/>
              </a:tabLst>
            </a:pPr>
            <a:r>
              <a:rPr sz="1800" spc="-20" dirty="0">
                <a:latin typeface="Cambria"/>
                <a:cs typeface="Cambria"/>
              </a:rPr>
              <a:t>Preferences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vis-a-vis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classes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endParaRPr sz="18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preferences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generally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structured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first-in,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last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out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(FILO) </a:t>
            </a:r>
            <a:r>
              <a:rPr sz="1800" spc="10" dirty="0">
                <a:latin typeface="Cambria"/>
                <a:cs typeface="Cambria"/>
              </a:rPr>
              <a:t>basis</a:t>
            </a:r>
            <a:endParaRPr sz="1800" dirty="0">
              <a:latin typeface="Cambria"/>
              <a:cs typeface="Cambria"/>
            </a:endParaRPr>
          </a:p>
          <a:p>
            <a:pPr marL="471170" marR="422909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800" spc="20" dirty="0">
                <a:latin typeface="Cambria"/>
                <a:cs typeface="Cambria"/>
              </a:rPr>
              <a:t>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other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words,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latest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“stacked”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preferences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top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each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other</a:t>
            </a:r>
            <a:r>
              <a:rPr sz="1800" spc="20" dirty="0">
                <a:latin typeface="Cambria"/>
                <a:cs typeface="Cambria"/>
              </a:rPr>
              <a:t> (i.e.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series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its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first,</a:t>
            </a:r>
            <a:r>
              <a:rPr sz="1800" spc="5" dirty="0">
                <a:latin typeface="Cambria"/>
                <a:cs typeface="Cambria"/>
              </a:rPr>
              <a:t> then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series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A)</a:t>
            </a:r>
            <a:endParaRPr sz="1800" dirty="0">
              <a:latin typeface="Cambria"/>
              <a:cs typeface="Cambria"/>
            </a:endParaRPr>
          </a:p>
          <a:p>
            <a:pPr marL="471170" lvl="1" indent="-229235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71170" algn="l"/>
                <a:tab pos="471805" algn="l"/>
              </a:tabLst>
            </a:pPr>
            <a:r>
              <a:rPr sz="1800" spc="55" dirty="0">
                <a:latin typeface="Cambria"/>
                <a:cs typeface="Cambria"/>
              </a:rPr>
              <a:t>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alternative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where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series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equivalent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status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(“pari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passu”)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where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series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A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pro-</a:t>
            </a:r>
            <a:endParaRPr sz="1800" dirty="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471170" algn="l"/>
                <a:tab pos="10987405" algn="l"/>
              </a:tabLst>
            </a:pPr>
            <a:r>
              <a:rPr sz="1800" u="sng" spc="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	</a:t>
            </a:r>
            <a:r>
              <a:rPr sz="1800" u="sng" spc="-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ratably</a:t>
            </a:r>
            <a:r>
              <a:rPr sz="1800" u="sng" spc="-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800" u="sng" spc="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until</a:t>
            </a:r>
            <a:r>
              <a:rPr sz="1800" u="sng" spc="-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800" u="sng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the</a:t>
            </a:r>
            <a:r>
              <a:rPr sz="1800" u="sng" spc="1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800" u="sng" spc="-2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preferences</a:t>
            </a:r>
            <a:r>
              <a:rPr sz="1800" u="sng" spc="30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800" u="sng" spc="-2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are</a:t>
            </a:r>
            <a:r>
              <a:rPr sz="1800" u="sng" spc="-1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 </a:t>
            </a:r>
            <a:r>
              <a:rPr sz="1800" u="sng" spc="-5" dirty="0">
                <a:uFill>
                  <a:solidFill>
                    <a:srgbClr val="A6A6A6"/>
                  </a:solidFill>
                </a:uFill>
                <a:latin typeface="Cambria"/>
                <a:cs typeface="Cambria"/>
              </a:rPr>
              <a:t>returned.	</a:t>
            </a:r>
            <a:endParaRPr sz="18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515239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Liquidation</a:t>
            </a:r>
            <a:r>
              <a:rPr spc="-20" dirty="0"/>
              <a:t> </a:t>
            </a:r>
            <a:r>
              <a:rPr spc="10" dirty="0"/>
              <a:t>Preferences</a:t>
            </a:r>
            <a:r>
              <a:rPr spc="50" dirty="0"/>
              <a:t> Examples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701020" cy="3347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Three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outcomes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investing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25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percent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later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sold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$2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million:</a:t>
            </a:r>
            <a:endParaRPr sz="1800">
              <a:latin typeface="Cambria"/>
              <a:cs typeface="Cambria"/>
            </a:endParaRPr>
          </a:p>
          <a:p>
            <a:pPr marL="469900" marR="6908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latin typeface="Cambria"/>
                <a:cs typeface="Cambria"/>
              </a:rPr>
              <a:t>No</a:t>
            </a:r>
            <a:r>
              <a:rPr sz="1800" spc="15" dirty="0">
                <a:latin typeface="Cambria"/>
                <a:cs typeface="Cambria"/>
              </a:rPr>
              <a:t> 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preference: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without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preference,</a:t>
            </a:r>
            <a:r>
              <a:rPr sz="1800" spc="6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only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$500,000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(25%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proceeds),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losing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half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capital,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entrepreneurs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receive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$1.5M.</a:t>
            </a:r>
            <a:endParaRPr sz="1800">
              <a:latin typeface="Cambria"/>
              <a:cs typeface="Cambria"/>
            </a:endParaRPr>
          </a:p>
          <a:p>
            <a:pPr marL="469900" marR="267335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Non-participating </a:t>
            </a:r>
            <a:r>
              <a:rPr sz="1800" spc="40" dirty="0">
                <a:latin typeface="Cambria"/>
                <a:cs typeface="Cambria"/>
              </a:rPr>
              <a:t>1x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preference: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would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from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preference,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</a:t>
            </a:r>
            <a:r>
              <a:rPr sz="1800" dirty="0">
                <a:latin typeface="Cambria"/>
                <a:cs typeface="Cambria"/>
              </a:rPr>
              <a:t>getting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remaining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million.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Participating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1x</a:t>
            </a:r>
            <a:r>
              <a:rPr sz="1800" spc="15" dirty="0">
                <a:latin typeface="Cambria"/>
                <a:cs typeface="Cambria"/>
              </a:rPr>
              <a:t> 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preference: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off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top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plus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another</a:t>
            </a:r>
            <a:endParaRPr sz="1800">
              <a:latin typeface="Cambria"/>
              <a:cs typeface="Cambri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1800" spc="50" dirty="0">
                <a:latin typeface="Cambria"/>
                <a:cs typeface="Cambria"/>
              </a:rPr>
              <a:t>$250,000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(25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percent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remaining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million).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common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5" dirty="0">
                <a:latin typeface="Cambria"/>
                <a:cs typeface="Cambria"/>
              </a:rPr>
              <a:t> would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receive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$750,000.</a:t>
            </a:r>
            <a:endParaRPr sz="1800">
              <a:latin typeface="Cambria"/>
              <a:cs typeface="Cambria"/>
            </a:endParaRPr>
          </a:p>
          <a:p>
            <a:pPr marL="469900" marR="277495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Participating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1x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liquidation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2x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cap: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$1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top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plus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another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$250,000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(cap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does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 effect).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38000"/>
            <a:ext cx="270446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Sources</a:t>
            </a:r>
            <a:r>
              <a:rPr spc="-15" dirty="0"/>
              <a:t> </a:t>
            </a:r>
            <a:r>
              <a:rPr spc="65" dirty="0"/>
              <a:t>of</a:t>
            </a:r>
            <a:r>
              <a:rPr spc="-25" dirty="0"/>
              <a:t> </a:t>
            </a:r>
            <a:r>
              <a:rPr spc="35" dirty="0"/>
              <a:t>Capital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458099" y="1026834"/>
          <a:ext cx="8612504" cy="46010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2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4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9225"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Type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T w="12700">
                      <a:solidFill>
                        <a:srgbClr val="5FC6E7"/>
                      </a:solidFill>
                      <a:prstDash val="solid"/>
                    </a:lnT>
                    <a:lnB w="12700">
                      <a:solidFill>
                        <a:srgbClr val="5FC6E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0489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u="heavy" spc="-1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Pros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T w="12700">
                      <a:solidFill>
                        <a:srgbClr val="5FC6E7"/>
                      </a:solidFill>
                      <a:prstDash val="solid"/>
                    </a:lnT>
                    <a:lnB w="12700">
                      <a:solidFill>
                        <a:srgbClr val="5FC6E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u="heavy" spc="2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Cons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T w="12700">
                      <a:solidFill>
                        <a:srgbClr val="5FC6E7"/>
                      </a:solidFill>
                      <a:prstDash val="solid"/>
                    </a:lnT>
                    <a:lnB w="12700">
                      <a:solidFill>
                        <a:srgbClr val="5FC6E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253">
                <a:tc>
                  <a:txBody>
                    <a:bodyPr/>
                    <a:lstStyle/>
                    <a:p>
                      <a:pPr marL="835025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Founders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34620" marB="0">
                    <a:lnT w="12700">
                      <a:solidFill>
                        <a:srgbClr val="5FC6E7"/>
                      </a:solidFill>
                      <a:prstDash val="solid"/>
                    </a:lnT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19075" indent="-108585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10" dirty="0">
                          <a:latin typeface="Cambria"/>
                          <a:cs typeface="Cambria"/>
                        </a:rPr>
                        <a:t>No</a:t>
                      </a:r>
                      <a:r>
                        <a:rPr sz="16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dilution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dirty="0">
                          <a:latin typeface="Cambria"/>
                          <a:cs typeface="Cambria"/>
                        </a:rPr>
                        <a:t>Points</a:t>
                      </a:r>
                      <a:r>
                        <a:rPr sz="1600" spc="-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(Amex)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T w="12700">
                      <a:solidFill>
                        <a:srgbClr val="5FC6E7"/>
                      </a:solidFill>
                      <a:prstDash val="solid"/>
                    </a:lnT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dirty="0">
                          <a:latin typeface="Cambria"/>
                          <a:cs typeface="Cambria"/>
                        </a:rPr>
                        <a:t>Higher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risk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15" dirty="0">
                          <a:latin typeface="Cambria"/>
                          <a:cs typeface="Cambria"/>
                        </a:rPr>
                        <a:t>Lack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of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liquidity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T w="12700">
                      <a:solidFill>
                        <a:srgbClr val="5FC6E7"/>
                      </a:solidFill>
                      <a:prstDash val="solid"/>
                    </a:lnT>
                    <a:solidFill>
                      <a:srgbClr val="DF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58674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spc="-10" dirty="0">
                          <a:latin typeface="Cambria"/>
                          <a:cs typeface="Cambria"/>
                        </a:rPr>
                        <a:t>Crowdsourcing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34620" marB="0"/>
                </a:tc>
                <a:tc>
                  <a:txBody>
                    <a:bodyPr/>
                    <a:lstStyle/>
                    <a:p>
                      <a:pPr marL="219075" indent="-108585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10" dirty="0">
                          <a:latin typeface="Cambria"/>
                          <a:cs typeface="Cambria"/>
                        </a:rPr>
                        <a:t>No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equity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stake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25" dirty="0">
                          <a:latin typeface="Cambria"/>
                          <a:cs typeface="Cambria"/>
                        </a:rPr>
                        <a:t>Market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validation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20" dirty="0">
                          <a:latin typeface="Cambria"/>
                          <a:cs typeface="Cambria"/>
                        </a:rPr>
                        <a:t>Public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knowledge</a:t>
                      </a:r>
                      <a:r>
                        <a:rPr sz="1600" spc="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ideas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-1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w</a:t>
                      </a:r>
                      <a:r>
                        <a:rPr sz="1600" spc="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p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ia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l</a:t>
                      </a:r>
                      <a:r>
                        <a:rPr sz="16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fa</a:t>
                      </a:r>
                      <a:r>
                        <a:rPr sz="1600" spc="-45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?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985">
                <a:tc>
                  <a:txBody>
                    <a:bodyPr/>
                    <a:lstStyle/>
                    <a:p>
                      <a:pPr marL="506095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Family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&amp;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Friends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45415" marB="0"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19075" indent="-108585">
                        <a:lnSpc>
                          <a:spcPct val="100000"/>
                        </a:lnSpc>
                        <a:spcBef>
                          <a:spcPts val="185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10" dirty="0">
                          <a:latin typeface="Cambria"/>
                          <a:cs typeface="Cambria"/>
                        </a:rPr>
                        <a:t>Minimal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equity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stake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50" dirty="0">
                          <a:latin typeface="Cambria"/>
                          <a:cs typeface="Cambria"/>
                        </a:rPr>
                        <a:t>“Easy”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ask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23495" marB="0"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185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15" dirty="0">
                          <a:latin typeface="Cambria"/>
                          <a:cs typeface="Cambria"/>
                        </a:rPr>
                        <a:t>Mixing</a:t>
                      </a:r>
                      <a:r>
                        <a:rPr sz="16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business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&amp;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family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Letting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down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Uncle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Bob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23495" marB="0">
                    <a:solidFill>
                      <a:srgbClr val="DF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spc="20" dirty="0">
                          <a:latin typeface="Cambria"/>
                          <a:cs typeface="Cambria"/>
                        </a:rPr>
                        <a:t>Angel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34620" marB="0"/>
                </a:tc>
                <a:tc>
                  <a:txBody>
                    <a:bodyPr/>
                    <a:lstStyle/>
                    <a:p>
                      <a:pPr marL="219075" indent="-108585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15" dirty="0">
                          <a:latin typeface="Cambria"/>
                          <a:cs typeface="Cambria"/>
                        </a:rPr>
                        <a:t>Minimal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dilution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20" dirty="0">
                          <a:latin typeface="Cambria"/>
                          <a:cs typeface="Cambria"/>
                        </a:rPr>
                        <a:t>Good</a:t>
                      </a:r>
                      <a:r>
                        <a:rPr sz="16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contacts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Growing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sophistication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5" dirty="0">
                          <a:latin typeface="Cambria"/>
                          <a:cs typeface="Cambria"/>
                        </a:rPr>
                        <a:t>Increasing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expectations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600" spc="-110" dirty="0">
                          <a:latin typeface="Cambria"/>
                          <a:cs typeface="Cambria"/>
                        </a:rPr>
                        <a:t>V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u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P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spc="-5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600" spc="-15" dirty="0">
                          <a:latin typeface="Cambria"/>
                          <a:cs typeface="Cambria"/>
                        </a:rPr>
                        <a:t>v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Equi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ty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914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u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l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19075" indent="-109220">
                        <a:lnSpc>
                          <a:spcPct val="100000"/>
                        </a:lnSpc>
                        <a:spcBef>
                          <a:spcPts val="484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15" dirty="0">
                          <a:latin typeface="Cambria"/>
                          <a:cs typeface="Cambria"/>
                        </a:rPr>
                        <a:t>Lots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of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capital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chasing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deals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10" dirty="0">
                          <a:latin typeface="Cambria"/>
                          <a:cs typeface="Cambria"/>
                        </a:rPr>
                        <a:t>Invaluable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contacts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484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Limited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timeline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20" dirty="0">
                          <a:latin typeface="Cambria"/>
                          <a:cs typeface="Cambria"/>
                        </a:rPr>
                        <a:t>High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expectations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>
                    <a:solidFill>
                      <a:srgbClr val="DF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marL="848994" marR="240665" indent="-50800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600" spc="5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g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600" spc="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Co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p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  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Investors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/>
                </a:tc>
                <a:tc>
                  <a:txBody>
                    <a:bodyPr/>
                    <a:lstStyle/>
                    <a:p>
                      <a:pPr marL="219075" indent="-109220">
                        <a:lnSpc>
                          <a:spcPct val="100000"/>
                        </a:lnSpc>
                        <a:spcBef>
                          <a:spcPts val="484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dirty="0">
                          <a:latin typeface="Cambria"/>
                          <a:cs typeface="Cambria"/>
                        </a:rPr>
                        <a:t>B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600" spc="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m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h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4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cc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es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s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h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nn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l</a:t>
                      </a:r>
                      <a:r>
                        <a:rPr sz="16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6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us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m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r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s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/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484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dirty="0">
                          <a:latin typeface="Cambria"/>
                          <a:cs typeface="Cambria"/>
                        </a:rPr>
                        <a:t>Rights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35" dirty="0">
                          <a:latin typeface="Cambria"/>
                          <a:cs typeface="Cambria"/>
                        </a:rPr>
                        <a:t>can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limit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some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exits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15" dirty="0">
                          <a:latin typeface="Cambria"/>
                          <a:cs typeface="Cambria"/>
                        </a:rPr>
                        <a:t>Lack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strategic</a:t>
                      </a:r>
                      <a:r>
                        <a:rPr sz="16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influence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61594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8098">
                <a:tc>
                  <a:txBody>
                    <a:bodyPr/>
                    <a:lstStyle/>
                    <a:p>
                      <a:pPr marL="451484" marR="350520" indent="-63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spc="-20" dirty="0">
                          <a:latin typeface="Cambria"/>
                          <a:cs typeface="Cambria"/>
                        </a:rPr>
                        <a:t>Venture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Debt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50" dirty="0">
                          <a:latin typeface="Cambria"/>
                          <a:cs typeface="Cambria"/>
                        </a:rPr>
                        <a:t>/ </a:t>
                      </a:r>
                      <a:r>
                        <a:rPr sz="1600" spc="-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Convertible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Debt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150" dirty="0">
                          <a:latin typeface="Cambria"/>
                          <a:cs typeface="Cambria"/>
                        </a:rPr>
                        <a:t>/ </a:t>
                      </a:r>
                      <a:r>
                        <a:rPr sz="1600" spc="-3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20" dirty="0">
                          <a:latin typeface="Cambria"/>
                          <a:cs typeface="Cambria"/>
                        </a:rPr>
                        <a:t>Bridge</a:t>
                      </a:r>
                      <a:r>
                        <a:rPr sz="1600" spc="4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Loan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2700" marB="0">
                    <a:lnB w="12700">
                      <a:solidFill>
                        <a:srgbClr val="5FC6E7"/>
                      </a:solidFill>
                      <a:prstDash val="solid"/>
                    </a:lnB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19075" indent="-109220">
                        <a:lnSpc>
                          <a:spcPct val="100000"/>
                        </a:lnSpc>
                        <a:spcBef>
                          <a:spcPts val="1060"/>
                        </a:spcBef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5" dirty="0">
                          <a:latin typeface="Cambria"/>
                          <a:cs typeface="Cambria"/>
                        </a:rPr>
                        <a:t>Does</a:t>
                      </a:r>
                      <a:r>
                        <a:rPr sz="16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not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dirty="0">
                          <a:latin typeface="Cambria"/>
                          <a:cs typeface="Cambria"/>
                        </a:rPr>
                        <a:t>dilute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equity(initially)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1907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19710" algn="l"/>
                        </a:tabLst>
                      </a:pPr>
                      <a:r>
                        <a:rPr sz="1600" spc="-15" dirty="0">
                          <a:latin typeface="Cambria"/>
                          <a:cs typeface="Cambria"/>
                        </a:rPr>
                        <a:t>Provides</a:t>
                      </a:r>
                      <a:r>
                        <a:rPr sz="1600" spc="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10" dirty="0">
                          <a:latin typeface="Cambria"/>
                          <a:cs typeface="Cambria"/>
                        </a:rPr>
                        <a:t>additional</a:t>
                      </a:r>
                      <a:r>
                        <a:rPr sz="1600" spc="6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25" dirty="0">
                          <a:latin typeface="Cambria"/>
                          <a:cs typeface="Cambria"/>
                        </a:rPr>
                        <a:t>runway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34620" marB="0">
                    <a:lnB w="12700">
                      <a:solidFill>
                        <a:srgbClr val="5FC6E7"/>
                      </a:solidFill>
                      <a:prstDash val="solid"/>
                    </a:lnB>
                    <a:solidFill>
                      <a:srgbClr val="DFF3FA"/>
                    </a:solidFill>
                  </a:tcPr>
                </a:tc>
                <a:tc>
                  <a:txBody>
                    <a:bodyPr/>
                    <a:lstStyle/>
                    <a:p>
                      <a:pPr marL="273685" indent="-109220">
                        <a:lnSpc>
                          <a:spcPct val="100000"/>
                        </a:lnSpc>
                        <a:spcBef>
                          <a:spcPts val="1060"/>
                        </a:spcBef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20" dirty="0">
                          <a:latin typeface="Cambria"/>
                          <a:cs typeface="Cambria"/>
                        </a:rPr>
                        <a:t>High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carrying</a:t>
                      </a:r>
                      <a:r>
                        <a:rPr sz="1600" spc="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-5" dirty="0">
                          <a:latin typeface="Cambria"/>
                          <a:cs typeface="Cambria"/>
                        </a:rPr>
                        <a:t>costs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273685" indent="-109220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274320" algn="l"/>
                        </a:tabLst>
                      </a:pPr>
                      <a:r>
                        <a:rPr sz="1600" spc="15" dirty="0">
                          <a:latin typeface="Cambria"/>
                          <a:cs typeface="Cambria"/>
                        </a:rPr>
                        <a:t>Only</a:t>
                      </a:r>
                      <a:r>
                        <a:rPr sz="16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600" spc="5" dirty="0">
                          <a:latin typeface="Cambria"/>
                          <a:cs typeface="Cambria"/>
                        </a:rPr>
                        <a:t>option?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134620" marB="0">
                    <a:lnB w="12700">
                      <a:solidFill>
                        <a:srgbClr val="5FC6E7"/>
                      </a:solidFill>
                      <a:prstDash val="solid"/>
                    </a:lnB>
                    <a:solidFill>
                      <a:srgbClr val="DF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6727" y="5824728"/>
            <a:ext cx="6324599" cy="30937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776727" y="5824728"/>
            <a:ext cx="6324600" cy="309880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15" dirty="0">
                <a:latin typeface="Cambria"/>
                <a:cs typeface="Cambria"/>
              </a:rPr>
              <a:t>“Revenue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best</a:t>
            </a:r>
            <a:r>
              <a:rPr sz="1800" dirty="0">
                <a:latin typeface="Cambria"/>
                <a:cs typeface="Cambria"/>
              </a:rPr>
              <a:t> investor”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27418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" dirty="0"/>
              <a:t>Redeemable </a:t>
            </a:r>
            <a:r>
              <a:rPr spc="-15" dirty="0"/>
              <a:t>Preferred</a:t>
            </a:r>
            <a:r>
              <a:rPr spc="40" dirty="0"/>
              <a:t> Stock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935970" cy="350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 </a:t>
            </a:r>
            <a:r>
              <a:rPr sz="1800" spc="-5" dirty="0">
                <a:latin typeface="Cambria"/>
                <a:cs typeface="Cambria"/>
              </a:rPr>
              <a:t>may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incorporate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ability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repay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 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raise.</a:t>
            </a:r>
            <a:endParaRPr sz="1800">
              <a:latin typeface="Cambria"/>
              <a:cs typeface="Cambria"/>
            </a:endParaRPr>
          </a:p>
          <a:p>
            <a:pPr marL="241300" marR="330835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0" dirty="0">
                <a:latin typeface="Cambria"/>
                <a:cs typeface="Cambria"/>
              </a:rPr>
              <a:t>Restrictions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how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quickly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redeemed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(for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example,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term</a:t>
            </a:r>
            <a:r>
              <a:rPr sz="1800" spc="-5" dirty="0">
                <a:latin typeface="Cambria"/>
                <a:cs typeface="Cambria"/>
              </a:rPr>
              <a:t> sheet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may</a:t>
            </a:r>
            <a:r>
              <a:rPr sz="1800" spc="5" dirty="0">
                <a:latin typeface="Cambria"/>
                <a:cs typeface="Cambria"/>
              </a:rPr>
              <a:t> stipulate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not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redeemable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until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two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years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after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15" dirty="0">
                <a:latin typeface="Cambria"/>
                <a:cs typeface="Cambria"/>
              </a:rPr>
              <a:t> initial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investment)</a:t>
            </a:r>
            <a:endParaRPr sz="1800">
              <a:latin typeface="Cambria"/>
              <a:cs typeface="Cambria"/>
            </a:endParaRPr>
          </a:p>
          <a:p>
            <a:pPr marL="241300" marR="10160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When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redeemable,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another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feature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redemption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(also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called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call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 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bonds).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This </a:t>
            </a:r>
            <a:r>
              <a:rPr sz="1800" spc="-10" dirty="0">
                <a:latin typeface="Cambria"/>
                <a:cs typeface="Cambria"/>
              </a:rPr>
              <a:t>feature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allows companies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redeem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(often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expressed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%)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above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face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amount.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vary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year.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Example: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Revisiting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our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example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$25m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13%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PIK </a:t>
            </a:r>
            <a:r>
              <a:rPr sz="1800" spc="20" dirty="0">
                <a:latin typeface="Cambria"/>
                <a:cs typeface="Cambria"/>
              </a:rPr>
              <a:t>dividend,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imagine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 </a:t>
            </a:r>
            <a:r>
              <a:rPr sz="1800" spc="-15" dirty="0">
                <a:latin typeface="Cambria"/>
                <a:cs typeface="Cambria"/>
              </a:rPr>
              <a:t> structured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such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was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redeemable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first </a:t>
            </a:r>
            <a:r>
              <a:rPr sz="1800" spc="-40" dirty="0">
                <a:latin typeface="Cambria"/>
                <a:cs typeface="Cambria"/>
              </a:rPr>
              <a:t>two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years,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then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 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would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redeemable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3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redemption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60" dirty="0">
                <a:latin typeface="Cambria"/>
                <a:cs typeface="Cambria"/>
              </a:rPr>
              <a:t>6%,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4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redemption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3%,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no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premium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thereafter.</a:t>
            </a:r>
            <a:r>
              <a:rPr sz="1800" spc="20" dirty="0">
                <a:latin typeface="Cambria"/>
                <a:cs typeface="Cambria"/>
              </a:rPr>
              <a:t> Assuming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same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13% </a:t>
            </a:r>
            <a:r>
              <a:rPr sz="1800" dirty="0">
                <a:latin typeface="Cambria"/>
                <a:cs typeface="Cambria"/>
              </a:rPr>
              <a:t>PIK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dividend,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redemption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amount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would</a:t>
            </a:r>
            <a:r>
              <a:rPr sz="1800" spc="20" dirty="0">
                <a:latin typeface="Cambria"/>
                <a:cs typeface="Cambria"/>
              </a:rPr>
              <a:t> be: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0355"/>
            <a:ext cx="427418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" dirty="0"/>
              <a:t>Redeemable </a:t>
            </a:r>
            <a:r>
              <a:rPr spc="-15" dirty="0"/>
              <a:t>Preferred</a:t>
            </a:r>
            <a:r>
              <a:rPr spc="40" dirty="0"/>
              <a:t> Stock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44125" y="1323390"/>
          <a:ext cx="10503535" cy="2680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22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9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3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79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496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b="1" spc="-10" dirty="0">
                          <a:latin typeface="Cambria"/>
                          <a:cs typeface="Cambria"/>
                        </a:rPr>
                        <a:t>Preference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549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b="1" spc="45" dirty="0">
                          <a:latin typeface="Cambria"/>
                          <a:cs typeface="Cambria"/>
                        </a:rPr>
                        <a:t>Amt.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762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b="1" spc="5" dirty="0">
                          <a:latin typeface="Cambria"/>
                          <a:cs typeface="Cambria"/>
                        </a:rPr>
                        <a:t>Redemption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b="1" spc="50" dirty="0">
                          <a:latin typeface="Cambria"/>
                          <a:cs typeface="Cambria"/>
                        </a:rPr>
                        <a:t>Amt.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762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27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b="1" spc="5" dirty="0">
                          <a:latin typeface="Cambria"/>
                          <a:cs typeface="Cambria"/>
                        </a:rPr>
                        <a:t>Redemption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727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b="1" dirty="0">
                          <a:latin typeface="Cambria"/>
                          <a:cs typeface="Cambria"/>
                        </a:rPr>
                        <a:t>Premium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762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66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800" spc="-35" dirty="0">
                          <a:latin typeface="Cambria"/>
                          <a:cs typeface="Cambria"/>
                        </a:rPr>
                        <a:t>Preferred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Coupon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952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800" spc="30" dirty="0">
                          <a:latin typeface="Cambria"/>
                          <a:cs typeface="Cambria"/>
                        </a:rPr>
                        <a:t>13.0%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952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95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1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$28,250,000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76605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Cambria"/>
                          <a:cs typeface="Cambria"/>
                        </a:rPr>
                        <a:t>Not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Redeemable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92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2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$31,922,500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76605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Cambria"/>
                          <a:cs typeface="Cambria"/>
                        </a:rPr>
                        <a:t>Not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Redeemable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894">
                <a:tc>
                  <a:txBody>
                    <a:bodyPr/>
                    <a:lstStyle/>
                    <a:p>
                      <a:pPr marL="91440">
                        <a:lnSpc>
                          <a:spcPts val="2155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3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ts val="2155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$36,072,425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65125" algn="r">
                        <a:lnSpc>
                          <a:spcPts val="2155"/>
                        </a:lnSpc>
                      </a:pPr>
                      <a:r>
                        <a:rPr sz="1800" spc="45" dirty="0">
                          <a:latin typeface="Cambria"/>
                          <a:cs typeface="Cambria"/>
                        </a:rPr>
                        <a:t>38,236,771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2155"/>
                        </a:lnSpc>
                      </a:pPr>
                      <a:r>
                        <a:rPr sz="1800" spc="30" dirty="0">
                          <a:latin typeface="Cambria"/>
                          <a:cs typeface="Cambria"/>
                        </a:rPr>
                        <a:t>106.0%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894">
                <a:tc>
                  <a:txBody>
                    <a:bodyPr/>
                    <a:lstStyle/>
                    <a:p>
                      <a:pPr marL="91440">
                        <a:lnSpc>
                          <a:spcPts val="2155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4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ts val="2155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$40,761,840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65125" algn="r">
                        <a:lnSpc>
                          <a:spcPts val="2155"/>
                        </a:lnSpc>
                      </a:pPr>
                      <a:r>
                        <a:rPr sz="1800" spc="45" dirty="0">
                          <a:latin typeface="Cambria"/>
                          <a:cs typeface="Cambria"/>
                        </a:rPr>
                        <a:t>41,984,695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2155"/>
                        </a:lnSpc>
                      </a:pPr>
                      <a:r>
                        <a:rPr sz="1800" spc="30" dirty="0">
                          <a:latin typeface="Cambria"/>
                          <a:cs typeface="Cambria"/>
                        </a:rPr>
                        <a:t>103.0%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894">
                <a:tc>
                  <a:txBody>
                    <a:bodyPr/>
                    <a:lstStyle/>
                    <a:p>
                      <a:pPr marL="91440">
                        <a:lnSpc>
                          <a:spcPts val="2155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5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ts val="2155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$46,060,879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65125" algn="r">
                        <a:lnSpc>
                          <a:spcPts val="2155"/>
                        </a:lnSpc>
                      </a:pPr>
                      <a:r>
                        <a:rPr sz="1800" spc="45" dirty="0">
                          <a:latin typeface="Cambria"/>
                          <a:cs typeface="Cambria"/>
                        </a:rPr>
                        <a:t>46,060,879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2155"/>
                        </a:lnSpc>
                      </a:pPr>
                      <a:r>
                        <a:rPr sz="1800" spc="30" dirty="0">
                          <a:latin typeface="Cambria"/>
                          <a:cs typeface="Cambria"/>
                        </a:rPr>
                        <a:t>100.0%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11">
                <a:tc>
                  <a:txBody>
                    <a:bodyPr/>
                    <a:lstStyle/>
                    <a:p>
                      <a:pPr marL="91440">
                        <a:lnSpc>
                          <a:spcPts val="2155"/>
                        </a:lnSpc>
                      </a:pPr>
                      <a:r>
                        <a:rPr sz="1800" spc="-20" dirty="0">
                          <a:latin typeface="Cambria"/>
                          <a:cs typeface="Cambria"/>
                        </a:rPr>
                        <a:t>Preference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After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0" dirty="0">
                          <a:latin typeface="Cambria"/>
                          <a:cs typeface="Cambria"/>
                        </a:rPr>
                        <a:t>Year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6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Dividend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ts val="2155"/>
                        </a:lnSpc>
                      </a:pPr>
                      <a:r>
                        <a:rPr sz="1800" spc="50" dirty="0">
                          <a:latin typeface="Cambria"/>
                          <a:cs typeface="Cambria"/>
                        </a:rPr>
                        <a:t>$52,048,794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5125" algn="r">
                        <a:lnSpc>
                          <a:spcPts val="2155"/>
                        </a:lnSpc>
                      </a:pPr>
                      <a:r>
                        <a:rPr sz="1800" spc="45" dirty="0">
                          <a:latin typeface="Cambria"/>
                          <a:cs typeface="Cambria"/>
                        </a:rPr>
                        <a:t>52,048,794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2155"/>
                        </a:lnSpc>
                      </a:pPr>
                      <a:r>
                        <a:rPr sz="1800" spc="30" dirty="0">
                          <a:latin typeface="Cambria"/>
                          <a:cs typeface="Cambria"/>
                        </a:rPr>
                        <a:t>100.0%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05202" y="4614795"/>
            <a:ext cx="6143797" cy="150966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969185" y="5249487"/>
            <a:ext cx="6635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10" dirty="0">
                <a:latin typeface="Cambria"/>
                <a:cs typeface="Cambria"/>
              </a:rPr>
              <a:t>C</a:t>
            </a:r>
            <a:r>
              <a:rPr sz="1300" spc="-15" dirty="0">
                <a:latin typeface="Cambria"/>
                <a:cs typeface="Cambria"/>
              </a:rPr>
              <a:t>o</a:t>
            </a:r>
            <a:r>
              <a:rPr sz="1300" spc="-5" dirty="0">
                <a:latin typeface="Cambria"/>
                <a:cs typeface="Cambria"/>
              </a:rPr>
              <a:t>mm</a:t>
            </a:r>
            <a:r>
              <a:rPr sz="1300" dirty="0">
                <a:latin typeface="Cambria"/>
                <a:cs typeface="Cambria"/>
              </a:rPr>
              <a:t>on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33761" y="5154110"/>
            <a:ext cx="839469" cy="413384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94615" marR="5080" indent="-82550">
              <a:lnSpc>
                <a:spcPts val="1500"/>
              </a:lnSpc>
              <a:spcBef>
                <a:spcPts val="195"/>
              </a:spcBef>
            </a:pPr>
            <a:r>
              <a:rPr sz="1300" spc="10" dirty="0">
                <a:latin typeface="Cambria"/>
                <a:cs typeface="Cambria"/>
              </a:rPr>
              <a:t>C</a:t>
            </a:r>
            <a:r>
              <a:rPr sz="1300" spc="-15" dirty="0">
                <a:latin typeface="Cambria"/>
                <a:cs typeface="Cambria"/>
              </a:rPr>
              <a:t>o</a:t>
            </a:r>
            <a:r>
              <a:rPr sz="1300" spc="-10" dirty="0">
                <a:latin typeface="Cambria"/>
                <a:cs typeface="Cambria"/>
              </a:rPr>
              <a:t>n</a:t>
            </a:r>
            <a:r>
              <a:rPr sz="1300" spc="-25" dirty="0">
                <a:latin typeface="Cambria"/>
                <a:cs typeface="Cambria"/>
              </a:rPr>
              <a:t>v</a:t>
            </a:r>
            <a:r>
              <a:rPr sz="1300" spc="-15" dirty="0">
                <a:latin typeface="Cambria"/>
                <a:cs typeface="Cambria"/>
              </a:rPr>
              <a:t>e</a:t>
            </a:r>
            <a:r>
              <a:rPr sz="1300" spc="-65" dirty="0">
                <a:latin typeface="Cambria"/>
                <a:cs typeface="Cambria"/>
              </a:rPr>
              <a:t>r</a:t>
            </a:r>
            <a:r>
              <a:rPr sz="1300" spc="-25" dirty="0">
                <a:latin typeface="Cambria"/>
                <a:cs typeface="Cambria"/>
              </a:rPr>
              <a:t>t</a:t>
            </a:r>
            <a:r>
              <a:rPr sz="1300" spc="5" dirty="0">
                <a:latin typeface="Cambria"/>
                <a:cs typeface="Cambria"/>
              </a:rPr>
              <a:t>ib</a:t>
            </a:r>
            <a:r>
              <a:rPr sz="1300" spc="25" dirty="0">
                <a:latin typeface="Cambria"/>
                <a:cs typeface="Cambria"/>
              </a:rPr>
              <a:t>l</a:t>
            </a:r>
            <a:r>
              <a:rPr sz="1300" spc="-10" dirty="0">
                <a:latin typeface="Cambria"/>
                <a:cs typeface="Cambria"/>
              </a:rPr>
              <a:t>e  </a:t>
            </a:r>
            <a:r>
              <a:rPr sz="1300" spc="-30" dirty="0">
                <a:latin typeface="Cambria"/>
                <a:cs typeface="Cambria"/>
              </a:rPr>
              <a:t>preferred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3452" y="5058733"/>
            <a:ext cx="946785" cy="60388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algn="ctr">
              <a:lnSpc>
                <a:spcPts val="1500"/>
              </a:lnSpc>
              <a:spcBef>
                <a:spcPts val="195"/>
              </a:spcBef>
            </a:pPr>
            <a:r>
              <a:rPr sz="1300" spc="-15" dirty="0">
                <a:latin typeface="Cambria"/>
                <a:cs typeface="Cambria"/>
              </a:rPr>
              <a:t>Pa</a:t>
            </a:r>
            <a:r>
              <a:rPr sz="1300" spc="-5" dirty="0">
                <a:latin typeface="Cambria"/>
                <a:cs typeface="Cambria"/>
              </a:rPr>
              <a:t>r</a:t>
            </a:r>
            <a:r>
              <a:rPr sz="1300" spc="-25" dirty="0">
                <a:latin typeface="Cambria"/>
                <a:cs typeface="Cambria"/>
              </a:rPr>
              <a:t>t</a:t>
            </a:r>
            <a:r>
              <a:rPr sz="1300" spc="5" dirty="0">
                <a:latin typeface="Cambria"/>
                <a:cs typeface="Cambria"/>
              </a:rPr>
              <a:t>i</a:t>
            </a:r>
            <a:r>
              <a:rPr sz="1300" spc="25" dirty="0">
                <a:latin typeface="Cambria"/>
                <a:cs typeface="Cambria"/>
              </a:rPr>
              <a:t>c</a:t>
            </a:r>
            <a:r>
              <a:rPr sz="1300" spc="5" dirty="0">
                <a:latin typeface="Cambria"/>
                <a:cs typeface="Cambria"/>
              </a:rPr>
              <a:t>i</a:t>
            </a:r>
            <a:r>
              <a:rPr sz="1300" dirty="0">
                <a:latin typeface="Cambria"/>
                <a:cs typeface="Cambria"/>
              </a:rPr>
              <a:t>pat</a:t>
            </a:r>
            <a:r>
              <a:rPr sz="1300" spc="5" dirty="0">
                <a:latin typeface="Cambria"/>
                <a:cs typeface="Cambria"/>
              </a:rPr>
              <a:t>i</a:t>
            </a:r>
            <a:r>
              <a:rPr sz="1300" spc="15" dirty="0">
                <a:latin typeface="Cambria"/>
                <a:cs typeface="Cambria"/>
              </a:rPr>
              <a:t>n</a:t>
            </a:r>
            <a:r>
              <a:rPr sz="1300" spc="20" dirty="0">
                <a:latin typeface="Cambria"/>
                <a:cs typeface="Cambria"/>
              </a:rPr>
              <a:t>g  </a:t>
            </a:r>
            <a:r>
              <a:rPr sz="1300" spc="-10" dirty="0">
                <a:latin typeface="Cambria"/>
                <a:cs typeface="Cambria"/>
              </a:rPr>
              <a:t>convertible </a:t>
            </a:r>
            <a:r>
              <a:rPr sz="1300" spc="-5" dirty="0">
                <a:latin typeface="Cambria"/>
                <a:cs typeface="Cambria"/>
              </a:rPr>
              <a:t> </a:t>
            </a:r>
            <a:r>
              <a:rPr sz="1300" spc="-30" dirty="0">
                <a:latin typeface="Cambria"/>
                <a:cs typeface="Cambria"/>
              </a:rPr>
              <a:t>preferred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12330" y="5154110"/>
            <a:ext cx="894715" cy="413384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1920" marR="5080" indent="-109855">
              <a:lnSpc>
                <a:spcPts val="1500"/>
              </a:lnSpc>
              <a:spcBef>
                <a:spcPts val="195"/>
              </a:spcBef>
            </a:pPr>
            <a:r>
              <a:rPr sz="1300" spc="-35" dirty="0">
                <a:latin typeface="Cambria"/>
                <a:cs typeface="Cambria"/>
              </a:rPr>
              <a:t>R</a:t>
            </a:r>
            <a:r>
              <a:rPr sz="1300" spc="-15" dirty="0">
                <a:latin typeface="Cambria"/>
                <a:cs typeface="Cambria"/>
              </a:rPr>
              <a:t>e</a:t>
            </a:r>
            <a:r>
              <a:rPr sz="1300" spc="5" dirty="0">
                <a:latin typeface="Cambria"/>
                <a:cs typeface="Cambria"/>
              </a:rPr>
              <a:t>d</a:t>
            </a:r>
            <a:r>
              <a:rPr sz="1300" spc="-15" dirty="0">
                <a:latin typeface="Cambria"/>
                <a:cs typeface="Cambria"/>
              </a:rPr>
              <a:t>ee</a:t>
            </a:r>
            <a:r>
              <a:rPr sz="1300" spc="-5" dirty="0">
                <a:latin typeface="Cambria"/>
                <a:cs typeface="Cambria"/>
              </a:rPr>
              <a:t>m</a:t>
            </a:r>
            <a:r>
              <a:rPr sz="1300" spc="5" dirty="0">
                <a:latin typeface="Cambria"/>
                <a:cs typeface="Cambria"/>
              </a:rPr>
              <a:t>ab</a:t>
            </a:r>
            <a:r>
              <a:rPr sz="1300" spc="25" dirty="0">
                <a:latin typeface="Cambria"/>
                <a:cs typeface="Cambria"/>
              </a:rPr>
              <a:t>l</a:t>
            </a:r>
            <a:r>
              <a:rPr sz="1300" spc="-10" dirty="0">
                <a:latin typeface="Cambria"/>
                <a:cs typeface="Cambria"/>
              </a:rPr>
              <a:t>e  </a:t>
            </a:r>
            <a:r>
              <a:rPr sz="1300" spc="-35" dirty="0">
                <a:latin typeface="Cambria"/>
                <a:cs typeface="Cambria"/>
              </a:rPr>
              <a:t>Preferred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0668" y="5096207"/>
            <a:ext cx="31464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latin typeface="Cambria"/>
                <a:cs typeface="Cambria"/>
              </a:rPr>
              <a:t>Use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-5" dirty="0">
                <a:latin typeface="Cambria"/>
                <a:cs typeface="Cambria"/>
              </a:rPr>
              <a:t> securities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-5" dirty="0">
                <a:latin typeface="Cambria"/>
                <a:cs typeface="Cambria"/>
              </a:rPr>
              <a:t> incentive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(carrot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stick?)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24180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Evolution</a:t>
            </a:r>
            <a:r>
              <a:rPr spc="-5" dirty="0"/>
              <a:t> </a:t>
            </a:r>
            <a:r>
              <a:rPr spc="65" dirty="0"/>
              <a:t>of</a:t>
            </a:r>
            <a:r>
              <a:rPr spc="5" dirty="0"/>
              <a:t> </a:t>
            </a:r>
            <a:r>
              <a:rPr spc="-15" dirty="0"/>
              <a:t>Preferred</a:t>
            </a:r>
            <a:r>
              <a:rPr spc="50" dirty="0"/>
              <a:t> </a:t>
            </a:r>
            <a:r>
              <a:rPr spc="40" dirty="0"/>
              <a:t>Stock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96900" y="1180593"/>
            <a:ext cx="5359400" cy="350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5" dirty="0">
                <a:latin typeface="Cambria"/>
                <a:cs typeface="Cambria"/>
              </a:rPr>
              <a:t>1970’s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80’s: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Redeemable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Not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active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IPO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5" dirty="0">
                <a:latin typeface="Cambria"/>
                <a:cs typeface="Cambria"/>
              </a:rPr>
              <a:t>1980’s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90’s: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Convertible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Active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IPO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35" dirty="0">
                <a:latin typeface="Cambria"/>
                <a:cs typeface="Cambria"/>
              </a:rPr>
              <a:t>More </a:t>
            </a:r>
            <a:r>
              <a:rPr sz="1800" spc="20" dirty="0">
                <a:latin typeface="Cambria"/>
                <a:cs typeface="Cambria"/>
              </a:rPr>
              <a:t>funds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5" dirty="0">
                <a:latin typeface="Cambria"/>
                <a:cs typeface="Cambria"/>
              </a:rPr>
              <a:t>1990’s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2000’s: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Participating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convertible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Increasing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Less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active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IPO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64997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Other</a:t>
            </a:r>
            <a:r>
              <a:rPr dirty="0"/>
              <a:t> </a:t>
            </a:r>
            <a:r>
              <a:rPr spc="10" dirty="0"/>
              <a:t>Items</a:t>
            </a:r>
            <a:r>
              <a:rPr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spc="20" dirty="0"/>
              <a:t>Negotiate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701020" cy="426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Composition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5" dirty="0">
                <a:latin typeface="Cambria"/>
                <a:cs typeface="Cambria"/>
              </a:rPr>
              <a:t>board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directors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0" dirty="0">
                <a:latin typeface="Cambria"/>
                <a:cs typeface="Cambria"/>
              </a:rPr>
              <a:t>Usually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mix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founders,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VCs,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outside advisors’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4-6 people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average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" dirty="0">
                <a:latin typeface="Cambria"/>
                <a:cs typeface="Cambria"/>
              </a:rPr>
              <a:t>Composition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(majority)</a:t>
            </a:r>
            <a:r>
              <a:rPr sz="1800" dirty="0">
                <a:latin typeface="Cambria"/>
                <a:cs typeface="Cambria"/>
              </a:rPr>
              <a:t> often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driven</a:t>
            </a:r>
            <a:r>
              <a:rPr sz="1800" spc="5" dirty="0">
                <a:latin typeface="Cambria"/>
                <a:cs typeface="Cambria"/>
              </a:rPr>
              <a:t> by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%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Size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employee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option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pool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Percentage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stock </a:t>
            </a:r>
            <a:r>
              <a:rPr sz="1800" spc="-35" dirty="0">
                <a:latin typeface="Cambria"/>
                <a:cs typeface="Cambria"/>
              </a:rPr>
              <a:t>reserved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key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employees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(existing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hires)</a:t>
            </a:r>
            <a:endParaRPr sz="1800" dirty="0">
              <a:latin typeface="Cambria"/>
              <a:cs typeface="Cambria"/>
            </a:endParaRPr>
          </a:p>
          <a:p>
            <a:pPr marL="469900" marR="18796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35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average,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65" dirty="0">
                <a:latin typeface="Cambria"/>
                <a:cs typeface="Cambria"/>
              </a:rPr>
              <a:t>~20%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reserved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option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pool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which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generally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comes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out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dirty="0">
                <a:latin typeface="Cambria"/>
                <a:cs typeface="Cambria"/>
              </a:rPr>
              <a:t>founder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pool;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key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employees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range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from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&lt;1%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10%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(depending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round)</a:t>
            </a:r>
            <a:endParaRPr sz="1800" dirty="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Vesting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employee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shares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5" dirty="0">
                <a:latin typeface="Cambria"/>
                <a:cs typeface="Cambria"/>
              </a:rPr>
              <a:t>Vested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generally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tied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time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milestones;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accelerated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5" dirty="0">
                <a:latin typeface="Cambria"/>
                <a:cs typeface="Cambria"/>
              </a:rPr>
              <a:t> upfront</a:t>
            </a:r>
            <a:endParaRPr sz="1800" dirty="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Unvested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bought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back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(for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little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if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anything)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case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5" dirty="0">
                <a:latin typeface="Cambria"/>
                <a:cs typeface="Cambria"/>
              </a:rPr>
              <a:t>termination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quitting</a:t>
            </a:r>
            <a:endParaRPr sz="18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64997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Other</a:t>
            </a:r>
            <a:r>
              <a:rPr dirty="0"/>
              <a:t> </a:t>
            </a:r>
            <a:r>
              <a:rPr spc="10" dirty="0"/>
              <a:t>Items</a:t>
            </a:r>
            <a:r>
              <a:rPr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spc="20" dirty="0"/>
              <a:t>Negotiate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267461"/>
            <a:ext cx="10660380" cy="4248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Anti-dilution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52700"/>
              </a:lnSpc>
              <a:spcBef>
                <a:spcPts val="159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10" dirty="0">
                <a:latin typeface="Cambria"/>
                <a:cs typeface="Cambria"/>
              </a:rPr>
              <a:t>Protection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VCs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case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round,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so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their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ratio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stays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equal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endParaRPr sz="1800">
              <a:latin typeface="Cambria"/>
              <a:cs typeface="Cambria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5" dirty="0">
                <a:latin typeface="Cambria"/>
                <a:cs typeface="Cambria"/>
              </a:rPr>
              <a:t>Full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ratchet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means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previous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next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round’s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lower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endParaRPr sz="1800">
              <a:latin typeface="Cambria"/>
              <a:cs typeface="Cambria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698500" lvl="2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10" dirty="0">
                <a:latin typeface="Cambria"/>
                <a:cs typeface="Cambria"/>
              </a:rPr>
              <a:t>Formula: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lower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698500" marR="276860" lvl="2" indent="-228600">
              <a:lnSpc>
                <a:spcPct val="152800"/>
              </a:lnSpc>
              <a:spcBef>
                <a:spcPts val="1595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25" dirty="0">
                <a:latin typeface="Cambria"/>
                <a:cs typeface="Cambria"/>
              </a:rPr>
              <a:t>Example: </a:t>
            </a:r>
            <a:r>
              <a:rPr sz="1800" spc="20" dirty="0">
                <a:latin typeface="Cambria"/>
                <a:cs typeface="Cambria"/>
              </a:rPr>
              <a:t>old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95" dirty="0">
                <a:latin typeface="Cambria"/>
                <a:cs typeface="Cambria"/>
              </a:rPr>
              <a:t>$1,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70" dirty="0">
                <a:latin typeface="Cambria"/>
                <a:cs typeface="Cambria"/>
              </a:rPr>
              <a:t>$0.50,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10" dirty="0">
                <a:latin typeface="Cambria"/>
                <a:cs typeface="Cambria"/>
              </a:rPr>
              <a:t>issue of 500K shares; </a:t>
            </a:r>
            <a:r>
              <a:rPr sz="1800" spc="20" dirty="0">
                <a:latin typeface="Cambria"/>
                <a:cs typeface="Cambria"/>
              </a:rPr>
              <a:t>old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million;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old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endParaRPr sz="1800">
              <a:latin typeface="Cambria"/>
              <a:cs typeface="Cambria"/>
            </a:endParaRPr>
          </a:p>
          <a:p>
            <a:pPr lvl="2">
              <a:lnSpc>
                <a:spcPct val="100000"/>
              </a:lnSpc>
              <a:spcBef>
                <a:spcPts val="40"/>
              </a:spcBef>
              <a:buFont typeface="Arial MT"/>
              <a:buChar char="•"/>
            </a:pPr>
            <a:endParaRPr sz="2300">
              <a:latin typeface="Cambria"/>
              <a:cs typeface="Cambria"/>
            </a:endParaRPr>
          </a:p>
          <a:p>
            <a:pPr marL="698500" lvl="2" indent="-228600">
              <a:lnSpc>
                <a:spcPct val="100000"/>
              </a:lnSpc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30" dirty="0">
                <a:latin typeface="Cambria"/>
                <a:cs typeface="Cambria"/>
              </a:rPr>
              <a:t>O</a:t>
            </a:r>
            <a:r>
              <a:rPr sz="1800" spc="35" dirty="0">
                <a:latin typeface="Cambria"/>
                <a:cs typeface="Cambria"/>
              </a:rPr>
              <a:t>l</a:t>
            </a:r>
            <a:r>
              <a:rPr sz="1800" spc="20" dirty="0">
                <a:latin typeface="Cambria"/>
                <a:cs typeface="Cambria"/>
              </a:rPr>
              <a:t>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15" dirty="0">
                <a:latin typeface="Cambria"/>
                <a:cs typeface="Cambria"/>
              </a:rPr>
              <a:t>n</a:t>
            </a:r>
            <a:r>
              <a:rPr sz="1800" spc="-35" dirty="0">
                <a:latin typeface="Cambria"/>
                <a:cs typeface="Cambria"/>
              </a:rPr>
              <a:t>v</a:t>
            </a:r>
            <a:r>
              <a:rPr sz="1800" spc="-65" dirty="0">
                <a:latin typeface="Cambria"/>
                <a:cs typeface="Cambria"/>
              </a:rPr>
              <a:t>e</a:t>
            </a:r>
            <a:r>
              <a:rPr sz="1800" spc="-30" dirty="0">
                <a:latin typeface="Cambria"/>
                <a:cs typeface="Cambria"/>
              </a:rPr>
              <a:t>r</a:t>
            </a:r>
            <a:r>
              <a:rPr sz="1800" spc="-40" dirty="0">
                <a:latin typeface="Cambria"/>
                <a:cs typeface="Cambria"/>
              </a:rPr>
              <a:t>t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5" dirty="0">
                <a:latin typeface="Cambria"/>
                <a:cs typeface="Cambria"/>
              </a:rPr>
              <a:t>b</a:t>
            </a:r>
            <a:r>
              <a:rPr sz="1800" spc="35" dirty="0">
                <a:latin typeface="Cambria"/>
                <a:cs typeface="Cambria"/>
              </a:rPr>
              <a:t>l</a:t>
            </a:r>
            <a:r>
              <a:rPr sz="1800" spc="-10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</a:t>
            </a:r>
            <a:r>
              <a:rPr sz="1800" spc="-100" dirty="0">
                <a:latin typeface="Cambria"/>
                <a:cs typeface="Cambria"/>
              </a:rPr>
              <a:t>r</a:t>
            </a:r>
            <a:r>
              <a:rPr sz="1800" spc="-35" dirty="0">
                <a:latin typeface="Cambria"/>
                <a:cs typeface="Cambria"/>
              </a:rPr>
              <a:t>efe</a:t>
            </a:r>
            <a:r>
              <a:rPr sz="1800" spc="-25" dirty="0">
                <a:latin typeface="Cambria"/>
                <a:cs typeface="Cambria"/>
              </a:rPr>
              <a:t>r</a:t>
            </a:r>
            <a:r>
              <a:rPr sz="1800" spc="-100" dirty="0">
                <a:latin typeface="Cambria"/>
                <a:cs typeface="Cambria"/>
              </a:rPr>
              <a:t>r</a:t>
            </a:r>
            <a:r>
              <a:rPr sz="1800" spc="-5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d</a:t>
            </a:r>
            <a:r>
              <a:rPr sz="1800" spc="10" dirty="0">
                <a:latin typeface="Cambria"/>
                <a:cs typeface="Cambria"/>
              </a:rPr>
              <a:t> n</a:t>
            </a:r>
            <a:r>
              <a:rPr sz="1800" spc="20" dirty="0">
                <a:latin typeface="Cambria"/>
                <a:cs typeface="Cambria"/>
              </a:rPr>
              <a:t>o</a:t>
            </a:r>
            <a:r>
              <a:rPr sz="1800" spc="-50" dirty="0">
                <a:latin typeface="Cambria"/>
                <a:cs typeface="Cambria"/>
              </a:rPr>
              <a:t>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55" dirty="0">
                <a:latin typeface="Cambria"/>
                <a:cs typeface="Cambria"/>
              </a:rPr>
              <a:t>w</a:t>
            </a:r>
            <a:r>
              <a:rPr sz="1800" spc="40" dirty="0">
                <a:latin typeface="Cambria"/>
                <a:cs typeface="Cambria"/>
              </a:rPr>
              <a:t>n</a:t>
            </a:r>
            <a:r>
              <a:rPr sz="1800" spc="5" dirty="0">
                <a:latin typeface="Cambria"/>
                <a:cs typeface="Cambria"/>
              </a:rPr>
              <a:t> 62</a:t>
            </a:r>
            <a:r>
              <a:rPr sz="1800" spc="25" dirty="0">
                <a:latin typeface="Cambria"/>
                <a:cs typeface="Cambria"/>
              </a:rPr>
              <a:t>%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90" dirty="0">
                <a:latin typeface="Cambria"/>
                <a:cs typeface="Cambria"/>
              </a:rPr>
              <a:t>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4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35" dirty="0">
                <a:latin typeface="Cambria"/>
                <a:cs typeface="Cambria"/>
              </a:rPr>
              <a:t>ll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95" dirty="0">
                <a:latin typeface="Cambria"/>
                <a:cs typeface="Cambria"/>
              </a:rPr>
              <a:t>6</a:t>
            </a:r>
            <a:r>
              <a:rPr sz="1800" spc="40" dirty="0">
                <a:latin typeface="Cambria"/>
                <a:cs typeface="Cambria"/>
              </a:rPr>
              <a:t>.</a:t>
            </a:r>
            <a:r>
              <a:rPr sz="1800" spc="25" dirty="0">
                <a:latin typeface="Cambria"/>
                <a:cs typeface="Cambria"/>
              </a:rPr>
              <a:t>5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35" dirty="0">
                <a:latin typeface="Cambria"/>
                <a:cs typeface="Cambria"/>
              </a:rPr>
              <a:t>ll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64997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Other</a:t>
            </a:r>
            <a:r>
              <a:rPr dirty="0"/>
              <a:t> </a:t>
            </a:r>
            <a:r>
              <a:rPr spc="10" dirty="0"/>
              <a:t>Items</a:t>
            </a:r>
            <a:r>
              <a:rPr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spc="20" dirty="0"/>
              <a:t>Negotiate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961370" cy="426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Anti-dilution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20" dirty="0">
                <a:latin typeface="Cambria"/>
                <a:cs typeface="Cambria"/>
              </a:rPr>
              <a:t>Weighted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average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takes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 </a:t>
            </a:r>
            <a:r>
              <a:rPr sz="1800" spc="15" dirty="0">
                <a:latin typeface="Cambria"/>
                <a:cs typeface="Cambria"/>
              </a:rPr>
              <a:t>account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number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issued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lower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next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endParaRPr sz="1800">
              <a:latin typeface="Cambria"/>
              <a:cs typeface="Cambria"/>
            </a:endParaRPr>
          </a:p>
          <a:p>
            <a:pPr marL="698500" marR="5080" lvl="2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10" dirty="0">
                <a:latin typeface="Cambria"/>
                <a:cs typeface="Cambria"/>
              </a:rPr>
              <a:t>Formula: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35" dirty="0">
                <a:latin typeface="Cambria"/>
                <a:cs typeface="Cambria"/>
              </a:rPr>
              <a:t>= </a:t>
            </a:r>
            <a:r>
              <a:rPr sz="1800" spc="-110" dirty="0">
                <a:latin typeface="Cambria"/>
                <a:cs typeface="Cambria"/>
              </a:rPr>
              <a:t>(#</a:t>
            </a:r>
            <a:r>
              <a:rPr sz="1800" spc="-10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common </a:t>
            </a:r>
            <a:r>
              <a:rPr sz="1800" spc="-20" dirty="0">
                <a:latin typeface="Cambria"/>
                <a:cs typeface="Cambria"/>
              </a:rPr>
              <a:t>before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10" dirty="0">
                <a:latin typeface="Cambria"/>
                <a:cs typeface="Cambria"/>
              </a:rPr>
              <a:t>investment </a:t>
            </a:r>
            <a:r>
              <a:rPr sz="1800" spc="35" dirty="0">
                <a:latin typeface="Cambria"/>
                <a:cs typeface="Cambria"/>
              </a:rPr>
              <a:t>+ </a:t>
            </a:r>
            <a:r>
              <a:rPr sz="1800" spc="-125" dirty="0">
                <a:latin typeface="Cambria"/>
                <a:cs typeface="Cambria"/>
              </a:rPr>
              <a:t>#</a:t>
            </a:r>
            <a:r>
              <a:rPr sz="1800" spc="-1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5" dirty="0">
                <a:latin typeface="Cambria"/>
                <a:cs typeface="Cambria"/>
              </a:rPr>
              <a:t>shares </a:t>
            </a:r>
            <a:r>
              <a:rPr sz="1800" spc="-25" dirty="0">
                <a:latin typeface="Cambria"/>
                <a:cs typeface="Cambria"/>
              </a:rPr>
              <a:t>to </a:t>
            </a:r>
            <a:r>
              <a:rPr sz="1800" dirty="0">
                <a:latin typeface="Cambria"/>
                <a:cs typeface="Cambria"/>
              </a:rPr>
              <a:t>be </a:t>
            </a:r>
            <a:r>
              <a:rPr sz="1800" spc="10" dirty="0">
                <a:latin typeface="Cambria"/>
                <a:cs typeface="Cambria"/>
              </a:rPr>
              <a:t>issued </a:t>
            </a:r>
            <a:r>
              <a:rPr sz="1800" spc="15" dirty="0">
                <a:latin typeface="Cambria"/>
                <a:cs typeface="Cambria"/>
              </a:rPr>
              <a:t>if </a:t>
            </a:r>
            <a:r>
              <a:rPr sz="1800" spc="20" dirty="0">
                <a:latin typeface="Cambria"/>
                <a:cs typeface="Cambria"/>
              </a:rPr>
              <a:t>old 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-5" dirty="0">
                <a:latin typeface="Cambria"/>
                <a:cs typeface="Cambria"/>
              </a:rPr>
              <a:t>held)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165" dirty="0">
                <a:latin typeface="Cambria"/>
                <a:cs typeface="Cambria"/>
              </a:rPr>
              <a:t> </a:t>
            </a:r>
            <a:r>
              <a:rPr sz="1800" spc="-110" dirty="0">
                <a:latin typeface="Cambria"/>
                <a:cs typeface="Cambria"/>
              </a:rPr>
              <a:t>(#</a:t>
            </a:r>
            <a:r>
              <a:rPr sz="1800" spc="-10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common </a:t>
            </a:r>
            <a:r>
              <a:rPr sz="1800" spc="-20" dirty="0">
                <a:latin typeface="Cambria"/>
                <a:cs typeface="Cambria"/>
              </a:rPr>
              <a:t>before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10" dirty="0">
                <a:latin typeface="Cambria"/>
                <a:cs typeface="Cambria"/>
              </a:rPr>
              <a:t>investment </a:t>
            </a:r>
            <a:r>
              <a:rPr sz="1800" spc="35" dirty="0">
                <a:latin typeface="Cambria"/>
                <a:cs typeface="Cambria"/>
              </a:rPr>
              <a:t>+ </a:t>
            </a:r>
            <a:r>
              <a:rPr sz="1800" spc="-125" dirty="0">
                <a:latin typeface="Cambria"/>
                <a:cs typeface="Cambria"/>
              </a:rPr>
              <a:t>#</a:t>
            </a:r>
            <a:r>
              <a:rPr sz="1800" spc="-1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5" dirty="0">
                <a:latin typeface="Cambria"/>
                <a:cs typeface="Cambria"/>
              </a:rPr>
              <a:t>shares </a:t>
            </a:r>
            <a:r>
              <a:rPr sz="1800" spc="10" dirty="0">
                <a:latin typeface="Cambria"/>
                <a:cs typeface="Cambria"/>
              </a:rPr>
              <a:t>issued </a:t>
            </a:r>
            <a:r>
              <a:rPr sz="1800" spc="-5" dirty="0">
                <a:latin typeface="Cambria"/>
                <a:cs typeface="Cambria"/>
              </a:rPr>
              <a:t>under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price)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*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old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-10" dirty="0">
                <a:latin typeface="Cambria"/>
                <a:cs typeface="Cambria"/>
              </a:rPr>
              <a:t> price</a:t>
            </a:r>
            <a:endParaRPr sz="1800">
              <a:latin typeface="Cambria"/>
              <a:cs typeface="Cambria"/>
            </a:endParaRPr>
          </a:p>
          <a:p>
            <a:pPr marL="698500" lvl="2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-25" dirty="0">
                <a:latin typeface="Cambria"/>
                <a:cs typeface="Cambria"/>
              </a:rPr>
              <a:t>New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initial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(old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price)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*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initial</a:t>
            </a:r>
            <a:r>
              <a:rPr sz="1800" spc="-10" dirty="0">
                <a:latin typeface="Cambria"/>
                <a:cs typeface="Cambria"/>
              </a:rPr>
              <a:t> shares</a:t>
            </a:r>
            <a:endParaRPr sz="1800">
              <a:latin typeface="Cambria"/>
              <a:cs typeface="Cambria"/>
            </a:endParaRPr>
          </a:p>
          <a:p>
            <a:pPr marL="698500" marR="577850" lvl="2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25" dirty="0">
                <a:latin typeface="Cambria"/>
                <a:cs typeface="Cambria"/>
              </a:rPr>
              <a:t>Example: </a:t>
            </a:r>
            <a:r>
              <a:rPr sz="1800" spc="20" dirty="0">
                <a:latin typeface="Cambria"/>
                <a:cs typeface="Cambria"/>
              </a:rPr>
              <a:t>old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95" dirty="0">
                <a:latin typeface="Cambria"/>
                <a:cs typeface="Cambria"/>
              </a:rPr>
              <a:t>$1,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-5" dirty="0">
                <a:latin typeface="Cambria"/>
                <a:cs typeface="Cambria"/>
              </a:rPr>
              <a:t>conversion </a:t>
            </a:r>
            <a:r>
              <a:rPr sz="1800" spc="-10" dirty="0">
                <a:latin typeface="Cambria"/>
                <a:cs typeface="Cambria"/>
              </a:rPr>
              <a:t>price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70" dirty="0">
                <a:latin typeface="Cambria"/>
                <a:cs typeface="Cambria"/>
              </a:rPr>
              <a:t>$0.50, </a:t>
            </a:r>
            <a:r>
              <a:rPr sz="1800" spc="-15" dirty="0">
                <a:latin typeface="Cambria"/>
                <a:cs typeface="Cambria"/>
              </a:rPr>
              <a:t>new </a:t>
            </a:r>
            <a:r>
              <a:rPr sz="1800" spc="10" dirty="0">
                <a:latin typeface="Cambria"/>
                <a:cs typeface="Cambria"/>
              </a:rPr>
              <a:t>issue of 500K shares; </a:t>
            </a:r>
            <a:r>
              <a:rPr sz="1800" spc="20" dirty="0">
                <a:latin typeface="Cambria"/>
                <a:cs typeface="Cambria"/>
              </a:rPr>
              <a:t>old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million;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old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endParaRPr sz="1800">
              <a:latin typeface="Cambria"/>
              <a:cs typeface="Cambria"/>
            </a:endParaRPr>
          </a:p>
          <a:p>
            <a:pPr marL="698500" lvl="2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-5" dirty="0">
                <a:latin typeface="Cambria"/>
                <a:cs typeface="Cambria"/>
              </a:rPr>
              <a:t>N</a:t>
            </a:r>
            <a:r>
              <a:rPr sz="1800" spc="-35" dirty="0">
                <a:latin typeface="Cambria"/>
                <a:cs typeface="Cambria"/>
              </a:rPr>
              <a:t>e</a:t>
            </a:r>
            <a:r>
              <a:rPr sz="1800" spc="-40" dirty="0">
                <a:latin typeface="Cambria"/>
                <a:cs typeface="Cambria"/>
              </a:rPr>
              <a:t>w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15" dirty="0">
                <a:latin typeface="Cambria"/>
                <a:cs typeface="Cambria"/>
              </a:rPr>
              <a:t>n</a:t>
            </a:r>
            <a:r>
              <a:rPr sz="1800" spc="-35" dirty="0">
                <a:latin typeface="Cambria"/>
                <a:cs typeface="Cambria"/>
              </a:rPr>
              <a:t>v</a:t>
            </a:r>
            <a:r>
              <a:rPr sz="1800" spc="-65" dirty="0">
                <a:latin typeface="Cambria"/>
                <a:cs typeface="Cambria"/>
              </a:rPr>
              <a:t>e</a:t>
            </a:r>
            <a:r>
              <a:rPr sz="1800" spc="-30" dirty="0">
                <a:latin typeface="Cambria"/>
                <a:cs typeface="Cambria"/>
              </a:rPr>
              <a:t>r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p</a:t>
            </a:r>
            <a:r>
              <a:rPr sz="1800" spc="-90" dirty="0">
                <a:latin typeface="Cambria"/>
                <a:cs typeface="Cambria"/>
              </a:rPr>
              <a:t>r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15" dirty="0">
                <a:latin typeface="Cambria"/>
                <a:cs typeface="Cambria"/>
              </a:rPr>
              <a:t>c</a:t>
            </a:r>
            <a:r>
              <a:rPr sz="1800" spc="-10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90" dirty="0">
                <a:latin typeface="Cambria"/>
                <a:cs typeface="Cambria"/>
              </a:rPr>
              <a:t>(</a:t>
            </a:r>
            <a:r>
              <a:rPr sz="1800" spc="25" dirty="0">
                <a:latin typeface="Cambria"/>
                <a:cs typeface="Cambria"/>
              </a:rPr>
              <a:t>4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35" dirty="0">
                <a:latin typeface="Cambria"/>
                <a:cs typeface="Cambria"/>
              </a:rPr>
              <a:t>ll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5" dirty="0">
                <a:latin typeface="Cambria"/>
                <a:cs typeface="Cambria"/>
              </a:rPr>
              <a:t> 250</a:t>
            </a:r>
            <a:r>
              <a:rPr sz="1800" spc="15" dirty="0">
                <a:latin typeface="Cambria"/>
                <a:cs typeface="Cambria"/>
              </a:rPr>
              <a:t>K</a:t>
            </a:r>
            <a:r>
              <a:rPr sz="1800" spc="-90" dirty="0">
                <a:latin typeface="Cambria"/>
                <a:cs typeface="Cambria"/>
              </a:rPr>
              <a:t>)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90" dirty="0">
                <a:latin typeface="Cambria"/>
                <a:cs typeface="Cambria"/>
              </a:rPr>
              <a:t>(</a:t>
            </a:r>
            <a:r>
              <a:rPr sz="1800" spc="25" dirty="0">
                <a:latin typeface="Cambria"/>
                <a:cs typeface="Cambria"/>
              </a:rPr>
              <a:t>4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35" dirty="0">
                <a:latin typeface="Cambria"/>
                <a:cs typeface="Cambria"/>
              </a:rPr>
              <a:t>ll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+</a:t>
            </a:r>
            <a:r>
              <a:rPr sz="1800" spc="5" dirty="0">
                <a:latin typeface="Cambria"/>
                <a:cs typeface="Cambria"/>
              </a:rPr>
              <a:t> 500</a:t>
            </a:r>
            <a:r>
              <a:rPr sz="1800" spc="15" dirty="0">
                <a:latin typeface="Cambria"/>
                <a:cs typeface="Cambria"/>
              </a:rPr>
              <a:t>K</a:t>
            </a:r>
            <a:r>
              <a:rPr sz="1800" spc="-90" dirty="0">
                <a:latin typeface="Cambria"/>
                <a:cs typeface="Cambria"/>
              </a:rPr>
              <a:t>)</a:t>
            </a:r>
            <a:r>
              <a:rPr sz="1800" spc="55" dirty="0">
                <a:latin typeface="Cambria"/>
                <a:cs typeface="Cambria"/>
              </a:rPr>
              <a:t>*$</a:t>
            </a:r>
            <a:r>
              <a:rPr sz="1800" spc="75" dirty="0">
                <a:latin typeface="Cambria"/>
                <a:cs typeface="Cambria"/>
              </a:rPr>
              <a:t>1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0" dirty="0">
                <a:latin typeface="Cambria"/>
                <a:cs typeface="Cambria"/>
              </a:rPr>
              <a:t>$0</a:t>
            </a:r>
            <a:r>
              <a:rPr sz="1800" spc="40" dirty="0">
                <a:latin typeface="Cambria"/>
                <a:cs typeface="Cambria"/>
              </a:rPr>
              <a:t>.</a:t>
            </a:r>
            <a:r>
              <a:rPr sz="1800" spc="15" dirty="0">
                <a:latin typeface="Cambria"/>
                <a:cs typeface="Cambria"/>
              </a:rPr>
              <a:t>944</a:t>
            </a:r>
            <a:endParaRPr sz="1800">
              <a:latin typeface="Cambria"/>
              <a:cs typeface="Cambria"/>
            </a:endParaRPr>
          </a:p>
          <a:p>
            <a:pPr marL="698500" marR="2632710" lvl="2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800" spc="-10" dirty="0">
                <a:latin typeface="Cambria"/>
                <a:cs typeface="Cambria"/>
              </a:rPr>
              <a:t>Convertible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now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45.9%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($1/$0.944)*2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million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2,117,648;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2,117,648/(2,117,648+2,000,000+500,000)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64997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Other</a:t>
            </a:r>
            <a:r>
              <a:rPr dirty="0"/>
              <a:t> </a:t>
            </a:r>
            <a:r>
              <a:rPr spc="10" dirty="0"/>
              <a:t>Items</a:t>
            </a:r>
            <a:r>
              <a:rPr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spc="20" dirty="0"/>
              <a:t>Negotiate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596245" cy="410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Redemption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25" dirty="0">
                <a:latin typeface="Cambria"/>
                <a:cs typeface="Cambria"/>
              </a:rPr>
              <a:t>Force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timing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 </a:t>
            </a:r>
            <a:r>
              <a:rPr sz="1800" spc="-10" dirty="0">
                <a:latin typeface="Cambria"/>
                <a:cs typeface="Cambria"/>
              </a:rPr>
              <a:t>redemption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through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purchase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fair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value;</a:t>
            </a:r>
            <a:r>
              <a:rPr sz="1800" spc="15" dirty="0">
                <a:latin typeface="Cambria"/>
                <a:cs typeface="Cambria"/>
              </a:rPr>
              <a:t> if</a:t>
            </a:r>
            <a:r>
              <a:rPr sz="1800" spc="10" dirty="0">
                <a:latin typeface="Cambria"/>
                <a:cs typeface="Cambria"/>
              </a:rPr>
              <a:t> company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redeem,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then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penalties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(e.g.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decrease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price)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Registration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latin typeface="Cambria"/>
                <a:cs typeface="Cambria"/>
              </a:rPr>
              <a:t>Right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register</a:t>
            </a:r>
            <a:r>
              <a:rPr sz="1800" spc="-5" dirty="0">
                <a:latin typeface="Cambria"/>
                <a:cs typeface="Cambria"/>
              </a:rPr>
              <a:t> 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SEC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so </a:t>
            </a:r>
            <a:r>
              <a:rPr sz="1800" spc="5" dirty="0">
                <a:latin typeface="Cambria"/>
                <a:cs typeface="Cambria"/>
              </a:rPr>
              <a:t>that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0" dirty="0">
                <a:latin typeface="Cambria"/>
                <a:cs typeface="Cambria"/>
              </a:rPr>
              <a:t> sell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public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5" dirty="0">
                <a:latin typeface="Cambria"/>
                <a:cs typeface="Cambria"/>
              </a:rPr>
              <a:t>Pay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play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provisions</a:t>
            </a:r>
            <a:endParaRPr sz="1800">
              <a:latin typeface="Cambria"/>
              <a:cs typeface="Cambria"/>
            </a:endParaRPr>
          </a:p>
          <a:p>
            <a:pPr marL="469900" marR="39370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lose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anti-dilution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protection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unless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they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invest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next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-30" dirty="0">
                <a:latin typeface="Cambria"/>
                <a:cs typeface="Cambria"/>
              </a:rPr>
              <a:t>lower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price;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normally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will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automatically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convert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such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case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Rights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first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refusal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latin typeface="Cambria"/>
                <a:cs typeface="Cambria"/>
              </a:rPr>
              <a:t>Right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buy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being sold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10" dirty="0">
                <a:latin typeface="Cambria"/>
                <a:cs typeface="Cambria"/>
              </a:rPr>
              <a:t> any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shareholders;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prevents</a:t>
            </a:r>
            <a:r>
              <a:rPr sz="1800" spc="15" dirty="0">
                <a:latin typeface="Cambria"/>
                <a:cs typeface="Cambria"/>
              </a:rPr>
              <a:t> dilution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364997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Other</a:t>
            </a:r>
            <a:r>
              <a:rPr dirty="0"/>
              <a:t> </a:t>
            </a:r>
            <a:r>
              <a:rPr spc="10" dirty="0"/>
              <a:t>Items</a:t>
            </a:r>
            <a:r>
              <a:rPr dirty="0"/>
              <a:t> </a:t>
            </a:r>
            <a:r>
              <a:rPr spc="5" dirty="0"/>
              <a:t>to</a:t>
            </a:r>
            <a:r>
              <a:rPr spc="-5" dirty="0"/>
              <a:t> </a:t>
            </a:r>
            <a:r>
              <a:rPr spc="20" dirty="0"/>
              <a:t>Negotiate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8501380" cy="441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25" dirty="0">
                <a:latin typeface="Cambria"/>
                <a:cs typeface="Cambria"/>
              </a:rPr>
              <a:t>Preemptive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latin typeface="Cambria"/>
                <a:cs typeface="Cambria"/>
              </a:rPr>
              <a:t>Right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offered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subsequent</a:t>
            </a:r>
            <a:r>
              <a:rPr sz="1800" spc="25" dirty="0">
                <a:latin typeface="Cambria"/>
                <a:cs typeface="Cambria"/>
              </a:rPr>
              <a:t> financing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rounds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Information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latin typeface="Cambria"/>
                <a:cs typeface="Cambria"/>
              </a:rPr>
              <a:t>Right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copy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quarterly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annual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financials,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etc.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0" dirty="0">
                <a:latin typeface="Cambria"/>
                <a:cs typeface="Cambria"/>
              </a:rPr>
              <a:t>Piggyback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registration</a:t>
            </a:r>
            <a:r>
              <a:rPr sz="1800" spc="-3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include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shares </a:t>
            </a:r>
            <a:r>
              <a:rPr sz="1800" spc="30" dirty="0">
                <a:latin typeface="Cambria"/>
                <a:cs typeface="Cambria"/>
              </a:rPr>
              <a:t>along</a:t>
            </a:r>
            <a:r>
              <a:rPr sz="1800" spc="5" dirty="0">
                <a:latin typeface="Cambria"/>
                <a:cs typeface="Cambria"/>
              </a:rPr>
              <a:t> side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25" dirty="0">
                <a:latin typeface="Cambria"/>
                <a:cs typeface="Cambria"/>
              </a:rPr>
              <a:t> in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IPO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Drag</a:t>
            </a:r>
            <a:r>
              <a:rPr sz="1800" spc="-3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along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45" dirty="0">
                <a:latin typeface="Cambria"/>
                <a:cs typeface="Cambria"/>
              </a:rPr>
              <a:t>All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must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sell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board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and/or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majority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approve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20" dirty="0">
                <a:latin typeface="Cambria"/>
                <a:cs typeface="Cambria"/>
              </a:rPr>
              <a:t>Tag</a:t>
            </a:r>
            <a:r>
              <a:rPr sz="1800" spc="-4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along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rights</a:t>
            </a:r>
            <a:endParaRPr sz="1800">
              <a:latin typeface="Cambria"/>
              <a:cs typeface="Cambria"/>
            </a:endParaRPr>
          </a:p>
          <a:p>
            <a:pPr marL="469900" lvl="1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55" dirty="0">
                <a:latin typeface="Cambria"/>
                <a:cs typeface="Cambria"/>
              </a:rPr>
              <a:t>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offer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shareholder’s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stake </a:t>
            </a:r>
            <a:r>
              <a:rPr sz="1800" dirty="0">
                <a:latin typeface="Cambria"/>
                <a:cs typeface="Cambria"/>
              </a:rPr>
              <a:t>must be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offered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all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shareholders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519239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Exercise</a:t>
            </a:r>
            <a:r>
              <a:rPr spc="10" dirty="0"/>
              <a:t> </a:t>
            </a:r>
            <a:r>
              <a:rPr spc="15" dirty="0"/>
              <a:t>3:</a:t>
            </a:r>
            <a:r>
              <a:rPr spc="-15" dirty="0"/>
              <a:t> </a:t>
            </a:r>
            <a:r>
              <a:rPr spc="-45" dirty="0"/>
              <a:t>Term</a:t>
            </a:r>
            <a:r>
              <a:rPr dirty="0"/>
              <a:t> </a:t>
            </a:r>
            <a:r>
              <a:rPr spc="40" dirty="0"/>
              <a:t>Sheet</a:t>
            </a:r>
            <a:r>
              <a:rPr spc="15" dirty="0"/>
              <a:t> </a:t>
            </a:r>
            <a:r>
              <a:rPr spc="10" dirty="0"/>
              <a:t>Translation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80593"/>
            <a:ext cx="10819130" cy="350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35" dirty="0">
                <a:latin typeface="Cambria"/>
                <a:cs typeface="Cambria"/>
              </a:rPr>
              <a:t>From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section:</a:t>
            </a:r>
            <a:endParaRPr sz="1800">
              <a:latin typeface="Cambria"/>
              <a:cs typeface="Cambria"/>
            </a:endParaRPr>
          </a:p>
          <a:p>
            <a:pPr marL="469900" marR="11430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25" dirty="0">
                <a:latin typeface="Cambria"/>
                <a:cs typeface="Cambria"/>
              </a:rPr>
              <a:t>“Dividends: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holders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Series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shall</a:t>
            </a:r>
            <a:r>
              <a:rPr sz="1800" dirty="0">
                <a:latin typeface="Cambria"/>
                <a:cs typeface="Cambria"/>
              </a:rPr>
              <a:t> 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entitled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receive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cumulative,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non- 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compounding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preference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</a:t>
            </a:r>
            <a:r>
              <a:rPr sz="1800" spc="20" dirty="0">
                <a:latin typeface="Cambria"/>
                <a:cs typeface="Cambria"/>
              </a:rPr>
              <a:t> on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Stock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rate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10%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the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Original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Purchase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Price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per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annum.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holders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Series </a:t>
            </a:r>
            <a:r>
              <a:rPr sz="1800" spc="60" dirty="0">
                <a:latin typeface="Cambria"/>
                <a:cs typeface="Cambria"/>
              </a:rPr>
              <a:t>A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Preferred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also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shall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entitled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participate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pro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rata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any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paid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Common Stock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as-if-converted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basis.”</a:t>
            </a:r>
            <a:endParaRPr sz="1800">
              <a:latin typeface="Cambria"/>
              <a:cs typeface="Cambria"/>
            </a:endParaRPr>
          </a:p>
          <a:p>
            <a:pPr marL="469900" marR="10922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Scenario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1: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Assume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$10M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initial</a:t>
            </a:r>
            <a:r>
              <a:rPr sz="1800" spc="5" dirty="0">
                <a:latin typeface="Cambria"/>
                <a:cs typeface="Cambria"/>
              </a:rPr>
              <a:t> investment,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how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long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will </a:t>
            </a:r>
            <a:r>
              <a:rPr sz="1800" spc="-10" dirty="0">
                <a:latin typeface="Cambria"/>
                <a:cs typeface="Cambria"/>
              </a:rPr>
              <a:t>it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take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achieve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5x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return.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What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not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factored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calculation? </a:t>
            </a:r>
            <a:r>
              <a:rPr sz="1800" dirty="0">
                <a:latin typeface="Cambria"/>
                <a:cs typeface="Cambria"/>
              </a:rPr>
              <a:t>What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purpose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dividends?</a:t>
            </a:r>
            <a:endParaRPr sz="1800">
              <a:latin typeface="Cambria"/>
              <a:cs typeface="Cambria"/>
            </a:endParaRPr>
          </a:p>
          <a:p>
            <a:pPr marL="469900" marR="5080" lvl="1" indent="-228600">
              <a:lnSpc>
                <a:spcPct val="111100"/>
              </a:lnSpc>
              <a:spcBef>
                <a:spcPts val="12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800" spc="10" dirty="0">
                <a:latin typeface="Cambria"/>
                <a:cs typeface="Cambria"/>
              </a:rPr>
              <a:t>Scenario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2:</a:t>
            </a:r>
            <a:r>
              <a:rPr sz="1800" spc="15" dirty="0">
                <a:latin typeface="Cambria"/>
                <a:cs typeface="Cambria"/>
              </a:rPr>
              <a:t> Assume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$40M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(straight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preferred)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which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bought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40%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company</a:t>
            </a:r>
            <a:r>
              <a:rPr sz="1800" spc="30" dirty="0">
                <a:latin typeface="Cambria"/>
                <a:cs typeface="Cambria"/>
              </a:rPr>
              <a:t> and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five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years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later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trades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$80M.</a:t>
            </a:r>
            <a:r>
              <a:rPr sz="1800" spc="4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Calculate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post-money.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What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20" dirty="0">
                <a:latin typeface="Cambria"/>
                <a:cs typeface="Cambria"/>
              </a:rPr>
              <a:t> value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dividends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here?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What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does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 </a:t>
            </a:r>
            <a:r>
              <a:rPr sz="1800" spc="-5" dirty="0">
                <a:latin typeface="Cambria"/>
                <a:cs typeface="Cambria"/>
              </a:rPr>
              <a:t>say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about</a:t>
            </a:r>
            <a:r>
              <a:rPr sz="1800" spc="5" dirty="0">
                <a:latin typeface="Cambria"/>
                <a:cs typeface="Cambria"/>
              </a:rPr>
              <a:t> dividends?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248348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" dirty="0"/>
              <a:t>Stages</a:t>
            </a:r>
            <a:r>
              <a:rPr spc="-10" dirty="0"/>
              <a:t> </a:t>
            </a:r>
            <a:r>
              <a:rPr spc="65" dirty="0"/>
              <a:t>of</a:t>
            </a:r>
            <a:r>
              <a:rPr spc="-15" dirty="0"/>
              <a:t> </a:t>
            </a:r>
            <a:r>
              <a:rPr spc="35" dirty="0"/>
              <a:t>Capital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6900" y="1191261"/>
            <a:ext cx="9156065" cy="5054600"/>
          </a:xfrm>
          <a:prstGeom prst="rect">
            <a:avLst/>
          </a:prstGeom>
        </p:spPr>
        <p:txBody>
          <a:bodyPr vert="horz" wrap="square" lIns="0" tIns="157480" rIns="0" bIns="0" rtlCol="0">
            <a:spAutoFit/>
          </a:bodyPr>
          <a:lstStyle/>
          <a:p>
            <a:pPr marL="238125" indent="-226060">
              <a:lnSpc>
                <a:spcPct val="100000"/>
              </a:lnSpc>
              <a:spcBef>
                <a:spcPts val="1240"/>
              </a:spcBef>
              <a:buChar char="•"/>
              <a:tabLst>
                <a:tab pos="238760" algn="l"/>
              </a:tabLst>
            </a:pPr>
            <a:r>
              <a:rPr sz="1800" b="1" spc="30" dirty="0">
                <a:latin typeface="Cambria"/>
                <a:cs typeface="Cambria"/>
              </a:rPr>
              <a:t>Rounds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spc="90" dirty="0">
                <a:latin typeface="Cambria"/>
                <a:cs typeface="Cambria"/>
              </a:rPr>
              <a:t>S</a:t>
            </a:r>
            <a:r>
              <a:rPr sz="1800" spc="-10" dirty="0">
                <a:latin typeface="Cambria"/>
                <a:cs typeface="Cambria"/>
              </a:rPr>
              <a:t>ee</a:t>
            </a:r>
            <a:r>
              <a:rPr sz="1800" dirty="0">
                <a:latin typeface="Cambria"/>
                <a:cs typeface="Cambria"/>
              </a:rPr>
              <a:t>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-40" dirty="0">
                <a:latin typeface="Cambria"/>
                <a:cs typeface="Cambria"/>
              </a:rPr>
              <a:t>t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-75" dirty="0">
                <a:latin typeface="Cambria"/>
                <a:cs typeface="Cambria"/>
              </a:rPr>
              <a:t>r</a:t>
            </a:r>
            <a:r>
              <a:rPr sz="1800" spc="-110" dirty="0">
                <a:latin typeface="Cambria"/>
                <a:cs typeface="Cambria"/>
              </a:rPr>
              <a:t>t</a:t>
            </a:r>
            <a:r>
              <a:rPr sz="1800" spc="-50" dirty="0">
                <a:latin typeface="Cambria"/>
                <a:cs typeface="Cambria"/>
              </a:rPr>
              <a:t>-</a:t>
            </a:r>
            <a:r>
              <a:rPr sz="1800" spc="50" dirty="0">
                <a:latin typeface="Cambria"/>
                <a:cs typeface="Cambria"/>
              </a:rPr>
              <a:t>u</a:t>
            </a:r>
            <a:r>
              <a:rPr sz="1800" spc="20" dirty="0">
                <a:latin typeface="Cambria"/>
                <a:cs typeface="Cambria"/>
              </a:rPr>
              <a:t>p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20" dirty="0">
                <a:latin typeface="Cambria"/>
                <a:cs typeface="Cambria"/>
              </a:rPr>
              <a:t>n</a:t>
            </a:r>
            <a:r>
              <a:rPr sz="1800" spc="5" dirty="0">
                <a:latin typeface="Cambria"/>
                <a:cs typeface="Cambria"/>
              </a:rPr>
              <a:t>g</a:t>
            </a:r>
            <a:r>
              <a:rPr sz="1800" spc="10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l</a:t>
            </a:r>
            <a:r>
              <a:rPr sz="1800" spc="165" dirty="0">
                <a:latin typeface="Cambria"/>
                <a:cs typeface="Cambria"/>
              </a:rPr>
              <a:t>,</a:t>
            </a:r>
            <a:r>
              <a:rPr sz="1800" spc="15" dirty="0">
                <a:latin typeface="Cambria"/>
                <a:cs typeface="Cambria"/>
              </a:rPr>
              <a:t> f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ly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&amp;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fr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5" dirty="0">
                <a:latin typeface="Cambria"/>
                <a:cs typeface="Cambria"/>
              </a:rPr>
              <a:t>en</a:t>
            </a:r>
            <a:r>
              <a:rPr sz="1800" spc="15" dirty="0">
                <a:latin typeface="Cambria"/>
                <a:cs typeface="Cambria"/>
              </a:rPr>
              <a:t>d</a:t>
            </a:r>
            <a:r>
              <a:rPr sz="1800" spc="-10" dirty="0">
                <a:latin typeface="Cambria"/>
                <a:cs typeface="Cambria"/>
              </a:rPr>
              <a:t>s</a:t>
            </a:r>
            <a:r>
              <a:rPr sz="1800" spc="165" dirty="0">
                <a:latin typeface="Cambria"/>
                <a:cs typeface="Cambria"/>
              </a:rPr>
              <a:t>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</a:t>
            </a:r>
            <a:r>
              <a:rPr sz="1800" spc="15" dirty="0">
                <a:latin typeface="Cambria"/>
                <a:cs typeface="Cambria"/>
              </a:rPr>
              <a:t>o</a:t>
            </a:r>
            <a:r>
              <a:rPr sz="1800" spc="50" dirty="0">
                <a:latin typeface="Cambria"/>
                <a:cs typeface="Cambria"/>
              </a:rPr>
              <a:t>u</a:t>
            </a:r>
            <a:r>
              <a:rPr sz="1800" spc="20" dirty="0">
                <a:latin typeface="Cambria"/>
                <a:cs typeface="Cambria"/>
              </a:rPr>
              <a:t>n</a:t>
            </a:r>
            <a:r>
              <a:rPr sz="1800" spc="25" dirty="0">
                <a:latin typeface="Cambria"/>
                <a:cs typeface="Cambria"/>
              </a:rPr>
              <a:t>d</a:t>
            </a:r>
            <a:r>
              <a:rPr sz="1800" spc="-65" dirty="0">
                <a:latin typeface="Cambria"/>
                <a:cs typeface="Cambria"/>
              </a:rPr>
              <a:t>e</a:t>
            </a:r>
            <a:r>
              <a:rPr sz="1800" spc="-30" dirty="0">
                <a:latin typeface="Cambria"/>
                <a:cs typeface="Cambria"/>
              </a:rPr>
              <a:t>r</a:t>
            </a:r>
            <a:r>
              <a:rPr sz="1800" spc="-10" dirty="0">
                <a:latin typeface="Cambria"/>
                <a:cs typeface="Cambria"/>
              </a:rPr>
              <a:t>s</a:t>
            </a:r>
            <a:r>
              <a:rPr sz="1800" spc="165" dirty="0">
                <a:latin typeface="Cambria"/>
                <a:cs typeface="Cambria"/>
              </a:rPr>
              <a:t>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et</a:t>
            </a:r>
            <a:r>
              <a:rPr sz="1800" spc="70" dirty="0">
                <a:latin typeface="Cambria"/>
                <a:cs typeface="Cambria"/>
              </a:rPr>
              <a:t>c.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spc="-15" dirty="0">
                <a:latin typeface="Cambria"/>
                <a:cs typeface="Cambria"/>
              </a:rPr>
              <a:t>Early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stage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Series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60" dirty="0">
                <a:latin typeface="Cambria"/>
                <a:cs typeface="Cambria"/>
              </a:rPr>
              <a:t>A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spc="-20" dirty="0">
                <a:latin typeface="Cambria"/>
                <a:cs typeface="Cambria"/>
              </a:rPr>
              <a:t>E</a:t>
            </a:r>
            <a:r>
              <a:rPr sz="1800" spc="60" dirty="0">
                <a:latin typeface="Cambria"/>
                <a:cs typeface="Cambria"/>
              </a:rPr>
              <a:t>x</a:t>
            </a:r>
            <a:r>
              <a:rPr sz="1800" spc="15" dirty="0">
                <a:latin typeface="Cambria"/>
                <a:cs typeface="Cambria"/>
              </a:rPr>
              <a:t>p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35" dirty="0">
                <a:latin typeface="Cambria"/>
                <a:cs typeface="Cambria"/>
              </a:rPr>
              <a:t>n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20" dirty="0">
                <a:latin typeface="Cambria"/>
                <a:cs typeface="Cambria"/>
              </a:rPr>
              <a:t>ion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90" dirty="0">
                <a:latin typeface="Cambria"/>
                <a:cs typeface="Cambria"/>
              </a:rPr>
              <a:t>S</a:t>
            </a:r>
            <a:r>
              <a:rPr sz="1800" spc="-65" dirty="0">
                <a:latin typeface="Cambria"/>
                <a:cs typeface="Cambria"/>
              </a:rPr>
              <a:t>e</a:t>
            </a:r>
            <a:r>
              <a:rPr sz="1800" spc="-45" dirty="0">
                <a:latin typeface="Cambria"/>
                <a:cs typeface="Cambria"/>
              </a:rPr>
              <a:t>r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-15" dirty="0">
                <a:latin typeface="Cambria"/>
                <a:cs typeface="Cambria"/>
              </a:rPr>
              <a:t>e</a:t>
            </a:r>
            <a:r>
              <a:rPr sz="1800" spc="-5" dirty="0">
                <a:latin typeface="Cambria"/>
                <a:cs typeface="Cambria"/>
              </a:rPr>
              <a:t>s</a:t>
            </a:r>
            <a:r>
              <a:rPr sz="1800" spc="-10" dirty="0">
                <a:latin typeface="Cambria"/>
                <a:cs typeface="Cambria"/>
              </a:rPr>
              <a:t> B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dirty="0">
                <a:latin typeface="Cambria"/>
                <a:cs typeface="Cambria"/>
              </a:rPr>
              <a:t>Late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stage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Series </a:t>
            </a:r>
            <a:r>
              <a:rPr sz="1800" spc="100" dirty="0">
                <a:latin typeface="Cambria"/>
                <a:cs typeface="Cambria"/>
              </a:rPr>
              <a:t>C,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D,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etc.</a:t>
            </a:r>
            <a:endParaRPr sz="1800">
              <a:latin typeface="Cambria"/>
              <a:cs typeface="Cambria"/>
            </a:endParaRPr>
          </a:p>
          <a:p>
            <a:pPr marL="238125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238760" algn="l"/>
              </a:tabLst>
            </a:pPr>
            <a:r>
              <a:rPr sz="1800" b="1" spc="25" dirty="0">
                <a:latin typeface="Cambria"/>
                <a:cs typeface="Cambria"/>
              </a:rPr>
              <a:t>Staged</a:t>
            </a:r>
            <a:r>
              <a:rPr sz="1800" b="1" spc="-30" dirty="0">
                <a:latin typeface="Cambria"/>
                <a:cs typeface="Cambria"/>
              </a:rPr>
              <a:t> </a:t>
            </a:r>
            <a:r>
              <a:rPr sz="1800" b="1" spc="20" dirty="0">
                <a:latin typeface="Cambria"/>
                <a:cs typeface="Cambria"/>
              </a:rPr>
              <a:t>capital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spc="-5" dirty="0">
                <a:latin typeface="Cambria"/>
                <a:cs typeface="Cambria"/>
              </a:rPr>
              <a:t>Pros:</a:t>
            </a:r>
            <a:endParaRPr sz="1800">
              <a:latin typeface="Cambria"/>
              <a:cs typeface="Cambria"/>
            </a:endParaRPr>
          </a:p>
          <a:p>
            <a:pPr marL="1152525" lvl="2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1153160" algn="l"/>
              </a:tabLst>
            </a:pPr>
            <a:r>
              <a:rPr sz="1800" spc="-10" dirty="0">
                <a:latin typeface="Cambria"/>
                <a:cs typeface="Cambria"/>
              </a:rPr>
              <a:t>Investors: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control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mechanism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40" dirty="0">
                <a:latin typeface="Cambria"/>
                <a:cs typeface="Cambria"/>
              </a:rPr>
              <a:t>(go/no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go),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chance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double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down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hedge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risk</a:t>
            </a:r>
            <a:endParaRPr sz="1800">
              <a:latin typeface="Cambria"/>
              <a:cs typeface="Cambria"/>
            </a:endParaRPr>
          </a:p>
          <a:p>
            <a:pPr marL="1152525" lvl="2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1153160" algn="l"/>
              </a:tabLst>
            </a:pPr>
            <a:r>
              <a:rPr sz="1800" spc="-15" dirty="0">
                <a:latin typeface="Cambria"/>
                <a:cs typeface="Cambria"/>
              </a:rPr>
              <a:t>Entrepreneur: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higher</a:t>
            </a:r>
            <a:r>
              <a:rPr sz="1800" spc="15" dirty="0">
                <a:latin typeface="Cambria"/>
                <a:cs typeface="Cambria"/>
              </a:rPr>
              <a:t> valuation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performing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well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695960" algn="l"/>
              </a:tabLst>
            </a:pPr>
            <a:r>
              <a:rPr sz="1800" spc="25" dirty="0">
                <a:latin typeface="Cambria"/>
                <a:cs typeface="Cambria"/>
              </a:rPr>
              <a:t>Cons:</a:t>
            </a:r>
            <a:endParaRPr sz="1800">
              <a:latin typeface="Cambria"/>
              <a:cs typeface="Cambria"/>
            </a:endParaRPr>
          </a:p>
          <a:p>
            <a:pPr marL="1152525" lvl="2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1153160" algn="l"/>
              </a:tabLst>
            </a:pPr>
            <a:r>
              <a:rPr sz="1800" spc="-10" dirty="0">
                <a:latin typeface="Cambria"/>
                <a:cs typeface="Cambria"/>
              </a:rPr>
              <a:t>Investors:</a:t>
            </a:r>
            <a:r>
              <a:rPr sz="1800" spc="-3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potential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dilute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ownership</a:t>
            </a:r>
            <a:endParaRPr sz="1800">
              <a:latin typeface="Cambria"/>
              <a:cs typeface="Cambria"/>
            </a:endParaRPr>
          </a:p>
          <a:p>
            <a:pPr marL="1152525" lvl="2" indent="-226060">
              <a:lnSpc>
                <a:spcPct val="100000"/>
              </a:lnSpc>
              <a:spcBef>
                <a:spcPts val="1140"/>
              </a:spcBef>
              <a:buChar char="•"/>
              <a:tabLst>
                <a:tab pos="1153160" algn="l"/>
              </a:tabLst>
            </a:pPr>
            <a:r>
              <a:rPr sz="1800" spc="-15" dirty="0">
                <a:latin typeface="Cambria"/>
                <a:cs typeface="Cambria"/>
              </a:rPr>
              <a:t>Entrepreneur: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full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time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job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raise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funds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who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managing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business?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8682" y="2924047"/>
            <a:ext cx="13716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4180" marR="5080" indent="-41148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4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weeks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 </a:t>
            </a:r>
            <a:r>
              <a:rPr sz="1800" spc="20" dirty="0">
                <a:latin typeface="Cambria"/>
                <a:cs typeface="Cambria"/>
              </a:rPr>
              <a:t>1+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years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0975" y="2924047"/>
            <a:ext cx="1274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0985" marR="5080" indent="-24892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1+ </a:t>
            </a:r>
            <a:r>
              <a:rPr sz="1800" spc="-25" dirty="0">
                <a:latin typeface="Cambria"/>
                <a:cs typeface="Cambria"/>
              </a:rPr>
              <a:t>week to </a:t>
            </a:r>
            <a:r>
              <a:rPr sz="1800" spc="25" dirty="0">
                <a:latin typeface="Cambria"/>
                <a:cs typeface="Cambria"/>
              </a:rPr>
              <a:t>6 </a:t>
            </a:r>
            <a:r>
              <a:rPr sz="1800" spc="-39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months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90953" y="2924047"/>
            <a:ext cx="633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1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3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spc="-75" dirty="0">
                <a:latin typeface="Cambria"/>
                <a:cs typeface="Cambria"/>
              </a:rPr>
              <a:t>w</a:t>
            </a:r>
            <a:r>
              <a:rPr sz="1800" spc="-15" dirty="0">
                <a:latin typeface="Cambria"/>
                <a:cs typeface="Cambria"/>
              </a:rPr>
              <a:t>ee</a:t>
            </a:r>
            <a:r>
              <a:rPr sz="1800" spc="-5" dirty="0">
                <a:latin typeface="Cambria"/>
                <a:cs typeface="Cambria"/>
              </a:rPr>
              <a:t>k</a:t>
            </a:r>
            <a:r>
              <a:rPr sz="1800" dirty="0">
                <a:latin typeface="Cambria"/>
                <a:cs typeface="Cambria"/>
              </a:rPr>
              <a:t>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42054" y="2924047"/>
            <a:ext cx="633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4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spc="-75" dirty="0">
                <a:latin typeface="Cambria"/>
                <a:cs typeface="Cambria"/>
              </a:rPr>
              <a:t>w</a:t>
            </a:r>
            <a:r>
              <a:rPr sz="1800" spc="-15" dirty="0">
                <a:latin typeface="Cambria"/>
                <a:cs typeface="Cambria"/>
              </a:rPr>
              <a:t>ee</a:t>
            </a:r>
            <a:r>
              <a:rPr sz="1800" spc="-5" dirty="0">
                <a:latin typeface="Cambria"/>
                <a:cs typeface="Cambria"/>
              </a:rPr>
              <a:t>k</a:t>
            </a:r>
            <a:r>
              <a:rPr sz="1800" dirty="0">
                <a:latin typeface="Cambria"/>
                <a:cs typeface="Cambria"/>
              </a:rPr>
              <a:t>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42507" y="2924047"/>
            <a:ext cx="633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2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8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spc="-75" dirty="0">
                <a:latin typeface="Cambria"/>
                <a:cs typeface="Cambria"/>
              </a:rPr>
              <a:t>w</a:t>
            </a:r>
            <a:r>
              <a:rPr sz="1800" spc="-15" dirty="0">
                <a:latin typeface="Cambria"/>
                <a:cs typeface="Cambria"/>
              </a:rPr>
              <a:t>ee</a:t>
            </a:r>
            <a:r>
              <a:rPr sz="1800" spc="-5" dirty="0">
                <a:latin typeface="Cambria"/>
                <a:cs typeface="Cambria"/>
              </a:rPr>
              <a:t>k</a:t>
            </a:r>
            <a:r>
              <a:rPr sz="1800" dirty="0">
                <a:latin typeface="Cambria"/>
                <a:cs typeface="Cambria"/>
              </a:rPr>
              <a:t>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03312" y="2924047"/>
            <a:ext cx="523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25" dirty="0">
                <a:latin typeface="Cambria"/>
                <a:cs typeface="Cambria"/>
              </a:rPr>
              <a:t>1</a:t>
            </a:r>
            <a:r>
              <a:rPr sz="1800" spc="-4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-4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3</a:t>
            </a:r>
            <a:endParaRPr sz="1800">
              <a:latin typeface="Cambria"/>
              <a:cs typeface="Cambria"/>
            </a:endParaRPr>
          </a:p>
          <a:p>
            <a:pPr marL="33655">
              <a:lnSpc>
                <a:spcPct val="100000"/>
              </a:lnSpc>
            </a:pPr>
            <a:r>
              <a:rPr sz="1800" dirty="0">
                <a:latin typeface="Cambria"/>
                <a:cs typeface="Cambria"/>
              </a:rPr>
              <a:t>days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6900" y="4295647"/>
            <a:ext cx="17697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dirty="0">
                <a:latin typeface="Cambria"/>
                <a:cs typeface="Cambria"/>
              </a:rPr>
              <a:t>Formulation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-20" dirty="0">
                <a:latin typeface="Cambria"/>
                <a:cs typeface="Cambria"/>
              </a:rPr>
              <a:t>Core</a:t>
            </a:r>
            <a:r>
              <a:rPr sz="1800" spc="-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team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hiring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dirty="0">
                <a:latin typeface="Cambria"/>
                <a:cs typeface="Cambria"/>
              </a:rPr>
              <a:t>Patent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filings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44438" y="4321354"/>
            <a:ext cx="15252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spc="-10" dirty="0">
                <a:latin typeface="Cambria"/>
                <a:cs typeface="Cambria"/>
              </a:rPr>
              <a:t>Marketing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-25" dirty="0">
                <a:latin typeface="Cambria"/>
                <a:cs typeface="Cambria"/>
              </a:rPr>
              <a:t>Meet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(pester?)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15" dirty="0">
                <a:latin typeface="Cambria"/>
                <a:cs typeface="Cambria"/>
              </a:rPr>
              <a:t>Due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diligence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36519" y="4295647"/>
            <a:ext cx="157162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spc="15" dirty="0">
                <a:latin typeface="Cambria"/>
                <a:cs typeface="Cambria"/>
              </a:rPr>
              <a:t>Due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diligence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30" dirty="0">
                <a:latin typeface="Cambria"/>
                <a:cs typeface="Cambria"/>
              </a:rPr>
              <a:t>Final</a:t>
            </a:r>
            <a:r>
              <a:rPr sz="1800" spc="-5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pitch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-20" dirty="0">
                <a:latin typeface="Cambria"/>
                <a:cs typeface="Cambria"/>
              </a:rPr>
              <a:t>Partner</a:t>
            </a:r>
            <a:r>
              <a:rPr sz="1800" spc="-7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review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01841" y="4295647"/>
            <a:ext cx="11880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spc="15" dirty="0">
                <a:latin typeface="Cambria"/>
                <a:cs typeface="Cambria"/>
              </a:rPr>
              <a:t>Deal</a:t>
            </a:r>
            <a:r>
              <a:rPr sz="1800" spc="-45" dirty="0">
                <a:latin typeface="Cambria"/>
                <a:cs typeface="Cambria"/>
              </a:rPr>
              <a:t> </a:t>
            </a:r>
            <a:r>
              <a:rPr sz="1800" spc="-35" dirty="0">
                <a:latin typeface="Cambria"/>
                <a:cs typeface="Cambria"/>
              </a:rPr>
              <a:t>terms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15" dirty="0">
                <a:latin typeface="Cambria"/>
                <a:cs typeface="Cambria"/>
              </a:rPr>
              <a:t>Valuation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10" dirty="0">
                <a:latin typeface="Cambria"/>
                <a:cs typeface="Cambria"/>
              </a:rPr>
              <a:t>Modeling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76477" y="4299319"/>
            <a:ext cx="193802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spc="-10" dirty="0">
                <a:latin typeface="Cambria"/>
                <a:cs typeface="Cambria"/>
              </a:rPr>
              <a:t>L</a:t>
            </a:r>
            <a:r>
              <a:rPr sz="1800" spc="10" dirty="0">
                <a:latin typeface="Cambria"/>
                <a:cs typeface="Cambria"/>
              </a:rPr>
              <a:t>e</a:t>
            </a:r>
            <a:r>
              <a:rPr sz="1800" dirty="0">
                <a:latin typeface="Cambria"/>
                <a:cs typeface="Cambria"/>
              </a:rPr>
              <a:t>g</a:t>
            </a:r>
            <a:r>
              <a:rPr sz="1800" spc="40" dirty="0">
                <a:latin typeface="Cambria"/>
                <a:cs typeface="Cambria"/>
              </a:rPr>
              <a:t>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d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10" dirty="0">
                <a:latin typeface="Cambria"/>
                <a:cs typeface="Cambria"/>
              </a:rPr>
              <a:t>c</a:t>
            </a:r>
            <a:r>
              <a:rPr sz="1800" spc="20" dirty="0">
                <a:latin typeface="Cambria"/>
                <a:cs typeface="Cambria"/>
              </a:rPr>
              <a:t>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en</a:t>
            </a:r>
            <a:r>
              <a:rPr sz="1800" spc="-5" dirty="0">
                <a:latin typeface="Cambria"/>
                <a:cs typeface="Cambria"/>
              </a:rPr>
              <a:t>t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spc="-40" dirty="0">
                <a:latin typeface="Cambria"/>
                <a:cs typeface="Cambria"/>
              </a:rPr>
              <a:t>t</a:t>
            </a:r>
            <a:r>
              <a:rPr sz="1800" dirty="0">
                <a:latin typeface="Cambria"/>
                <a:cs typeface="Cambria"/>
              </a:rPr>
              <a:t>y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15" dirty="0">
                <a:latin typeface="Cambria"/>
                <a:cs typeface="Cambria"/>
              </a:rPr>
              <a:t>Due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diligence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20" dirty="0">
                <a:latin typeface="Cambria"/>
                <a:cs typeface="Cambria"/>
              </a:rPr>
              <a:t>Gov’t</a:t>
            </a:r>
            <a:r>
              <a:rPr sz="1800" spc="-5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filings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81998" y="4299319"/>
            <a:ext cx="82931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22555" algn="l"/>
              </a:tabLst>
            </a:pPr>
            <a:r>
              <a:rPr sz="1800" spc="10" dirty="0">
                <a:latin typeface="Cambria"/>
                <a:cs typeface="Cambria"/>
              </a:rPr>
              <a:t>Fund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20" dirty="0">
                <a:latin typeface="Cambria"/>
                <a:cs typeface="Cambria"/>
              </a:rPr>
              <a:t>Bu</a:t>
            </a:r>
            <a:r>
              <a:rPr sz="1800" spc="-20" dirty="0">
                <a:latin typeface="Cambria"/>
                <a:cs typeface="Cambria"/>
              </a:rPr>
              <a:t>d</a:t>
            </a:r>
            <a:r>
              <a:rPr sz="1800" spc="5" dirty="0">
                <a:latin typeface="Cambria"/>
                <a:cs typeface="Cambria"/>
              </a:rPr>
              <a:t>g</a:t>
            </a:r>
            <a:r>
              <a:rPr sz="1800" spc="-20" dirty="0">
                <a:latin typeface="Cambria"/>
                <a:cs typeface="Cambria"/>
              </a:rPr>
              <a:t>e</a:t>
            </a:r>
            <a:r>
              <a:rPr sz="1800" spc="-35" dirty="0">
                <a:latin typeface="Cambria"/>
                <a:cs typeface="Cambria"/>
              </a:rPr>
              <a:t>t</a:t>
            </a:r>
            <a:endParaRPr sz="1800">
              <a:latin typeface="Cambria"/>
              <a:cs typeface="Cambria"/>
            </a:endParaRPr>
          </a:p>
          <a:p>
            <a:pPr marL="121920" indent="-109855">
              <a:lnSpc>
                <a:spcPct val="100000"/>
              </a:lnSpc>
              <a:buFont typeface="Arial MT"/>
              <a:buChar char="•"/>
              <a:tabLst>
                <a:tab pos="122555" algn="l"/>
              </a:tabLst>
            </a:pPr>
            <a:r>
              <a:rPr sz="1800" spc="20" dirty="0">
                <a:latin typeface="Cambria"/>
                <a:cs typeface="Cambria"/>
              </a:rPr>
              <a:t>Build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800" y="5707379"/>
            <a:ext cx="8432292" cy="426720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828800" y="5707379"/>
            <a:ext cx="8432800" cy="426720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717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65"/>
              </a:spcBef>
            </a:pPr>
            <a:r>
              <a:rPr sz="1800" dirty="0">
                <a:latin typeface="Cambria"/>
                <a:cs typeface="Cambria"/>
              </a:rPr>
              <a:t>“We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won’t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look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10" dirty="0">
                <a:latin typeface="Cambria"/>
                <a:cs typeface="Cambria"/>
              </a:rPr>
              <a:t>any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deal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brought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us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by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banker”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1791" y="1600200"/>
            <a:ext cx="1945005" cy="777240"/>
          </a:xfrm>
          <a:custGeom>
            <a:avLst/>
            <a:gdLst/>
            <a:ahLst/>
            <a:cxnLst/>
            <a:rect l="l" t="t" r="r" b="b"/>
            <a:pathLst>
              <a:path w="1945005" h="777239">
                <a:moveTo>
                  <a:pt x="1556004" y="0"/>
                </a:moveTo>
                <a:lnTo>
                  <a:pt x="0" y="0"/>
                </a:lnTo>
                <a:lnTo>
                  <a:pt x="388620" y="388620"/>
                </a:lnTo>
                <a:lnTo>
                  <a:pt x="0" y="777240"/>
                </a:lnTo>
                <a:lnTo>
                  <a:pt x="1556004" y="777240"/>
                </a:lnTo>
                <a:lnTo>
                  <a:pt x="1944624" y="388620"/>
                </a:lnTo>
                <a:lnTo>
                  <a:pt x="1556004" y="0"/>
                </a:lnTo>
                <a:close/>
              </a:path>
            </a:pathLst>
          </a:custGeom>
          <a:solidFill>
            <a:srgbClr val="ACE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207320" y="1694084"/>
            <a:ext cx="821690" cy="5638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43510" marR="5080" indent="-131445">
              <a:lnSpc>
                <a:spcPts val="2080"/>
              </a:lnSpc>
              <a:spcBef>
                <a:spcPts val="235"/>
              </a:spcBef>
            </a:pPr>
            <a:r>
              <a:rPr sz="1800" spc="75" dirty="0">
                <a:latin typeface="Cambria"/>
                <a:cs typeface="Cambria"/>
              </a:rPr>
              <a:t>S</a:t>
            </a:r>
            <a:r>
              <a:rPr sz="1800" spc="-5" dirty="0">
                <a:latin typeface="Cambria"/>
                <a:cs typeface="Cambria"/>
              </a:rPr>
              <a:t>t</a:t>
            </a:r>
            <a:r>
              <a:rPr sz="1800" spc="5" dirty="0">
                <a:latin typeface="Cambria"/>
                <a:cs typeface="Cambria"/>
              </a:rPr>
              <a:t>a</a:t>
            </a:r>
            <a:r>
              <a:rPr sz="1800" spc="-75" dirty="0">
                <a:latin typeface="Cambria"/>
                <a:cs typeface="Cambria"/>
              </a:rPr>
              <a:t>r</a:t>
            </a:r>
            <a:r>
              <a:rPr sz="1800" spc="-110" dirty="0">
                <a:latin typeface="Cambria"/>
                <a:cs typeface="Cambria"/>
              </a:rPr>
              <a:t>t</a:t>
            </a:r>
            <a:r>
              <a:rPr sz="1800" spc="-50" dirty="0">
                <a:latin typeface="Cambria"/>
                <a:cs typeface="Cambria"/>
              </a:rPr>
              <a:t>-</a:t>
            </a:r>
            <a:r>
              <a:rPr sz="1800" spc="50" dirty="0">
                <a:latin typeface="Cambria"/>
                <a:cs typeface="Cambria"/>
              </a:rPr>
              <a:t>u</a:t>
            </a:r>
            <a:r>
              <a:rPr sz="1800" spc="10" dirty="0">
                <a:latin typeface="Cambria"/>
                <a:cs typeface="Cambria"/>
              </a:rPr>
              <a:t>p  </a:t>
            </a:r>
            <a:r>
              <a:rPr sz="1800" spc="5" dirty="0">
                <a:latin typeface="Cambria"/>
                <a:cs typeface="Cambria"/>
              </a:rPr>
              <a:t>Steps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355850" y="1593850"/>
            <a:ext cx="1955800" cy="789940"/>
            <a:chOff x="2355850" y="1593850"/>
            <a:chExt cx="1955800" cy="789940"/>
          </a:xfrm>
        </p:grpSpPr>
        <p:sp>
          <p:nvSpPr>
            <p:cNvPr id="19" name="object 19"/>
            <p:cNvSpPr/>
            <p:nvPr/>
          </p:nvSpPr>
          <p:spPr>
            <a:xfrm>
              <a:off x="2362200" y="1600200"/>
              <a:ext cx="1943100" cy="777240"/>
            </a:xfrm>
            <a:custGeom>
              <a:avLst/>
              <a:gdLst/>
              <a:ahLst/>
              <a:cxnLst/>
              <a:rect l="l" t="t" r="r" b="b"/>
              <a:pathLst>
                <a:path w="1943100" h="777239">
                  <a:moveTo>
                    <a:pt x="1554480" y="0"/>
                  </a:moveTo>
                  <a:lnTo>
                    <a:pt x="0" y="0"/>
                  </a:lnTo>
                  <a:lnTo>
                    <a:pt x="388620" y="388620"/>
                  </a:lnTo>
                  <a:lnTo>
                    <a:pt x="0" y="777240"/>
                  </a:lnTo>
                  <a:lnTo>
                    <a:pt x="1554480" y="777240"/>
                  </a:lnTo>
                  <a:lnTo>
                    <a:pt x="1943100" y="388620"/>
                  </a:lnTo>
                  <a:lnTo>
                    <a:pt x="1554480" y="0"/>
                  </a:lnTo>
                  <a:close/>
                </a:path>
              </a:pathLst>
            </a:custGeom>
            <a:solidFill>
              <a:srgbClr val="ACE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62200" y="1600200"/>
              <a:ext cx="1943100" cy="777240"/>
            </a:xfrm>
            <a:custGeom>
              <a:avLst/>
              <a:gdLst/>
              <a:ahLst/>
              <a:cxnLst/>
              <a:rect l="l" t="t" r="r" b="b"/>
              <a:pathLst>
                <a:path w="1943100" h="777239">
                  <a:moveTo>
                    <a:pt x="0" y="0"/>
                  </a:moveTo>
                  <a:lnTo>
                    <a:pt x="1554480" y="0"/>
                  </a:lnTo>
                  <a:lnTo>
                    <a:pt x="1943100" y="388620"/>
                  </a:lnTo>
                  <a:lnTo>
                    <a:pt x="1554480" y="777240"/>
                  </a:lnTo>
                  <a:lnTo>
                    <a:pt x="0" y="777240"/>
                  </a:lnTo>
                  <a:lnTo>
                    <a:pt x="388620" y="388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2945596" y="1694084"/>
            <a:ext cx="823594" cy="5638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58750" marR="5080" indent="-146685">
              <a:lnSpc>
                <a:spcPts val="2080"/>
              </a:lnSpc>
              <a:spcBef>
                <a:spcPts val="235"/>
              </a:spcBef>
            </a:pPr>
            <a:r>
              <a:rPr sz="1800" dirty="0">
                <a:latin typeface="Cambria"/>
                <a:cs typeface="Cambria"/>
              </a:rPr>
              <a:t>I</a:t>
            </a:r>
            <a:r>
              <a:rPr sz="1800" spc="-35" dirty="0">
                <a:latin typeface="Cambria"/>
                <a:cs typeface="Cambria"/>
              </a:rPr>
              <a:t>n</a:t>
            </a:r>
            <a:r>
              <a:rPr sz="1800" spc="-15" dirty="0">
                <a:latin typeface="Cambria"/>
                <a:cs typeface="Cambria"/>
              </a:rPr>
              <a:t>v</a:t>
            </a:r>
            <a:r>
              <a:rPr sz="1800" spc="-20" dirty="0">
                <a:latin typeface="Cambria"/>
                <a:cs typeface="Cambria"/>
              </a:rPr>
              <a:t>e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-50" dirty="0">
                <a:latin typeface="Cambria"/>
                <a:cs typeface="Cambria"/>
              </a:rPr>
              <a:t>t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-65" dirty="0">
                <a:latin typeface="Cambria"/>
                <a:cs typeface="Cambria"/>
              </a:rPr>
              <a:t>r  </a:t>
            </a:r>
            <a:r>
              <a:rPr sz="1800" spc="5" dirty="0">
                <a:latin typeface="Cambria"/>
                <a:cs typeface="Cambria"/>
              </a:rPr>
              <a:t>Pitch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105402" y="1593850"/>
            <a:ext cx="1955800" cy="789940"/>
            <a:chOff x="4105402" y="1593850"/>
            <a:chExt cx="1955800" cy="789940"/>
          </a:xfrm>
        </p:grpSpPr>
        <p:sp>
          <p:nvSpPr>
            <p:cNvPr id="23" name="object 23"/>
            <p:cNvSpPr/>
            <p:nvPr/>
          </p:nvSpPr>
          <p:spPr>
            <a:xfrm>
              <a:off x="4111752" y="1600200"/>
              <a:ext cx="1943100" cy="777240"/>
            </a:xfrm>
            <a:custGeom>
              <a:avLst/>
              <a:gdLst/>
              <a:ahLst/>
              <a:cxnLst/>
              <a:rect l="l" t="t" r="r" b="b"/>
              <a:pathLst>
                <a:path w="1943100" h="777239">
                  <a:moveTo>
                    <a:pt x="1554480" y="0"/>
                  </a:moveTo>
                  <a:lnTo>
                    <a:pt x="0" y="0"/>
                  </a:lnTo>
                  <a:lnTo>
                    <a:pt x="388620" y="388620"/>
                  </a:lnTo>
                  <a:lnTo>
                    <a:pt x="0" y="777240"/>
                  </a:lnTo>
                  <a:lnTo>
                    <a:pt x="1554480" y="777240"/>
                  </a:lnTo>
                  <a:lnTo>
                    <a:pt x="1943100" y="388620"/>
                  </a:lnTo>
                  <a:lnTo>
                    <a:pt x="1554480" y="0"/>
                  </a:lnTo>
                  <a:close/>
                </a:path>
              </a:pathLst>
            </a:custGeom>
            <a:solidFill>
              <a:srgbClr val="ACE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111752" y="1600200"/>
              <a:ext cx="1943100" cy="777240"/>
            </a:xfrm>
            <a:custGeom>
              <a:avLst/>
              <a:gdLst/>
              <a:ahLst/>
              <a:cxnLst/>
              <a:rect l="l" t="t" r="r" b="b"/>
              <a:pathLst>
                <a:path w="1943100" h="777239">
                  <a:moveTo>
                    <a:pt x="0" y="0"/>
                  </a:moveTo>
                  <a:lnTo>
                    <a:pt x="1554480" y="0"/>
                  </a:lnTo>
                  <a:lnTo>
                    <a:pt x="1943100" y="388620"/>
                  </a:lnTo>
                  <a:lnTo>
                    <a:pt x="1554480" y="777240"/>
                  </a:lnTo>
                  <a:lnTo>
                    <a:pt x="0" y="777240"/>
                  </a:lnTo>
                  <a:lnTo>
                    <a:pt x="388620" y="388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667674" y="1694084"/>
            <a:ext cx="878205" cy="5638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27305">
              <a:lnSpc>
                <a:spcPts val="2080"/>
              </a:lnSpc>
              <a:spcBef>
                <a:spcPts val="235"/>
              </a:spcBef>
            </a:pPr>
            <a:r>
              <a:rPr sz="1800" spc="-25" dirty="0">
                <a:latin typeface="Cambria"/>
                <a:cs typeface="Cambria"/>
              </a:rPr>
              <a:t>Investor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Deci</a:t>
            </a:r>
            <a:r>
              <a:rPr sz="1800" dirty="0">
                <a:latin typeface="Cambria"/>
                <a:cs typeface="Cambria"/>
              </a:rPr>
              <a:t>s</a:t>
            </a:r>
            <a:r>
              <a:rPr sz="1800" spc="10" dirty="0">
                <a:latin typeface="Cambria"/>
                <a:cs typeface="Cambria"/>
              </a:rPr>
              <a:t>i</a:t>
            </a:r>
            <a:r>
              <a:rPr sz="1800" dirty="0">
                <a:latin typeface="Cambria"/>
                <a:cs typeface="Cambria"/>
              </a:rPr>
              <a:t>o</a:t>
            </a:r>
            <a:r>
              <a:rPr sz="1800" spc="40" dirty="0">
                <a:latin typeface="Cambria"/>
                <a:cs typeface="Cambria"/>
              </a:rPr>
              <a:t>n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854953" y="1593850"/>
            <a:ext cx="2197100" cy="789940"/>
            <a:chOff x="5854953" y="1593850"/>
            <a:chExt cx="2197100" cy="789940"/>
          </a:xfrm>
        </p:grpSpPr>
        <p:sp>
          <p:nvSpPr>
            <p:cNvPr id="27" name="object 27"/>
            <p:cNvSpPr/>
            <p:nvPr/>
          </p:nvSpPr>
          <p:spPr>
            <a:xfrm>
              <a:off x="5861303" y="1600200"/>
              <a:ext cx="2184400" cy="777240"/>
            </a:xfrm>
            <a:custGeom>
              <a:avLst/>
              <a:gdLst/>
              <a:ahLst/>
              <a:cxnLst/>
              <a:rect l="l" t="t" r="r" b="b"/>
              <a:pathLst>
                <a:path w="2184400" h="777239">
                  <a:moveTo>
                    <a:pt x="1795272" y="0"/>
                  </a:moveTo>
                  <a:lnTo>
                    <a:pt x="0" y="0"/>
                  </a:lnTo>
                  <a:lnTo>
                    <a:pt x="388620" y="388620"/>
                  </a:lnTo>
                  <a:lnTo>
                    <a:pt x="0" y="777240"/>
                  </a:lnTo>
                  <a:lnTo>
                    <a:pt x="1795272" y="777240"/>
                  </a:lnTo>
                  <a:lnTo>
                    <a:pt x="2183892" y="388620"/>
                  </a:lnTo>
                  <a:lnTo>
                    <a:pt x="1795272" y="0"/>
                  </a:lnTo>
                  <a:close/>
                </a:path>
              </a:pathLst>
            </a:custGeom>
            <a:solidFill>
              <a:srgbClr val="ACE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861303" y="1600200"/>
              <a:ext cx="2184400" cy="777240"/>
            </a:xfrm>
            <a:custGeom>
              <a:avLst/>
              <a:gdLst/>
              <a:ahLst/>
              <a:cxnLst/>
              <a:rect l="l" t="t" r="r" b="b"/>
              <a:pathLst>
                <a:path w="2184400" h="777239">
                  <a:moveTo>
                    <a:pt x="0" y="0"/>
                  </a:moveTo>
                  <a:lnTo>
                    <a:pt x="1795272" y="0"/>
                  </a:lnTo>
                  <a:lnTo>
                    <a:pt x="2183892" y="388620"/>
                  </a:lnTo>
                  <a:lnTo>
                    <a:pt x="1795272" y="777240"/>
                  </a:lnTo>
                  <a:lnTo>
                    <a:pt x="0" y="777240"/>
                  </a:lnTo>
                  <a:lnTo>
                    <a:pt x="388620" y="388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6388327" y="1694084"/>
            <a:ext cx="1177290" cy="5638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25400">
              <a:lnSpc>
                <a:spcPts val="2080"/>
              </a:lnSpc>
              <a:spcBef>
                <a:spcPts val="235"/>
              </a:spcBef>
            </a:pPr>
            <a:r>
              <a:rPr sz="1800" spc="-150" dirty="0">
                <a:latin typeface="Cambria"/>
                <a:cs typeface="Cambria"/>
              </a:rPr>
              <a:t>T</a:t>
            </a:r>
            <a:r>
              <a:rPr sz="1800" spc="-65" dirty="0">
                <a:latin typeface="Cambria"/>
                <a:cs typeface="Cambria"/>
              </a:rPr>
              <a:t>e</a:t>
            </a:r>
            <a:r>
              <a:rPr sz="1800" spc="-45" dirty="0">
                <a:latin typeface="Cambria"/>
                <a:cs typeface="Cambria"/>
              </a:rPr>
              <a:t>r</a:t>
            </a:r>
            <a:r>
              <a:rPr sz="1800" spc="-5" dirty="0">
                <a:latin typeface="Cambria"/>
                <a:cs typeface="Cambria"/>
              </a:rPr>
              <a:t>m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65" dirty="0">
                <a:latin typeface="Cambria"/>
                <a:cs typeface="Cambria"/>
              </a:rPr>
              <a:t>S</a:t>
            </a:r>
            <a:r>
              <a:rPr sz="1800" spc="-10" dirty="0">
                <a:latin typeface="Cambria"/>
                <a:cs typeface="Cambria"/>
              </a:rPr>
              <a:t>heet  </a:t>
            </a:r>
            <a:r>
              <a:rPr sz="1800" spc="-5" dirty="0">
                <a:latin typeface="Cambria"/>
                <a:cs typeface="Cambria"/>
              </a:rPr>
              <a:t>N</a:t>
            </a:r>
            <a:r>
              <a:rPr sz="1800" spc="-20" dirty="0">
                <a:latin typeface="Cambria"/>
                <a:cs typeface="Cambria"/>
              </a:rPr>
              <a:t>e</a:t>
            </a:r>
            <a:r>
              <a:rPr sz="1800" spc="5" dirty="0">
                <a:latin typeface="Cambria"/>
                <a:cs typeface="Cambria"/>
              </a:rPr>
              <a:t>g</a:t>
            </a:r>
            <a:r>
              <a:rPr sz="1800" spc="-20" dirty="0">
                <a:latin typeface="Cambria"/>
                <a:cs typeface="Cambria"/>
              </a:rPr>
              <a:t>ot</a:t>
            </a:r>
            <a:r>
              <a:rPr sz="1800" spc="5" dirty="0">
                <a:latin typeface="Cambria"/>
                <a:cs typeface="Cambria"/>
              </a:rPr>
              <a:t>ia</a:t>
            </a:r>
            <a:r>
              <a:rPr sz="1800" dirty="0">
                <a:latin typeface="Cambria"/>
                <a:cs typeface="Cambria"/>
              </a:rPr>
              <a:t>t</a:t>
            </a:r>
            <a:r>
              <a:rPr sz="1800" spc="20" dirty="0">
                <a:latin typeface="Cambria"/>
                <a:cs typeface="Cambria"/>
              </a:rPr>
              <a:t>ion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7843773" y="1593850"/>
            <a:ext cx="1957705" cy="789940"/>
            <a:chOff x="7843773" y="1593850"/>
            <a:chExt cx="1957705" cy="789940"/>
          </a:xfrm>
        </p:grpSpPr>
        <p:sp>
          <p:nvSpPr>
            <p:cNvPr id="31" name="object 31"/>
            <p:cNvSpPr/>
            <p:nvPr/>
          </p:nvSpPr>
          <p:spPr>
            <a:xfrm>
              <a:off x="7850123" y="1600200"/>
              <a:ext cx="1945005" cy="777240"/>
            </a:xfrm>
            <a:custGeom>
              <a:avLst/>
              <a:gdLst/>
              <a:ahLst/>
              <a:cxnLst/>
              <a:rect l="l" t="t" r="r" b="b"/>
              <a:pathLst>
                <a:path w="1945004" h="777239">
                  <a:moveTo>
                    <a:pt x="1556004" y="0"/>
                  </a:moveTo>
                  <a:lnTo>
                    <a:pt x="0" y="0"/>
                  </a:lnTo>
                  <a:lnTo>
                    <a:pt x="388620" y="388620"/>
                  </a:lnTo>
                  <a:lnTo>
                    <a:pt x="0" y="777240"/>
                  </a:lnTo>
                  <a:lnTo>
                    <a:pt x="1556004" y="777240"/>
                  </a:lnTo>
                  <a:lnTo>
                    <a:pt x="1944624" y="388620"/>
                  </a:lnTo>
                  <a:lnTo>
                    <a:pt x="1556004" y="0"/>
                  </a:lnTo>
                  <a:close/>
                </a:path>
              </a:pathLst>
            </a:custGeom>
            <a:solidFill>
              <a:srgbClr val="ACE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850123" y="1600200"/>
              <a:ext cx="1945005" cy="777240"/>
            </a:xfrm>
            <a:custGeom>
              <a:avLst/>
              <a:gdLst/>
              <a:ahLst/>
              <a:cxnLst/>
              <a:rect l="l" t="t" r="r" b="b"/>
              <a:pathLst>
                <a:path w="1945004" h="777239">
                  <a:moveTo>
                    <a:pt x="0" y="0"/>
                  </a:moveTo>
                  <a:lnTo>
                    <a:pt x="1556004" y="0"/>
                  </a:lnTo>
                  <a:lnTo>
                    <a:pt x="1944624" y="388620"/>
                  </a:lnTo>
                  <a:lnTo>
                    <a:pt x="1556004" y="777240"/>
                  </a:lnTo>
                  <a:lnTo>
                    <a:pt x="0" y="777240"/>
                  </a:lnTo>
                  <a:lnTo>
                    <a:pt x="388620" y="388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8324729" y="1694084"/>
            <a:ext cx="1043305" cy="563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20"/>
              </a:lnSpc>
              <a:spcBef>
                <a:spcPts val="100"/>
              </a:spcBef>
            </a:pPr>
            <a:r>
              <a:rPr sz="1800" spc="5" dirty="0">
                <a:latin typeface="Cambria"/>
                <a:cs typeface="Cambria"/>
              </a:rPr>
              <a:t>Document</a:t>
            </a:r>
            <a:endParaRPr sz="1800">
              <a:latin typeface="Cambria"/>
              <a:cs typeface="Cambria"/>
            </a:endParaRPr>
          </a:p>
          <a:p>
            <a:pPr marL="635" algn="ctr">
              <a:lnSpc>
                <a:spcPts val="2120"/>
              </a:lnSpc>
            </a:pPr>
            <a:r>
              <a:rPr sz="1800" spc="5" dirty="0">
                <a:latin typeface="Cambria"/>
                <a:cs typeface="Cambria"/>
              </a:rPr>
              <a:t>-ation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9593326" y="1593850"/>
            <a:ext cx="1957705" cy="789940"/>
            <a:chOff x="9593326" y="1593850"/>
            <a:chExt cx="1957705" cy="789940"/>
          </a:xfrm>
        </p:grpSpPr>
        <p:sp>
          <p:nvSpPr>
            <p:cNvPr id="35" name="object 35"/>
            <p:cNvSpPr/>
            <p:nvPr/>
          </p:nvSpPr>
          <p:spPr>
            <a:xfrm>
              <a:off x="9599676" y="1600200"/>
              <a:ext cx="1945005" cy="777240"/>
            </a:xfrm>
            <a:custGeom>
              <a:avLst/>
              <a:gdLst/>
              <a:ahLst/>
              <a:cxnLst/>
              <a:rect l="l" t="t" r="r" b="b"/>
              <a:pathLst>
                <a:path w="1945004" h="777239">
                  <a:moveTo>
                    <a:pt x="1556004" y="0"/>
                  </a:moveTo>
                  <a:lnTo>
                    <a:pt x="0" y="0"/>
                  </a:lnTo>
                  <a:lnTo>
                    <a:pt x="388620" y="388620"/>
                  </a:lnTo>
                  <a:lnTo>
                    <a:pt x="0" y="777240"/>
                  </a:lnTo>
                  <a:lnTo>
                    <a:pt x="1556004" y="777240"/>
                  </a:lnTo>
                  <a:lnTo>
                    <a:pt x="1944624" y="388620"/>
                  </a:lnTo>
                  <a:lnTo>
                    <a:pt x="1556004" y="0"/>
                  </a:lnTo>
                  <a:close/>
                </a:path>
              </a:pathLst>
            </a:custGeom>
            <a:solidFill>
              <a:srgbClr val="ACE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9599676" y="1600200"/>
              <a:ext cx="1945005" cy="777240"/>
            </a:xfrm>
            <a:custGeom>
              <a:avLst/>
              <a:gdLst/>
              <a:ahLst/>
              <a:cxnLst/>
              <a:rect l="l" t="t" r="r" b="b"/>
              <a:pathLst>
                <a:path w="1945004" h="777239">
                  <a:moveTo>
                    <a:pt x="0" y="0"/>
                  </a:moveTo>
                  <a:lnTo>
                    <a:pt x="1556004" y="0"/>
                  </a:lnTo>
                  <a:lnTo>
                    <a:pt x="1944624" y="388620"/>
                  </a:lnTo>
                  <a:lnTo>
                    <a:pt x="1556004" y="777240"/>
                  </a:lnTo>
                  <a:lnTo>
                    <a:pt x="0" y="777240"/>
                  </a:lnTo>
                  <a:lnTo>
                    <a:pt x="388620" y="388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10052965" y="1694084"/>
            <a:ext cx="1085850" cy="5638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204470" marR="5080" indent="-192405">
              <a:lnSpc>
                <a:spcPts val="2080"/>
              </a:lnSpc>
              <a:spcBef>
                <a:spcPts val="235"/>
              </a:spcBef>
            </a:pPr>
            <a:r>
              <a:rPr sz="1800" spc="60" dirty="0">
                <a:latin typeface="Cambria"/>
                <a:cs typeface="Cambria"/>
              </a:rPr>
              <a:t>Sign,</a:t>
            </a:r>
            <a:r>
              <a:rPr sz="1800" spc="-7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close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&amp;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fund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518477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" dirty="0"/>
              <a:t>V</a:t>
            </a:r>
            <a:r>
              <a:rPr spc="15" dirty="0"/>
              <a:t>e</a:t>
            </a:r>
            <a:r>
              <a:rPr spc="70" dirty="0"/>
              <a:t>n</a:t>
            </a:r>
            <a:r>
              <a:rPr spc="10" dirty="0"/>
              <a:t>t</a:t>
            </a:r>
            <a:r>
              <a:rPr spc="20" dirty="0"/>
              <a:t>u</a:t>
            </a:r>
            <a:r>
              <a:rPr spc="-114" dirty="0"/>
              <a:t>r</a:t>
            </a:r>
            <a:r>
              <a:rPr spc="20" dirty="0"/>
              <a:t>e</a:t>
            </a:r>
            <a:r>
              <a:rPr spc="45" dirty="0"/>
              <a:t> </a:t>
            </a:r>
            <a:r>
              <a:rPr spc="145" dirty="0"/>
              <a:t>C</a:t>
            </a:r>
            <a:r>
              <a:rPr spc="-25" dirty="0"/>
              <a:t>a</a:t>
            </a:r>
            <a:r>
              <a:rPr spc="50" dirty="0"/>
              <a:t>p</a:t>
            </a:r>
            <a:r>
              <a:rPr spc="30" dirty="0"/>
              <a:t>i</a:t>
            </a:r>
            <a:r>
              <a:rPr spc="5" dirty="0"/>
              <a:t>t</a:t>
            </a:r>
            <a:r>
              <a:rPr spc="15" dirty="0"/>
              <a:t>al</a:t>
            </a:r>
            <a:r>
              <a:rPr dirty="0"/>
              <a:t> </a:t>
            </a:r>
            <a:r>
              <a:rPr spc="45" dirty="0"/>
              <a:t>P</a:t>
            </a:r>
            <a:r>
              <a:rPr spc="-114" dirty="0"/>
              <a:t>r</a:t>
            </a:r>
            <a:r>
              <a:rPr spc="50" dirty="0"/>
              <a:t>o</a:t>
            </a:r>
            <a:r>
              <a:rPr spc="60" dirty="0"/>
              <a:t>c</a:t>
            </a:r>
            <a:r>
              <a:rPr spc="15" dirty="0"/>
              <a:t>e</a:t>
            </a:r>
            <a:r>
              <a:rPr spc="35" dirty="0"/>
              <a:t>ss</a:t>
            </a:r>
            <a:r>
              <a:rPr spc="25" dirty="0"/>
              <a:t> </a:t>
            </a:r>
            <a:r>
              <a:rPr spc="-200" dirty="0"/>
              <a:t>/</a:t>
            </a:r>
            <a:r>
              <a:rPr spc="10" dirty="0"/>
              <a:t> </a:t>
            </a:r>
            <a:r>
              <a:rPr spc="-70" dirty="0"/>
              <a:t>T</a:t>
            </a:r>
            <a:r>
              <a:rPr spc="15" dirty="0"/>
              <a:t>i</a:t>
            </a:r>
            <a:r>
              <a:rPr spc="50" dirty="0"/>
              <a:t>me</a:t>
            </a:r>
            <a:r>
              <a:rPr spc="15" dirty="0"/>
              <a:t>li</a:t>
            </a:r>
            <a:r>
              <a:rPr spc="70" dirty="0"/>
              <a:t>n</a:t>
            </a:r>
            <a:r>
              <a:rPr spc="20" dirty="0"/>
              <a:t>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03250" y="1243746"/>
          <a:ext cx="10972800" cy="47731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670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800" u="sng" spc="-2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Venture </a:t>
                      </a:r>
                      <a:r>
                        <a:rPr sz="1800" u="sng" spc="2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Capital</a:t>
                      </a:r>
                      <a:r>
                        <a:rPr sz="1800" u="sng" spc="-3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 </a:t>
                      </a:r>
                      <a:r>
                        <a:rPr sz="1800" u="sng" spc="3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Goals: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62103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0" dirty="0">
                          <a:latin typeface="Cambria"/>
                          <a:cs typeface="Cambria"/>
                        </a:rPr>
                        <a:t>Maximize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financial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return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investment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while </a:t>
                      </a:r>
                      <a:r>
                        <a:rPr sz="1800" spc="-3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mitigating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risk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57277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5" dirty="0">
                          <a:latin typeface="Cambria"/>
                          <a:cs typeface="Cambria"/>
                        </a:rPr>
                        <a:t>Help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govern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portfolio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company’s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financial and </a:t>
                      </a:r>
                      <a:r>
                        <a:rPr sz="1800" spc="-3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strategic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decisions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75565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10" dirty="0">
                          <a:latin typeface="Cambria"/>
                          <a:cs typeface="Cambria"/>
                        </a:rPr>
                        <a:t>Pr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ovi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dd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io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al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ca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p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al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if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/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w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he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nee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800" spc="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/ 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warranted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5" dirty="0">
                          <a:latin typeface="Cambria"/>
                          <a:cs typeface="Cambria"/>
                        </a:rPr>
                        <a:t>Obtain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liquidity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through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eventual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sale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5" dirty="0">
                          <a:latin typeface="Cambria"/>
                          <a:cs typeface="Cambria"/>
                        </a:rPr>
                        <a:t>or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IPO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15" dirty="0">
                          <a:latin typeface="Cambria"/>
                          <a:cs typeface="Cambria"/>
                        </a:rPr>
                        <a:t>Return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high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rate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return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on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fund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LPs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15" dirty="0">
                          <a:latin typeface="Cambria"/>
                          <a:cs typeface="Cambria"/>
                        </a:rPr>
                        <a:t>Leverage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success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raise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additional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capital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8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Entrepreneur</a:t>
                      </a:r>
                      <a:r>
                        <a:rPr sz="1800" u="sng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 </a:t>
                      </a:r>
                      <a:r>
                        <a:rPr sz="1800" u="sng" spc="3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Goals: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30" dirty="0">
                          <a:latin typeface="Cambria"/>
                          <a:cs typeface="Cambria"/>
                        </a:rPr>
                        <a:t>Prove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validity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business idea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5" dirty="0">
                          <a:latin typeface="Cambria"/>
                          <a:cs typeface="Cambria"/>
                        </a:rPr>
                        <a:t>Raise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funds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operate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business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5" dirty="0">
                          <a:latin typeface="Cambria"/>
                          <a:cs typeface="Cambria"/>
                        </a:rPr>
                        <a:t>Maintain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control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company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5" dirty="0">
                          <a:latin typeface="Cambria"/>
                          <a:cs typeface="Cambria"/>
                        </a:rPr>
                        <a:t>Share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some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risk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with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financial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backers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0" dirty="0">
                          <a:latin typeface="Cambria"/>
                          <a:cs typeface="Cambria"/>
                        </a:rPr>
                        <a:t>Establish</a:t>
                      </a:r>
                      <a:r>
                        <a:rPr sz="1800" spc="-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operational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success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for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company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43370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10" dirty="0">
                          <a:latin typeface="Cambria"/>
                          <a:cs typeface="Cambria"/>
                        </a:rPr>
                        <a:t>Establish </a:t>
                      </a:r>
                      <a:r>
                        <a:rPr sz="1800" spc="40" dirty="0">
                          <a:latin typeface="Cambria"/>
                          <a:cs typeface="Cambria"/>
                        </a:rPr>
                        <a:t>a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profitable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business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(which 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no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longer </a:t>
                      </a:r>
                      <a:r>
                        <a:rPr sz="1800" spc="-3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needs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outside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funding)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7175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5" dirty="0">
                          <a:latin typeface="Cambria"/>
                          <a:cs typeface="Cambria"/>
                        </a:rPr>
                        <a:t>Achieve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25" dirty="0">
                          <a:latin typeface="Cambria"/>
                          <a:cs typeface="Cambria"/>
                        </a:rPr>
                        <a:t>financial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success</a:t>
                      </a:r>
                      <a:r>
                        <a:rPr sz="1800" spc="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5" dirty="0">
                          <a:latin typeface="Cambria"/>
                          <a:cs typeface="Cambria"/>
                        </a:rPr>
                        <a:t>(for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self 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and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management </a:t>
                      </a:r>
                      <a:r>
                        <a:rPr sz="1800" spc="-3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team)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marR="342265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5" dirty="0">
                          <a:latin typeface="Cambria"/>
                          <a:cs typeface="Cambria"/>
                        </a:rPr>
                        <a:t>Lead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to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next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stage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45" dirty="0">
                          <a:latin typeface="Cambria"/>
                          <a:cs typeface="Cambria"/>
                        </a:rPr>
                        <a:t>or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repeat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start-up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process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with </a:t>
                      </a:r>
                      <a:r>
                        <a:rPr sz="1800" spc="-3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new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venture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6464">
                <a:tc gridSpan="2"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8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Potential</a:t>
                      </a:r>
                      <a:r>
                        <a:rPr sz="1800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 </a:t>
                      </a:r>
                      <a:r>
                        <a:rPr sz="1800" u="sng" spc="5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Sources</a:t>
                      </a:r>
                      <a:r>
                        <a:rPr sz="1800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 </a:t>
                      </a:r>
                      <a:r>
                        <a:rPr sz="1800" u="sng" spc="1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of </a:t>
                      </a:r>
                      <a:r>
                        <a:rPr sz="1800" u="sng" spc="20" dirty="0">
                          <a:uFill>
                            <a:solidFill>
                              <a:srgbClr val="000000"/>
                            </a:solidFill>
                          </a:uFill>
                          <a:latin typeface="Cambria"/>
                          <a:cs typeface="Cambria"/>
                        </a:rPr>
                        <a:t>Conflict: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5" dirty="0">
                          <a:latin typeface="Cambria"/>
                          <a:cs typeface="Cambria"/>
                        </a:rPr>
                        <a:t>Control</a:t>
                      </a:r>
                      <a:r>
                        <a:rPr sz="1800" spc="-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rights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5" dirty="0">
                          <a:latin typeface="Cambria"/>
                          <a:cs typeface="Cambria"/>
                        </a:rPr>
                        <a:t>Share</a:t>
                      </a:r>
                      <a:r>
                        <a:rPr sz="1800" spc="-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10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25" dirty="0">
                          <a:latin typeface="Cambria"/>
                          <a:cs typeface="Cambria"/>
                        </a:rPr>
                        <a:t>returns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10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ime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 a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h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spc="-35" dirty="0">
                          <a:latin typeface="Cambria"/>
                          <a:cs typeface="Cambria"/>
                        </a:rPr>
                        <a:t>v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spc="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ou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ome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/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l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iqui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d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y</a:t>
                      </a:r>
                      <a:endParaRPr sz="1800">
                        <a:latin typeface="Cambria"/>
                        <a:cs typeface="Cambria"/>
                      </a:endParaRPr>
                    </a:p>
                    <a:p>
                      <a:pPr marL="322580" indent="-108585">
                        <a:lnSpc>
                          <a:spcPct val="100000"/>
                        </a:lnSpc>
                        <a:buFont typeface="Arial MT"/>
                        <a:buChar char="•"/>
                        <a:tabLst>
                          <a:tab pos="323215" algn="l"/>
                        </a:tabLst>
                      </a:pPr>
                      <a:r>
                        <a:rPr sz="1800" spc="-10" dirty="0">
                          <a:latin typeface="Cambria"/>
                          <a:cs typeface="Cambria"/>
                        </a:rPr>
                        <a:t>Def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n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ion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of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su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cc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ss</a:t>
                      </a:r>
                      <a:r>
                        <a:rPr sz="1800" spc="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/ </a:t>
                      </a:r>
                      <a:r>
                        <a:rPr sz="1800" spc="-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ime</a:t>
                      </a:r>
                      <a:r>
                        <a:rPr sz="1800" spc="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800" spc="-15" dirty="0">
                          <a:latin typeface="Cambria"/>
                          <a:cs typeface="Cambria"/>
                        </a:rPr>
                        <a:t>t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o a</a:t>
                      </a:r>
                      <a:r>
                        <a:rPr sz="1800" spc="-20" dirty="0">
                          <a:latin typeface="Cambria"/>
                          <a:cs typeface="Cambria"/>
                        </a:rPr>
                        <a:t>c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h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800" spc="-1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800" spc="-35" dirty="0">
                          <a:latin typeface="Cambria"/>
                          <a:cs typeface="Cambria"/>
                        </a:rPr>
                        <a:t>v</a:t>
                      </a:r>
                      <a:r>
                        <a:rPr sz="1800" dirty="0">
                          <a:latin typeface="Cambria"/>
                          <a:cs typeface="Cambria"/>
                        </a:rPr>
                        <a:t>e</a:t>
                      </a:r>
                      <a:endParaRPr sz="1800">
                        <a:latin typeface="Cambria"/>
                        <a:cs typeface="Cambri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900" y="550355"/>
            <a:ext cx="49199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Venture</a:t>
            </a:r>
            <a:r>
              <a:rPr spc="25" dirty="0"/>
              <a:t> </a:t>
            </a:r>
            <a:r>
              <a:rPr spc="35" dirty="0"/>
              <a:t>Capital</a:t>
            </a:r>
            <a:r>
              <a:rPr spc="-15" dirty="0"/>
              <a:t> </a:t>
            </a:r>
            <a:r>
              <a:rPr spc="75" dirty="0"/>
              <a:t>vs.</a:t>
            </a:r>
            <a:r>
              <a:rPr dirty="0"/>
              <a:t> Entrepreneur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4771644"/>
            <a:ext cx="3515867" cy="164591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88340" y="1107572"/>
            <a:ext cx="10457180" cy="355092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38125" indent="-226060">
              <a:lnSpc>
                <a:spcPct val="100000"/>
              </a:lnSpc>
              <a:spcBef>
                <a:spcPts val="495"/>
              </a:spcBef>
              <a:buFont typeface="Cambria"/>
              <a:buChar char="•"/>
              <a:tabLst>
                <a:tab pos="238760" algn="l"/>
              </a:tabLst>
            </a:pPr>
            <a:r>
              <a:rPr sz="1800" spc="-10" dirty="0">
                <a:latin typeface="Cambria"/>
                <a:cs typeface="Cambria"/>
              </a:rPr>
              <a:t>Law</a:t>
            </a:r>
            <a:r>
              <a:rPr sz="1800" spc="-5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-25" dirty="0">
                <a:latin typeface="Cambria"/>
                <a:cs typeface="Cambria"/>
              </a:rPr>
              <a:t> returns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395"/>
              </a:spcBef>
              <a:buChar char="•"/>
              <a:tabLst>
                <a:tab pos="695960" algn="l"/>
              </a:tabLst>
            </a:pPr>
            <a:r>
              <a:rPr sz="1800" spc="5" dirty="0">
                <a:latin typeface="Cambria"/>
                <a:cs typeface="Cambria"/>
              </a:rPr>
              <a:t>Rule</a:t>
            </a:r>
            <a:r>
              <a:rPr sz="1800" spc="10" dirty="0">
                <a:latin typeface="Cambria"/>
                <a:cs typeface="Cambria"/>
              </a:rPr>
              <a:t> of</a:t>
            </a:r>
            <a:r>
              <a:rPr sz="1800" spc="20" dirty="0">
                <a:latin typeface="Cambria"/>
                <a:cs typeface="Cambria"/>
              </a:rPr>
              <a:t> thumb: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10</a:t>
            </a:r>
            <a:r>
              <a:rPr sz="1800" spc="15" dirty="0">
                <a:latin typeface="Cambria"/>
                <a:cs typeface="Cambria"/>
              </a:rPr>
              <a:t> VC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investments,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20%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5" dirty="0">
                <a:latin typeface="Cambria"/>
                <a:cs typeface="Cambria"/>
              </a:rPr>
              <a:t>(2)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pay,</a:t>
            </a:r>
            <a:r>
              <a:rPr sz="1800" spc="10" dirty="0">
                <a:latin typeface="Cambria"/>
                <a:cs typeface="Cambria"/>
              </a:rPr>
              <a:t> 40%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5" dirty="0">
                <a:latin typeface="Cambria"/>
                <a:cs typeface="Cambria"/>
              </a:rPr>
              <a:t>(4)</a:t>
            </a:r>
            <a:r>
              <a:rPr sz="1800" spc="8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break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even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&amp;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40%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5" dirty="0">
                <a:latin typeface="Cambria"/>
                <a:cs typeface="Cambria"/>
              </a:rPr>
              <a:t>(4)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fail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409"/>
              </a:spcBef>
              <a:buChar char="•"/>
              <a:tabLst>
                <a:tab pos="695960" algn="l"/>
              </a:tabLst>
            </a:pPr>
            <a:r>
              <a:rPr sz="1800" spc="25" dirty="0">
                <a:latin typeface="Cambria"/>
                <a:cs typeface="Cambria"/>
              </a:rPr>
              <a:t>Among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venture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firms,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some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big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winners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lots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losers</a:t>
            </a:r>
            <a:endParaRPr sz="1800">
              <a:latin typeface="Cambria"/>
              <a:cs typeface="Cambria"/>
            </a:endParaRPr>
          </a:p>
          <a:p>
            <a:pPr marL="238125" indent="-226060">
              <a:lnSpc>
                <a:spcPct val="100000"/>
              </a:lnSpc>
              <a:spcBef>
                <a:spcPts val="395"/>
              </a:spcBef>
              <a:buChar char="•"/>
              <a:tabLst>
                <a:tab pos="238760" algn="l"/>
              </a:tabLst>
            </a:pPr>
            <a:r>
              <a:rPr sz="1800" spc="10" dirty="0">
                <a:latin typeface="Cambria"/>
                <a:cs typeface="Cambria"/>
              </a:rPr>
              <a:t>Fund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Economics</a:t>
            </a:r>
            <a:endParaRPr sz="1800">
              <a:latin typeface="Cambria"/>
              <a:cs typeface="Cambria"/>
            </a:endParaRPr>
          </a:p>
          <a:p>
            <a:pPr marL="694690" marR="5080" lvl="1" indent="-225425">
              <a:lnSpc>
                <a:spcPct val="100000"/>
              </a:lnSpc>
              <a:spcBef>
                <a:spcPts val="395"/>
              </a:spcBef>
              <a:buChar char="•"/>
              <a:tabLst>
                <a:tab pos="695960" algn="l"/>
              </a:tabLst>
            </a:pPr>
            <a:r>
              <a:rPr sz="1800" spc="-7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meet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investor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expectations,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winners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need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multiple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fund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harder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big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fund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do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small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409"/>
              </a:spcBef>
              <a:buChar char="•"/>
              <a:tabLst>
                <a:tab pos="695960" algn="l"/>
              </a:tabLst>
            </a:pPr>
            <a:r>
              <a:rPr sz="1800" spc="-5" dirty="0">
                <a:latin typeface="Cambria"/>
                <a:cs typeface="Cambria"/>
              </a:rPr>
              <a:t>Incentives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2%</a:t>
            </a:r>
            <a:r>
              <a:rPr sz="1800" spc="4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management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fee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&amp;</a:t>
            </a:r>
            <a:r>
              <a:rPr sz="1800" spc="10" dirty="0">
                <a:latin typeface="Cambria"/>
                <a:cs typeface="Cambria"/>
              </a:rPr>
              <a:t> 20%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carry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returned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GPs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395"/>
              </a:spcBef>
              <a:buChar char="•"/>
              <a:tabLst>
                <a:tab pos="695960" algn="l"/>
              </a:tabLst>
            </a:pPr>
            <a:r>
              <a:rPr sz="1800" spc="-5" dirty="0">
                <a:latin typeface="Cambria"/>
                <a:cs typeface="Cambria"/>
              </a:rPr>
              <a:t>Limited </a:t>
            </a:r>
            <a:r>
              <a:rPr sz="1800" spc="10" dirty="0">
                <a:latin typeface="Cambria"/>
                <a:cs typeface="Cambria"/>
              </a:rPr>
              <a:t>life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5" dirty="0">
                <a:latin typeface="Cambria"/>
                <a:cs typeface="Cambria"/>
              </a:rPr>
              <a:t>fund;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raise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new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funds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while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liquidating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old</a:t>
            </a:r>
            <a:endParaRPr sz="1800">
              <a:latin typeface="Cambria"/>
              <a:cs typeface="Cambria"/>
            </a:endParaRPr>
          </a:p>
          <a:p>
            <a:pPr marL="238125" indent="-226060">
              <a:lnSpc>
                <a:spcPct val="100000"/>
              </a:lnSpc>
              <a:spcBef>
                <a:spcPts val="395"/>
              </a:spcBef>
              <a:buChar char="•"/>
              <a:tabLst>
                <a:tab pos="238760" algn="l"/>
              </a:tabLst>
            </a:pPr>
            <a:r>
              <a:rPr sz="1800" dirty="0">
                <a:latin typeface="Cambria"/>
                <a:cs typeface="Cambria"/>
              </a:rPr>
              <a:t>Mitigation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409"/>
              </a:spcBef>
              <a:buChar char="•"/>
              <a:tabLst>
                <a:tab pos="695960" algn="l"/>
              </a:tabLst>
            </a:pPr>
            <a:r>
              <a:rPr sz="1800" spc="5" dirty="0">
                <a:latin typeface="Cambria"/>
                <a:cs typeface="Cambria"/>
              </a:rPr>
              <a:t>Shared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risk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model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other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venture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firms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395"/>
              </a:spcBef>
              <a:buChar char="•"/>
              <a:tabLst>
                <a:tab pos="695960" algn="l"/>
              </a:tabLst>
            </a:pPr>
            <a:r>
              <a:rPr sz="1800" spc="10" dirty="0">
                <a:latin typeface="Cambria"/>
                <a:cs typeface="Cambria"/>
              </a:rPr>
              <a:t>Staged</a:t>
            </a:r>
            <a:r>
              <a:rPr sz="1800" spc="-4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66103" y="3675270"/>
            <a:ext cx="4416295" cy="102931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34412" y="4771644"/>
            <a:ext cx="3047987" cy="164591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25696" y="4785359"/>
            <a:ext cx="3906011" cy="164591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96900" y="562712"/>
            <a:ext cx="166179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40" dirty="0"/>
              <a:t>Challenges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800" y="5756147"/>
            <a:ext cx="8432292" cy="37795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28800" y="5756147"/>
            <a:ext cx="8432800" cy="378460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70"/>
              </a:spcBef>
            </a:pPr>
            <a:r>
              <a:rPr sz="1800" spc="35" dirty="0">
                <a:latin typeface="Cambria"/>
                <a:cs typeface="Cambria"/>
              </a:rPr>
              <a:t>“Manage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your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business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like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you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will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run </a:t>
            </a:r>
            <a:r>
              <a:rPr sz="1800" spc="-10" dirty="0">
                <a:latin typeface="Cambria"/>
                <a:cs typeface="Cambria"/>
              </a:rPr>
              <a:t>it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forever,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45" dirty="0">
                <a:latin typeface="Cambria"/>
                <a:cs typeface="Cambria"/>
              </a:rPr>
              <a:t>or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you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will”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6900" y="562714"/>
            <a:ext cx="262382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5" dirty="0"/>
              <a:t>Valuation</a:t>
            </a:r>
            <a:r>
              <a:rPr spc="-45" dirty="0"/>
              <a:t> </a:t>
            </a:r>
            <a:r>
              <a:rPr spc="-30" dirty="0"/>
              <a:t>Drivers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6900" y="1122022"/>
            <a:ext cx="10833100" cy="4288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6060">
              <a:lnSpc>
                <a:spcPct val="100000"/>
              </a:lnSpc>
              <a:spcBef>
                <a:spcPts val="100"/>
              </a:spcBef>
              <a:buChar char="•"/>
              <a:tabLst>
                <a:tab pos="238760" algn="l"/>
              </a:tabLst>
            </a:pPr>
            <a:r>
              <a:rPr sz="1800" b="1" spc="35" dirty="0">
                <a:latin typeface="Cambria"/>
                <a:cs typeface="Cambria"/>
              </a:rPr>
              <a:t>In</a:t>
            </a:r>
            <a:r>
              <a:rPr sz="1800" b="1" spc="-3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favor</a:t>
            </a:r>
            <a:r>
              <a:rPr sz="1800" b="1" spc="20" dirty="0">
                <a:latin typeface="Cambria"/>
                <a:cs typeface="Cambria"/>
              </a:rPr>
              <a:t> </a:t>
            </a:r>
            <a:r>
              <a:rPr sz="1800" b="1" spc="40" dirty="0">
                <a:latin typeface="Cambria"/>
                <a:cs typeface="Cambria"/>
              </a:rPr>
              <a:t>of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venture</a:t>
            </a:r>
            <a:r>
              <a:rPr sz="1800" b="1" spc="10" dirty="0">
                <a:latin typeface="Cambria"/>
                <a:cs typeface="Cambria"/>
              </a:rPr>
              <a:t> </a:t>
            </a:r>
            <a:r>
              <a:rPr sz="1800" b="1" spc="20" dirty="0">
                <a:latin typeface="Cambria"/>
                <a:cs typeface="Cambria"/>
              </a:rPr>
              <a:t>capitalists:</a:t>
            </a:r>
            <a:endParaRPr sz="1800">
              <a:latin typeface="Cambria"/>
              <a:cs typeface="Cambria"/>
            </a:endParaRPr>
          </a:p>
          <a:p>
            <a:pPr marL="695325" marR="5080" lvl="1" indent="-226060">
              <a:lnSpc>
                <a:spcPct val="120600"/>
              </a:lnSpc>
              <a:spcBef>
                <a:spcPts val="994"/>
              </a:spcBef>
              <a:buChar char="•"/>
              <a:tabLst>
                <a:tab pos="695960" algn="l"/>
              </a:tabLst>
            </a:pPr>
            <a:r>
              <a:rPr sz="1800" spc="20" dirty="0">
                <a:latin typeface="Cambria"/>
                <a:cs typeface="Cambria"/>
              </a:rPr>
              <a:t>Illiquid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limited </a:t>
            </a:r>
            <a:r>
              <a:rPr sz="1800" spc="10" dirty="0">
                <a:latin typeface="Cambria"/>
                <a:cs typeface="Cambria"/>
              </a:rPr>
              <a:t>ability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sell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securities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before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60" dirty="0">
                <a:latin typeface="Cambria"/>
                <a:cs typeface="Cambria"/>
              </a:rPr>
              <a:t>(or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even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following)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event</a:t>
            </a:r>
            <a:r>
              <a:rPr sz="1800" spc="30" dirty="0">
                <a:latin typeface="Cambria"/>
                <a:cs typeface="Cambria"/>
              </a:rPr>
              <a:t> (e.g.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IPO);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note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private </a:t>
            </a:r>
            <a:r>
              <a:rPr sz="1800" spc="10" dirty="0">
                <a:latin typeface="Cambria"/>
                <a:cs typeface="Cambria"/>
              </a:rPr>
              <a:t>companies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normally </a:t>
            </a:r>
            <a:r>
              <a:rPr sz="1800" spc="-15" dirty="0">
                <a:latin typeface="Cambria"/>
                <a:cs typeface="Cambria"/>
              </a:rPr>
              <a:t>get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liquidity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discount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20%-30%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vs.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public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companies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dirty="0">
                <a:latin typeface="Cambria"/>
                <a:cs typeface="Cambria"/>
              </a:rPr>
              <a:t>Uncertainty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10" dirty="0">
                <a:latin typeface="Cambria"/>
                <a:cs typeface="Cambria"/>
              </a:rPr>
              <a:t> discount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entrepreneur’s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expectations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success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spc="10" dirty="0">
                <a:latin typeface="Cambria"/>
                <a:cs typeface="Cambria"/>
              </a:rPr>
              <a:t>Added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value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compensate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industry</a:t>
            </a:r>
            <a:r>
              <a:rPr sz="1800" spc="10" dirty="0">
                <a:latin typeface="Cambria"/>
                <a:cs typeface="Cambria"/>
              </a:rPr>
              <a:t> knowledge,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contacts,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guidance,</a:t>
            </a:r>
            <a:r>
              <a:rPr sz="1800" spc="5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etc.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spc="20" dirty="0">
                <a:latin typeface="Cambria"/>
                <a:cs typeface="Cambria"/>
              </a:rPr>
              <a:t>Supply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more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means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higher </a:t>
            </a:r>
            <a:r>
              <a:rPr sz="1800" spc="15" dirty="0">
                <a:latin typeface="Cambria"/>
                <a:cs typeface="Cambria"/>
              </a:rPr>
              <a:t>valuations</a:t>
            </a:r>
            <a:r>
              <a:rPr sz="1800" dirty="0">
                <a:latin typeface="Cambria"/>
                <a:cs typeface="Cambria"/>
              </a:rPr>
              <a:t> while</a:t>
            </a:r>
            <a:r>
              <a:rPr sz="1800" spc="5" dirty="0">
                <a:latin typeface="Cambria"/>
                <a:cs typeface="Cambria"/>
              </a:rPr>
              <a:t> less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capital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=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lower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valuations</a:t>
            </a:r>
            <a:endParaRPr sz="1800">
              <a:latin typeface="Cambria"/>
              <a:cs typeface="Cambria"/>
            </a:endParaRPr>
          </a:p>
          <a:p>
            <a:pPr marL="238125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238760" algn="l"/>
              </a:tabLst>
            </a:pPr>
            <a:r>
              <a:rPr sz="1800" b="1" spc="35" dirty="0">
                <a:latin typeface="Cambria"/>
                <a:cs typeface="Cambria"/>
              </a:rPr>
              <a:t>In</a:t>
            </a:r>
            <a:r>
              <a:rPr sz="1800" b="1" spc="-3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favor</a:t>
            </a:r>
            <a:r>
              <a:rPr sz="1800" b="1" spc="10" dirty="0">
                <a:latin typeface="Cambria"/>
                <a:cs typeface="Cambria"/>
              </a:rPr>
              <a:t> </a:t>
            </a:r>
            <a:r>
              <a:rPr sz="1800" b="1" spc="40" dirty="0">
                <a:latin typeface="Cambria"/>
                <a:cs typeface="Cambria"/>
              </a:rPr>
              <a:t>of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5" dirty="0">
                <a:latin typeface="Cambria"/>
                <a:cs typeface="Cambria"/>
              </a:rPr>
              <a:t>entrepreneurs: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spc="-30" dirty="0">
                <a:latin typeface="Cambria"/>
                <a:cs typeface="Cambria"/>
              </a:rPr>
              <a:t>Track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record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past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behavior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indicate </a:t>
            </a:r>
            <a:r>
              <a:rPr sz="1800" spc="-10" dirty="0">
                <a:latin typeface="Cambria"/>
                <a:cs typeface="Cambria"/>
              </a:rPr>
              <a:t>future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performance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spc="10" dirty="0">
                <a:latin typeface="Cambria"/>
                <a:cs typeface="Cambria"/>
              </a:rPr>
              <a:t>Demand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competition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from</a:t>
            </a:r>
            <a:r>
              <a:rPr sz="1800" spc="10" dirty="0">
                <a:latin typeface="Cambria"/>
                <a:cs typeface="Cambria"/>
              </a:rPr>
              <a:t> multiple </a:t>
            </a:r>
            <a:r>
              <a:rPr sz="1800" spc="-20" dirty="0">
                <a:latin typeface="Cambria"/>
                <a:cs typeface="Cambria"/>
              </a:rPr>
              <a:t>interested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investors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35" dirty="0">
                <a:latin typeface="Cambria"/>
                <a:cs typeface="Cambria"/>
              </a:rPr>
              <a:t>can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increase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endParaRPr sz="1800">
              <a:latin typeface="Cambria"/>
              <a:cs typeface="Cambria"/>
            </a:endParaRPr>
          </a:p>
          <a:p>
            <a:pPr marL="695325" lvl="1" indent="-226060">
              <a:lnSpc>
                <a:spcPct val="100000"/>
              </a:lnSpc>
              <a:spcBef>
                <a:spcPts val="1440"/>
              </a:spcBef>
              <a:buChar char="•"/>
              <a:tabLst>
                <a:tab pos="695960" algn="l"/>
              </a:tabLst>
            </a:pPr>
            <a:r>
              <a:rPr sz="1800" dirty="0">
                <a:latin typeface="Cambria"/>
                <a:cs typeface="Cambria"/>
              </a:rPr>
              <a:t>Timing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-170" dirty="0">
                <a:latin typeface="Cambria"/>
                <a:cs typeface="Cambria"/>
              </a:rPr>
              <a:t>/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momentum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160" dirty="0">
                <a:latin typeface="Cambria"/>
                <a:cs typeface="Cambria"/>
              </a:rPr>
              <a:t>–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market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cycle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plays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perceived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likelihood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exit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800" y="5757671"/>
            <a:ext cx="8432292" cy="37642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28800" y="5757671"/>
            <a:ext cx="8432800" cy="376555"/>
          </a:xfrm>
          <a:prstGeom prst="rect">
            <a:avLst/>
          </a:prstGeom>
          <a:ln w="6350">
            <a:solidFill>
              <a:srgbClr val="5FC6E7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360"/>
              </a:spcBef>
            </a:pPr>
            <a:r>
              <a:rPr sz="1800" spc="45" dirty="0">
                <a:latin typeface="Cambria"/>
                <a:cs typeface="Cambria"/>
              </a:rPr>
              <a:t>“The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money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is</a:t>
            </a:r>
            <a:r>
              <a:rPr sz="1800" spc="-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in</a:t>
            </a:r>
            <a:r>
              <a:rPr sz="1800" dirty="0">
                <a:latin typeface="Cambria"/>
                <a:cs typeface="Cambria"/>
              </a:rPr>
              <a:t> the </a:t>
            </a:r>
            <a:r>
              <a:rPr sz="1800" spc="35" dirty="0">
                <a:latin typeface="Cambria"/>
                <a:cs typeface="Cambria"/>
              </a:rPr>
              <a:t>money”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6900" y="555753"/>
            <a:ext cx="441642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Exercise</a:t>
            </a:r>
            <a:r>
              <a:rPr spc="10" dirty="0"/>
              <a:t> </a:t>
            </a:r>
            <a:r>
              <a:rPr spc="15" dirty="0"/>
              <a:t>1:</a:t>
            </a:r>
            <a:r>
              <a:rPr spc="-10" dirty="0"/>
              <a:t> </a:t>
            </a:r>
            <a:r>
              <a:rPr spc="5" dirty="0"/>
              <a:t>Return</a:t>
            </a:r>
            <a:r>
              <a:rPr spc="20" dirty="0"/>
              <a:t> </a:t>
            </a:r>
            <a:r>
              <a:rPr spc="50" dirty="0"/>
              <a:t>economics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6900" y="1156209"/>
            <a:ext cx="10878820" cy="4312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15" dirty="0">
                <a:latin typeface="Cambria"/>
                <a:cs typeface="Cambria"/>
              </a:rPr>
              <a:t>Assume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$100M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venture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fund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with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10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year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life</a:t>
            </a:r>
            <a:endParaRPr sz="1800">
              <a:latin typeface="Cambria"/>
              <a:cs typeface="Cambria"/>
            </a:endParaRPr>
          </a:p>
          <a:p>
            <a:pPr marL="241300" marR="5080" indent="-228600">
              <a:lnSpc>
                <a:spcPts val="1989"/>
              </a:lnSpc>
              <a:spcBef>
                <a:spcPts val="164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7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achieve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20%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annual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return,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what</a:t>
            </a:r>
            <a:r>
              <a:rPr sz="1800" spc="10" dirty="0">
                <a:latin typeface="Cambria"/>
                <a:cs typeface="Cambria"/>
              </a:rPr>
              <a:t> multiple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original</a:t>
            </a:r>
            <a:r>
              <a:rPr sz="1800" spc="-10" dirty="0">
                <a:latin typeface="Cambria"/>
                <a:cs typeface="Cambria"/>
              </a:rPr>
              <a:t> investment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must </a:t>
            </a:r>
            <a:r>
              <a:rPr sz="1800" spc="30" dirty="0">
                <a:latin typeface="Cambria"/>
                <a:cs typeface="Cambria"/>
              </a:rPr>
              <a:t>fund</a:t>
            </a:r>
            <a:r>
              <a:rPr sz="1800" spc="4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pay,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excluding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fees?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Please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model.</a:t>
            </a:r>
            <a:endParaRPr sz="1800">
              <a:latin typeface="Cambria"/>
              <a:cs typeface="Cambria"/>
            </a:endParaRPr>
          </a:p>
          <a:p>
            <a:pPr marL="241300" marR="608965" indent="-228600">
              <a:lnSpc>
                <a:spcPts val="2000"/>
              </a:lnSpc>
              <a:spcBef>
                <a:spcPts val="16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20" dirty="0">
                <a:latin typeface="Cambria"/>
                <a:cs typeface="Cambria"/>
              </a:rPr>
              <a:t>Assuming</a:t>
            </a:r>
            <a:r>
              <a:rPr sz="1800" spc="-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0" dirty="0">
                <a:latin typeface="Cambria"/>
                <a:cs typeface="Cambria"/>
              </a:rPr>
              <a:t>firm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makes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approximately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20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 </a:t>
            </a:r>
            <a:r>
              <a:rPr sz="1800" spc="50" dirty="0">
                <a:latin typeface="Cambria"/>
                <a:cs typeface="Cambria"/>
              </a:rPr>
              <a:t>“law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returns” </a:t>
            </a:r>
            <a:r>
              <a:rPr sz="1800" spc="40" dirty="0">
                <a:latin typeface="Cambria"/>
                <a:cs typeface="Cambria"/>
              </a:rPr>
              <a:t>holds,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how</a:t>
            </a:r>
            <a:r>
              <a:rPr sz="1800" spc="30" dirty="0">
                <a:latin typeface="Cambria"/>
                <a:cs typeface="Cambria"/>
              </a:rPr>
              <a:t> much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do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the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need</a:t>
            </a:r>
            <a:r>
              <a:rPr sz="1800" spc="4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return,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again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excluding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fees?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realistic?</a:t>
            </a:r>
            <a:r>
              <a:rPr sz="1800" spc="-2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Please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model.</a:t>
            </a:r>
            <a:endParaRPr sz="1800">
              <a:latin typeface="Cambria"/>
              <a:cs typeface="Cambria"/>
            </a:endParaRPr>
          </a:p>
          <a:p>
            <a:pPr marL="241300" marR="17145" indent="-228600">
              <a:lnSpc>
                <a:spcPct val="92500"/>
              </a:lnSpc>
              <a:spcBef>
                <a:spcPts val="156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5" dirty="0">
                <a:latin typeface="Cambria"/>
                <a:cs typeface="Cambria"/>
              </a:rPr>
              <a:t>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100x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5" dirty="0">
                <a:latin typeface="Cambria"/>
                <a:cs typeface="Cambria"/>
              </a:rPr>
              <a:t> necessary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for</a:t>
            </a:r>
            <a:r>
              <a:rPr sz="1800" dirty="0">
                <a:latin typeface="Cambria"/>
                <a:cs typeface="Cambria"/>
              </a:rPr>
              <a:t> 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fund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successful?</a:t>
            </a:r>
            <a:r>
              <a:rPr sz="1800" spc="420" dirty="0">
                <a:latin typeface="Cambria"/>
                <a:cs typeface="Cambria"/>
              </a:rPr>
              <a:t> </a:t>
            </a:r>
            <a:r>
              <a:rPr sz="1800" spc="50" dirty="0">
                <a:latin typeface="Cambria"/>
                <a:cs typeface="Cambria"/>
              </a:rPr>
              <a:t>Again,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assuming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20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made,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15" dirty="0">
                <a:latin typeface="Cambria"/>
                <a:cs typeface="Cambria"/>
              </a:rPr>
              <a:t> VC 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will </a:t>
            </a:r>
            <a:r>
              <a:rPr sz="1800" spc="-5" dirty="0">
                <a:latin typeface="Cambria"/>
                <a:cs typeface="Cambria"/>
              </a:rPr>
              <a:t>have </a:t>
            </a:r>
            <a:r>
              <a:rPr sz="1800" spc="5" dirty="0">
                <a:latin typeface="Cambria"/>
                <a:cs typeface="Cambria"/>
              </a:rPr>
              <a:t>one </a:t>
            </a:r>
            <a:r>
              <a:rPr sz="1800" spc="50" dirty="0">
                <a:latin typeface="Cambria"/>
                <a:cs typeface="Cambria"/>
              </a:rPr>
              <a:t>“home </a:t>
            </a:r>
            <a:r>
              <a:rPr sz="1800" spc="20" dirty="0">
                <a:latin typeface="Cambria"/>
                <a:cs typeface="Cambria"/>
              </a:rPr>
              <a:t>run”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30" dirty="0">
                <a:latin typeface="Cambria"/>
                <a:cs typeface="Cambria"/>
              </a:rPr>
              <a:t>100x </a:t>
            </a:r>
            <a:r>
              <a:rPr sz="1800" spc="25" dirty="0">
                <a:latin typeface="Cambria"/>
                <a:cs typeface="Cambria"/>
              </a:rPr>
              <a:t>multiple, </a:t>
            </a:r>
            <a:r>
              <a:rPr sz="1800" spc="-25" dirty="0">
                <a:latin typeface="Cambria"/>
                <a:cs typeface="Cambria"/>
              </a:rPr>
              <a:t>three </a:t>
            </a:r>
            <a:r>
              <a:rPr sz="1800" spc="35" dirty="0">
                <a:latin typeface="Cambria"/>
                <a:cs typeface="Cambria"/>
              </a:rPr>
              <a:t>“doubles”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55" dirty="0">
                <a:latin typeface="Cambria"/>
                <a:cs typeface="Cambria"/>
              </a:rPr>
              <a:t>5.0x </a:t>
            </a:r>
            <a:r>
              <a:rPr sz="1800" spc="25" dirty="0">
                <a:latin typeface="Cambria"/>
                <a:cs typeface="Cambria"/>
              </a:rPr>
              <a:t>multiple, 8 </a:t>
            </a:r>
            <a:r>
              <a:rPr sz="1800" spc="10" dirty="0">
                <a:latin typeface="Cambria"/>
                <a:cs typeface="Cambria"/>
              </a:rPr>
              <a:t>singles </a:t>
            </a:r>
            <a:r>
              <a:rPr sz="1800" spc="5" dirty="0">
                <a:latin typeface="Cambria"/>
                <a:cs typeface="Cambria"/>
              </a:rPr>
              <a:t>at </a:t>
            </a:r>
            <a:r>
              <a:rPr sz="1800" spc="40" dirty="0">
                <a:latin typeface="Cambria"/>
                <a:cs typeface="Cambria"/>
              </a:rPr>
              <a:t>a </a:t>
            </a:r>
            <a:r>
              <a:rPr sz="1800" spc="55" dirty="0">
                <a:latin typeface="Cambria"/>
                <a:cs typeface="Cambria"/>
              </a:rPr>
              <a:t>1.0x </a:t>
            </a:r>
            <a:r>
              <a:rPr sz="1800" spc="10" dirty="0">
                <a:latin typeface="Cambria"/>
                <a:cs typeface="Cambria"/>
              </a:rPr>
              <a:t>multiple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30" dirty="0">
                <a:latin typeface="Cambria"/>
                <a:cs typeface="Cambria"/>
              </a:rPr>
              <a:t>and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8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“strikes”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5" dirty="0">
                <a:latin typeface="Cambria"/>
                <a:cs typeface="Cambria"/>
              </a:rPr>
              <a:t>0.0x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multiple.</a:t>
            </a:r>
            <a:r>
              <a:rPr sz="1800" spc="409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Please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model.</a:t>
            </a:r>
            <a:endParaRPr sz="1800">
              <a:latin typeface="Cambria"/>
              <a:cs typeface="Cambria"/>
            </a:endParaRPr>
          </a:p>
          <a:p>
            <a:pPr marL="241300" marR="645795" indent="-228600">
              <a:lnSpc>
                <a:spcPts val="2000"/>
              </a:lnSpc>
              <a:spcBef>
                <a:spcPts val="1639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What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does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 imply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about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size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0" dirty="0">
                <a:latin typeface="Cambria"/>
                <a:cs typeface="Cambria"/>
              </a:rPr>
              <a:t> (i.e.</a:t>
            </a:r>
            <a:r>
              <a:rPr sz="1800" dirty="0">
                <a:latin typeface="Cambria"/>
                <a:cs typeface="Cambria"/>
              </a:rPr>
              <a:t> does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smaller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initial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25" dirty="0">
                <a:latin typeface="Cambria"/>
                <a:cs typeface="Cambria"/>
              </a:rPr>
              <a:t>hold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30" dirty="0">
                <a:latin typeface="Cambria"/>
                <a:cs typeface="Cambria"/>
              </a:rPr>
              <a:t>more </a:t>
            </a:r>
            <a:r>
              <a:rPr sz="1800" spc="-380" dirty="0">
                <a:latin typeface="Cambria"/>
                <a:cs typeface="Cambria"/>
              </a:rPr>
              <a:t> </a:t>
            </a:r>
            <a:r>
              <a:rPr sz="1800" spc="-15" dirty="0">
                <a:latin typeface="Cambria"/>
                <a:cs typeface="Cambria"/>
              </a:rPr>
              <a:t>promise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of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achieving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return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expectations)?</a:t>
            </a:r>
            <a:r>
              <a:rPr sz="1800" spc="35" dirty="0">
                <a:latin typeface="Cambria"/>
                <a:cs typeface="Cambria"/>
              </a:rPr>
              <a:t> </a:t>
            </a:r>
            <a:r>
              <a:rPr sz="1800" spc="-75" dirty="0">
                <a:latin typeface="Cambria"/>
                <a:cs typeface="Cambria"/>
              </a:rPr>
              <a:t>To</a:t>
            </a:r>
            <a:r>
              <a:rPr sz="1800" dirty="0">
                <a:latin typeface="Cambria"/>
                <a:cs typeface="Cambria"/>
              </a:rPr>
              <a:t> 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discussed.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Cambria"/>
                <a:cs typeface="Cambria"/>
              </a:rPr>
              <a:t>What does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this imply </a:t>
            </a:r>
            <a:r>
              <a:rPr sz="1800" spc="10" dirty="0">
                <a:latin typeface="Cambria"/>
                <a:cs typeface="Cambria"/>
              </a:rPr>
              <a:t>about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price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at</a:t>
            </a:r>
            <a:r>
              <a:rPr sz="1800" spc="10" dirty="0">
                <a:latin typeface="Cambria"/>
                <a:cs typeface="Cambria"/>
              </a:rPr>
              <a:t> which</a:t>
            </a:r>
            <a:r>
              <a:rPr sz="1800" spc="20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VCs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are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15" dirty="0">
                <a:latin typeface="Cambria"/>
                <a:cs typeface="Cambria"/>
              </a:rPr>
              <a:t>willing</a:t>
            </a:r>
            <a:r>
              <a:rPr sz="1800" spc="-5" dirty="0">
                <a:latin typeface="Cambria"/>
                <a:cs typeface="Cambria"/>
              </a:rPr>
              <a:t> </a:t>
            </a:r>
            <a:r>
              <a:rPr sz="1800" spc="-25" dirty="0">
                <a:latin typeface="Cambria"/>
                <a:cs typeface="Cambria"/>
              </a:rPr>
              <a:t>to</a:t>
            </a:r>
            <a:r>
              <a:rPr sz="1800" spc="10" dirty="0">
                <a:latin typeface="Cambria"/>
                <a:cs typeface="Cambria"/>
              </a:rPr>
              <a:t> sell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40" dirty="0">
                <a:latin typeface="Cambria"/>
                <a:cs typeface="Cambria"/>
              </a:rPr>
              <a:t>an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investment?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7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20" dirty="0">
                <a:latin typeface="Cambria"/>
                <a:cs typeface="Cambria"/>
              </a:rPr>
              <a:t>discussed.</a:t>
            </a:r>
            <a:endParaRPr sz="18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144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800" spc="-10" dirty="0">
                <a:latin typeface="Cambria"/>
                <a:cs typeface="Cambria"/>
              </a:rPr>
              <a:t>How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5" dirty="0">
                <a:latin typeface="Cambria"/>
                <a:cs typeface="Cambria"/>
              </a:rPr>
              <a:t>do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fees</a:t>
            </a:r>
            <a:r>
              <a:rPr sz="1800" spc="3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weigh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the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conversation?</a:t>
            </a:r>
            <a:r>
              <a:rPr sz="1800" spc="25" dirty="0">
                <a:latin typeface="Cambria"/>
                <a:cs typeface="Cambria"/>
              </a:rPr>
              <a:t> </a:t>
            </a:r>
            <a:r>
              <a:rPr sz="1800" spc="-75" dirty="0">
                <a:latin typeface="Cambria"/>
                <a:cs typeface="Cambria"/>
              </a:rPr>
              <a:t>To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be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10" dirty="0">
                <a:latin typeface="Cambria"/>
                <a:cs typeface="Cambria"/>
              </a:rPr>
              <a:t>discussed…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3B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4579</Words>
  <Application>Microsoft Office PowerPoint</Application>
  <PresentationFormat>Widescreen</PresentationFormat>
  <Paragraphs>467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 MT</vt:lpstr>
      <vt:lpstr>Calibri</vt:lpstr>
      <vt:lpstr>Cambria</vt:lpstr>
      <vt:lpstr>Cambria Math</vt:lpstr>
      <vt:lpstr>Times New Roman</vt:lpstr>
      <vt:lpstr>Wingdings</vt:lpstr>
      <vt:lpstr>Office Theme</vt:lpstr>
      <vt:lpstr>Understanding  the Venture Capital Term Sheet</vt:lpstr>
      <vt:lpstr>Overview</vt:lpstr>
      <vt:lpstr>Sources of Capital</vt:lpstr>
      <vt:lpstr>Stages of Capital</vt:lpstr>
      <vt:lpstr>Venture Capital Process / Timeline</vt:lpstr>
      <vt:lpstr>Venture Capital vs. Entrepreneur</vt:lpstr>
      <vt:lpstr>Challenges</vt:lpstr>
      <vt:lpstr>Valuation Drivers</vt:lpstr>
      <vt:lpstr>Exercise 1: Return economics</vt:lpstr>
      <vt:lpstr>Valuation</vt:lpstr>
      <vt:lpstr>Approaches to Start-Up Valuation</vt:lpstr>
      <vt:lpstr>Working Backwards Using the VC Method</vt:lpstr>
      <vt:lpstr>Working Backwards Using the VC Method</vt:lpstr>
      <vt:lpstr>Pre-Money vs. Post-Money &amp; Determining VC Stake</vt:lpstr>
      <vt:lpstr>Valuation Calculations</vt:lpstr>
      <vt:lpstr>Up vs. Down Round</vt:lpstr>
      <vt:lpstr>Exercise 2: Valuation Decisions</vt:lpstr>
      <vt:lpstr>Term Sheets</vt:lpstr>
      <vt:lpstr>Term Sheet</vt:lpstr>
      <vt:lpstr>Common vs. Preferred</vt:lpstr>
      <vt:lpstr>Common Ways to Structure Investments</vt:lpstr>
      <vt:lpstr>Preferred Stock Features</vt:lpstr>
      <vt:lpstr>Preferred Dividends</vt:lpstr>
      <vt:lpstr>Liquidation Preference</vt:lpstr>
      <vt:lpstr>Types of Liquidation Preferences</vt:lpstr>
      <vt:lpstr>Types of Liquidation Preferences</vt:lpstr>
      <vt:lpstr>Types of Liquidation Preferences</vt:lpstr>
      <vt:lpstr>Liquidation Preferences Features</vt:lpstr>
      <vt:lpstr>Liquidation Preferences Examples</vt:lpstr>
      <vt:lpstr>Redeemable Preferred Stock</vt:lpstr>
      <vt:lpstr>Redeemable Preferred Stock</vt:lpstr>
      <vt:lpstr>Evolution of Preferred Stock</vt:lpstr>
      <vt:lpstr>Other Items to Negotiate</vt:lpstr>
      <vt:lpstr>Other Items to Negotiate</vt:lpstr>
      <vt:lpstr>Other Items to Negotiate</vt:lpstr>
      <vt:lpstr>Other Items to Negotiate</vt:lpstr>
      <vt:lpstr>Other Items to Negotiate</vt:lpstr>
      <vt:lpstr>Exercise 3: Term Sheet 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the Venture Capital Term Sheet</dc:title>
  <dc:creator>Adam McGowan</dc:creator>
  <cp:lastModifiedBy>Karan Sharma, CFA</cp:lastModifiedBy>
  <cp:revision>3</cp:revision>
  <dcterms:created xsi:type="dcterms:W3CDTF">2024-02-11T07:52:23Z</dcterms:created>
  <dcterms:modified xsi:type="dcterms:W3CDTF">2024-02-11T22:22:03Z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2020-04-16T00:00:00Z</vt:filetime>
  </property>
  <property fmtid="{D5CDD505-2E9C-101B-9397-08002B2CF9AE}" pid="3" name="Creator">
    <vt:lpwstr>Acrobat PDFMaker 20 for PowerPoint</vt:lpwstr>
  </property>
  <property fmtid="{D5CDD505-2E9C-101B-9397-08002B2CF9AE}" pid="4" name="LastSaved">
    <vt:filetime>2024-02-11T00:00:00Z</vt:filetime>
  </property>
</Properties>
</file>