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 id="2147483658" r:id="rId6"/>
  </p:sldMasterIdLst>
  <p:notesMasterIdLst>
    <p:notesMasterId r:id="rId14"/>
  </p:notesMasterIdLst>
  <p:sldIdLst>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EF4"/>
    <a:srgbClr val="8DDB98"/>
    <a:srgbClr val="236138"/>
    <a:srgbClr val="B3D8B4"/>
    <a:srgbClr val="027D07"/>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00" autoAdjust="0"/>
    <p:restoredTop sz="94660"/>
  </p:normalViewPr>
  <p:slideViewPr>
    <p:cSldViewPr snapToGrid="0">
      <p:cViewPr varScale="1">
        <p:scale>
          <a:sx n="63" d="100"/>
          <a:sy n="63" d="100"/>
        </p:scale>
        <p:origin x="664" y="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68D7B6-1A3A-4883-AA63-C08D2927F303}" type="datetimeFigureOut">
              <a:rPr lang="en-GB" smtClean="0"/>
              <a:t>18/05/2024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CE721A-EE6B-41CA-8803-D487DB64452C}" type="slidenum">
              <a:rPr lang="en-GB" smtClean="0"/>
              <a:t>‹#›</a:t>
            </a:fld>
            <a:endParaRPr lang="en-GB"/>
          </a:p>
        </p:txBody>
      </p:sp>
    </p:spTree>
    <p:extLst>
      <p:ext uri="{BB962C8B-B14F-4D97-AF65-F5344CB8AC3E}">
        <p14:creationId xmlns:p14="http://schemas.microsoft.com/office/powerpoint/2010/main" val="1688342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kern="1200" dirty="0">
              <a:solidFill>
                <a:schemeClr val="tx1"/>
              </a:solidFill>
              <a:effectLst/>
              <a:latin typeface="Arial" panose="020B0604020202020204" pitchFamily="34" charset="0"/>
              <a:ea typeface="+mn-ea"/>
              <a:cs typeface="+mn-cs"/>
            </a:endParaRPr>
          </a:p>
        </p:txBody>
      </p:sp>
    </p:spTree>
    <p:extLst>
      <p:ext uri="{BB962C8B-B14F-4D97-AF65-F5344CB8AC3E}">
        <p14:creationId xmlns:p14="http://schemas.microsoft.com/office/powerpoint/2010/main" val="4206406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Old: IAS 17 and ASC 840</a:t>
            </a:r>
          </a:p>
          <a:p>
            <a:r>
              <a:rPr lang="en-US" altLang="en-US" dirty="0"/>
              <a:t>New: IFRS 16 and ASC 842</a:t>
            </a:r>
          </a:p>
          <a:p>
            <a:r>
              <a:rPr lang="en-GB" sz="1200" b="0" i="0" kern="1200" dirty="0">
                <a:solidFill>
                  <a:schemeClr val="tx1"/>
                </a:solidFill>
                <a:effectLst/>
                <a:latin typeface="Arial" panose="020B0604020202020204" pitchFamily="34" charset="0"/>
                <a:ea typeface="+mn-ea"/>
                <a:cs typeface="+mn-cs"/>
              </a:rPr>
              <a:t>‘Accounting Standards Codification’</a:t>
            </a:r>
          </a:p>
          <a:p>
            <a:r>
              <a:rPr lang="en-GB" altLang="en-US" sz="1200" b="0" i="0" kern="1200" dirty="0">
                <a:solidFill>
                  <a:schemeClr val="tx1"/>
                </a:solidFill>
                <a:effectLst/>
                <a:latin typeface="Arial" panose="020B0604020202020204" pitchFamily="34" charset="0"/>
                <a:ea typeface="+mn-ea"/>
                <a:cs typeface="+mn-cs"/>
              </a:rPr>
              <a:t>ASC 842 effective date: </a:t>
            </a:r>
            <a:r>
              <a:rPr lang="en-GB" sz="1200" b="0" i="0" kern="1200" dirty="0">
                <a:solidFill>
                  <a:schemeClr val="tx1"/>
                </a:solidFill>
                <a:effectLst/>
                <a:latin typeface="Arial" panose="020B0604020202020204" pitchFamily="34" charset="0"/>
                <a:ea typeface="+mn-ea"/>
                <a:cs typeface="+mn-cs"/>
              </a:rPr>
              <a:t>fiscal years, and interim periods within those fiscal years, beginning after December 15, 2018</a:t>
            </a:r>
          </a:p>
          <a:p>
            <a:r>
              <a:rPr lang="en-GB" altLang="en-US" sz="1200" b="0" i="0" kern="1200" dirty="0">
                <a:solidFill>
                  <a:schemeClr val="tx1"/>
                </a:solidFill>
                <a:effectLst/>
                <a:latin typeface="Arial" panose="020B0604020202020204" pitchFamily="34" charset="0"/>
                <a:ea typeface="+mn-ea"/>
                <a:cs typeface="+mn-cs"/>
              </a:rPr>
              <a:t>IFRS 16 effective for periods starting 1 January 2019</a:t>
            </a:r>
          </a:p>
          <a:p>
            <a:endParaRPr lang="en-GB" altLang="en-US" sz="1200" b="0" i="0" kern="1200" dirty="0">
              <a:solidFill>
                <a:schemeClr val="tx1"/>
              </a:solidFill>
              <a:effectLst/>
              <a:latin typeface="Arial" panose="020B0604020202020204" pitchFamily="34" charset="0"/>
              <a:ea typeface="+mn-ea"/>
              <a:cs typeface="+mn-cs"/>
            </a:endParaRPr>
          </a:p>
          <a:p>
            <a:r>
              <a:rPr lang="en-US" sz="1200" b="0" i="0" kern="1200" dirty="0">
                <a:solidFill>
                  <a:schemeClr val="tx1"/>
                </a:solidFill>
                <a:effectLst/>
                <a:latin typeface="Arial" panose="020B0604020202020204" pitchFamily="34" charset="0"/>
                <a:ea typeface="+mn-ea"/>
                <a:cs typeface="+mn-cs"/>
              </a:rPr>
              <a:t>IFRS 16 introduces a single lessee accounting model and requires a lessee to </a:t>
            </a:r>
            <a:r>
              <a:rPr lang="en-US" sz="1200" b="0" i="0" kern="1200" dirty="0" err="1">
                <a:solidFill>
                  <a:schemeClr val="tx1"/>
                </a:solidFill>
                <a:effectLst/>
                <a:latin typeface="Arial" panose="020B0604020202020204" pitchFamily="34" charset="0"/>
                <a:ea typeface="+mn-ea"/>
                <a:cs typeface="+mn-cs"/>
              </a:rPr>
              <a:t>recognise</a:t>
            </a:r>
            <a:r>
              <a:rPr lang="en-US" sz="1200" b="0" i="0" kern="1200" dirty="0">
                <a:solidFill>
                  <a:schemeClr val="tx1"/>
                </a:solidFill>
                <a:effectLst/>
                <a:latin typeface="Arial" panose="020B0604020202020204" pitchFamily="34" charset="0"/>
                <a:ea typeface="+mn-ea"/>
                <a:cs typeface="+mn-cs"/>
              </a:rPr>
              <a:t> assets and liabilities for all leases with a </a:t>
            </a:r>
            <a:r>
              <a:rPr lang="en-US" sz="1200" b="0" i="0" u="sng" kern="1200" dirty="0">
                <a:solidFill>
                  <a:schemeClr val="tx1"/>
                </a:solidFill>
                <a:effectLst/>
                <a:latin typeface="Arial" panose="020B0604020202020204" pitchFamily="34" charset="0"/>
                <a:ea typeface="+mn-ea"/>
                <a:cs typeface="+mn-cs"/>
              </a:rPr>
              <a:t>term of more than 12 months</a:t>
            </a:r>
            <a:r>
              <a:rPr lang="en-US" sz="1200" b="0" i="0" kern="1200" dirty="0">
                <a:solidFill>
                  <a:schemeClr val="tx1"/>
                </a:solidFill>
                <a:effectLst/>
                <a:latin typeface="Arial" panose="020B0604020202020204" pitchFamily="34" charset="0"/>
                <a:ea typeface="+mn-ea"/>
                <a:cs typeface="+mn-cs"/>
              </a:rPr>
              <a:t>, unless the underlying asset is of low value. A lessee is required to </a:t>
            </a:r>
            <a:r>
              <a:rPr lang="en-US" sz="1200" b="0" i="0" kern="1200" dirty="0" err="1">
                <a:solidFill>
                  <a:schemeClr val="tx1"/>
                </a:solidFill>
                <a:effectLst/>
                <a:latin typeface="Arial" panose="020B0604020202020204" pitchFamily="34" charset="0"/>
                <a:ea typeface="+mn-ea"/>
                <a:cs typeface="+mn-cs"/>
              </a:rPr>
              <a:t>recognise</a:t>
            </a:r>
            <a:r>
              <a:rPr lang="en-US" sz="1200" b="0" i="0" kern="1200" dirty="0">
                <a:solidFill>
                  <a:schemeClr val="tx1"/>
                </a:solidFill>
                <a:effectLst/>
                <a:latin typeface="Arial" panose="020B0604020202020204" pitchFamily="34" charset="0"/>
                <a:ea typeface="+mn-ea"/>
                <a:cs typeface="+mn-cs"/>
              </a:rPr>
              <a:t> a right-of-use asset representing its right to use the underlying leased asset and a lease liability representing its obligation to make lease payments.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Arial" panose="020B0604020202020204" pitchFamily="34" charset="0"/>
                <a:ea typeface="+mn-ea"/>
                <a:cs typeface="+mn-cs"/>
              </a:rPr>
              <a:t>The major change IFRS 16 makes from IAS 17 is that it removes the operating lease classification for leases, eliminating the ability of corporations to report operating leases in the footnotes of financial statements. The reasoning for the change was that by reporting operating leases in the footnotes, companies were hurting smaller investors that do not have the resources to dig through their financial statements.</a:t>
            </a:r>
            <a:endParaRPr lang="en-US" altLang="en-US" dirty="0"/>
          </a:p>
          <a:p>
            <a:endParaRPr lang="en-US" sz="1200" b="0" i="0" kern="1200" dirty="0">
              <a:solidFill>
                <a:schemeClr val="tx1"/>
              </a:solidFill>
              <a:effectLst/>
              <a:latin typeface="Arial" panose="020B0604020202020204" pitchFamily="34" charset="0"/>
              <a:ea typeface="+mn-ea"/>
              <a:cs typeface="+mn-cs"/>
            </a:endParaRPr>
          </a:p>
          <a:p>
            <a:r>
              <a:rPr lang="en-US" sz="1200" b="0" i="0" kern="1200" dirty="0">
                <a:solidFill>
                  <a:schemeClr val="tx1"/>
                </a:solidFill>
                <a:effectLst/>
                <a:latin typeface="Arial" panose="020B0604020202020204" pitchFamily="34" charset="0"/>
                <a:ea typeface="+mn-ea"/>
                <a:cs typeface="+mn-cs"/>
              </a:rPr>
              <a:t>For US GAAP: ASC 842 represents a significant overhaul of the accounting treatment for leases, with the most significant change being that most leases, including most operating leases, are now capitalized on the balance sheet. Under ASC 840, FASB permitted operating leases to be reported only in the footnotes of corporate financial statements. Under ASC 842, the only leases that are exempt from the capitalization requirement are short-term leases less than or equal to </a:t>
            </a:r>
            <a:r>
              <a:rPr lang="en-US" sz="1200" b="0" i="0" u="sng" kern="1200" dirty="0">
                <a:solidFill>
                  <a:schemeClr val="tx1"/>
                </a:solidFill>
                <a:effectLst/>
                <a:latin typeface="Arial" panose="020B0604020202020204" pitchFamily="34" charset="0"/>
                <a:ea typeface="+mn-ea"/>
                <a:cs typeface="+mn-cs"/>
              </a:rPr>
              <a:t>12 months in length</a:t>
            </a:r>
            <a:r>
              <a:rPr lang="en-US" sz="1200" b="0" i="0" kern="1200" dirty="0">
                <a:solidFill>
                  <a:schemeClr val="tx1"/>
                </a:solidFill>
                <a:effectLst/>
                <a:latin typeface="Arial" panose="020B0604020202020204" pitchFamily="34" charset="0"/>
                <a:ea typeface="+mn-ea"/>
                <a:cs typeface="+mn-cs"/>
              </a:rPr>
              <a:t>.</a:t>
            </a:r>
            <a:endParaRPr lang="en-US" altLang="en-US" dirty="0"/>
          </a:p>
          <a:p>
            <a:endParaRPr lang="en-US" sz="1200" b="0" i="0" kern="1200" dirty="0">
              <a:solidFill>
                <a:schemeClr val="tx1"/>
              </a:solidFill>
              <a:effectLst/>
              <a:latin typeface="Arial" panose="020B0604020202020204" pitchFamily="34" charset="0"/>
              <a:ea typeface="+mn-ea"/>
              <a:cs typeface="+mn-cs"/>
            </a:endParaRPr>
          </a:p>
          <a:p>
            <a:endParaRPr lang="en-US" altLang="en-US" b="0" dirty="0"/>
          </a:p>
        </p:txBody>
      </p:sp>
    </p:spTree>
    <p:extLst>
      <p:ext uri="{BB962C8B-B14F-4D97-AF65-F5344CB8AC3E}">
        <p14:creationId xmlns:p14="http://schemas.microsoft.com/office/powerpoint/2010/main" val="750265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Both adjustments noted here are made to US companies with operating leases. </a:t>
            </a:r>
          </a:p>
          <a:p>
            <a:r>
              <a:rPr lang="en-GB" dirty="0"/>
              <a:t>The EBITDA and EBIT of US companies is penalised by operating lease charges, compared to their IFRS peers.</a:t>
            </a:r>
          </a:p>
        </p:txBody>
      </p:sp>
    </p:spTree>
    <p:extLst>
      <p:ext uri="{BB962C8B-B14F-4D97-AF65-F5344CB8AC3E}">
        <p14:creationId xmlns:p14="http://schemas.microsoft.com/office/powerpoint/2010/main" val="535658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000"/>
              </a:spcBef>
            </a:pPr>
            <a:r>
              <a:rPr lang="en-GB" sz="1200" baseline="0" dirty="0"/>
              <a:t>EBITDAR = EBITDA + Operating lease rent expense</a:t>
            </a:r>
          </a:p>
          <a:p>
            <a:r>
              <a:rPr lang="en-GB" sz="1200" baseline="0" dirty="0"/>
              <a:t>Adjusted EBIT = Reported EBIT + Interest expense embedded in rent expense</a:t>
            </a:r>
          </a:p>
          <a:p>
            <a:pPr lvl="1"/>
            <a:r>
              <a:rPr lang="en-GB" sz="1200" baseline="0" dirty="0"/>
              <a:t>Interest expense embedded in rent expense = cost of debt * lease liability</a:t>
            </a:r>
          </a:p>
          <a:p>
            <a:endParaRPr lang="en-GB" sz="1200" baseline="0" dirty="0"/>
          </a:p>
          <a:p>
            <a:r>
              <a:rPr lang="en-GB" sz="1200" baseline="0" dirty="0"/>
              <a:t>This is </a:t>
            </a:r>
            <a:r>
              <a:rPr lang="en-GB" sz="1200" baseline="0" dirty="0" err="1"/>
              <a:t>Abercrombie&amp;Fitch</a:t>
            </a:r>
            <a:r>
              <a:rPr lang="en-GB" sz="1200" baseline="0" dirty="0"/>
              <a:t> 2019</a:t>
            </a:r>
          </a:p>
          <a:p>
            <a:r>
              <a:rPr lang="en-GB" sz="1200" baseline="0" dirty="0"/>
              <a:t>Lease liability of 1535, interest rate of 5.4% (discount rate) – gives interest expense of 77</a:t>
            </a:r>
          </a:p>
        </p:txBody>
      </p:sp>
    </p:spTree>
    <p:extLst>
      <p:ext uri="{BB962C8B-B14F-4D97-AF65-F5344CB8AC3E}">
        <p14:creationId xmlns:p14="http://schemas.microsoft.com/office/powerpoint/2010/main" val="1310676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Key message: </a:t>
            </a:r>
            <a:r>
              <a:rPr lang="en-US" altLang="en-US" u="sng" dirty="0"/>
              <a:t>always include the lease liability in the EV calculation</a:t>
            </a:r>
            <a:r>
              <a:rPr lang="en-US" altLang="en-US" u="none" dirty="0"/>
              <a:t>. Lease contracts finance assets that are in current use and recognized on balance sheet, therefore the lease liability is a debt-equivalent.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IFRS 16 and US GAAP (ASC Topic 842) both report operating lease equivalent debt on the balance sheet now.</a:t>
            </a:r>
          </a:p>
        </p:txBody>
      </p:sp>
    </p:spTree>
    <p:extLst>
      <p:ext uri="{BB962C8B-B14F-4D97-AF65-F5344CB8AC3E}">
        <p14:creationId xmlns:p14="http://schemas.microsoft.com/office/powerpoint/2010/main" val="707617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200" b="0" baseline="0" dirty="0"/>
              <a:t>Effectively treating </a:t>
            </a:r>
            <a:r>
              <a:rPr lang="en-US" altLang="en-US" sz="1200" b="0" baseline="0" dirty="0" err="1"/>
              <a:t>RoU</a:t>
            </a:r>
            <a:r>
              <a:rPr lang="en-US" altLang="en-US" sz="1200" b="0" baseline="0" dirty="0"/>
              <a:t> assets just like PP&amp;E and lease liability just like debt</a:t>
            </a:r>
          </a:p>
          <a:p>
            <a:pPr eaLnBrk="1" hangingPunct="1"/>
            <a:r>
              <a:rPr lang="en-US" altLang="en-US" sz="1200" b="0" baseline="0" dirty="0"/>
              <a:t>Beta: when </a:t>
            </a:r>
            <a:r>
              <a:rPr lang="en-US" altLang="en-US" sz="1200" b="0" baseline="0" dirty="0" err="1"/>
              <a:t>unlevering</a:t>
            </a:r>
            <a:r>
              <a:rPr lang="en-US" altLang="en-US" sz="1200" b="0" baseline="0" dirty="0"/>
              <a:t>, it is arguably best to always include the total lease liability within debt, as this produces an asset beta that is clean of all leases (regardless whether they are finance or operating). However, when using an asset/industry beta from an external source, one should know whether leases have been removed or not (i.e. one should know how that asset beta was calculated), as otherwise you can’t be sure whether to include lease liabilities when re-levering.</a:t>
            </a:r>
          </a:p>
          <a:p>
            <a:pPr eaLnBrk="1" hangingPunct="1"/>
            <a:r>
              <a:rPr lang="en-US" altLang="en-US" sz="1200" b="0" baseline="0" dirty="0"/>
              <a:t>WACC</a:t>
            </a:r>
          </a:p>
          <a:p>
            <a:pPr eaLnBrk="1" hangingPunct="1"/>
            <a:r>
              <a:rPr lang="en-US" altLang="en-US" sz="1200" b="0" baseline="0" dirty="0"/>
              <a:t>The cost of the operating lease debt must be tax adjusted to deal with the tax shield </a:t>
            </a:r>
          </a:p>
          <a:p>
            <a:pPr eaLnBrk="1" hangingPunct="1"/>
            <a:endParaRPr lang="en-US" altLang="en-US" sz="1200" b="0" baseline="0" dirty="0"/>
          </a:p>
        </p:txBody>
      </p:sp>
    </p:spTree>
    <p:extLst>
      <p:ext uri="{BB962C8B-B14F-4D97-AF65-F5344CB8AC3E}">
        <p14:creationId xmlns:p14="http://schemas.microsoft.com/office/powerpoint/2010/main" val="3519809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a:t>In a DCF, it is not necessary to make any adjustment for operating leases. By leaving the rent expense in the FCF, we recognize that the business is making regular payments in order to use operating assets. This reduces the EV (and consequently the Equity too) </a:t>
            </a:r>
            <a:r>
              <a:rPr lang="en-US" altLang="en-US" sz="1200" b="0" dirty="0"/>
              <a:t>by the present value of the rent payments. Effectively, this means that the EV resulting from a DCF is net of operating lease debt, which therefore must not be deducted from EV in the bridge (otherwise it’s a double-counting).</a:t>
            </a:r>
          </a:p>
          <a:p>
            <a:pPr eaLnBrk="1" hangingPunct="1"/>
            <a:r>
              <a:rPr lang="en-GB" altLang="en-US" dirty="0"/>
              <a:t>Note: the above applies </a:t>
            </a:r>
            <a:r>
              <a:rPr lang="en-GB" altLang="en-US" u="sng" dirty="0"/>
              <a:t>only</a:t>
            </a:r>
            <a:r>
              <a:rPr lang="en-GB" altLang="en-US" u="none" dirty="0"/>
              <a:t> to </a:t>
            </a:r>
            <a:r>
              <a:rPr lang="en-GB" altLang="en-US" u="sng" dirty="0"/>
              <a:t>operating</a:t>
            </a:r>
            <a:r>
              <a:rPr lang="en-GB" altLang="en-US" u="none" dirty="0"/>
              <a:t> leases. If the US company also has finance leases, the related liabilities must be included in the bridge and in the WACC.</a:t>
            </a:r>
            <a:endParaRPr lang="en-GB" altLang="en-US" dirty="0"/>
          </a:p>
          <a:p>
            <a:pPr eaLnBrk="1" hangingPunct="1"/>
            <a:r>
              <a:rPr lang="en-GB" altLang="en-US" dirty="0"/>
              <a:t>It is best to ignore the change in the </a:t>
            </a:r>
            <a:r>
              <a:rPr lang="en-GB" altLang="en-US" dirty="0" err="1"/>
              <a:t>RoU</a:t>
            </a:r>
            <a:r>
              <a:rPr lang="en-GB" altLang="en-US" dirty="0"/>
              <a:t> and the lease liability in the FCF calculation. The only cash impact on FCF should be the rent expense, so the operating lease </a:t>
            </a:r>
            <a:r>
              <a:rPr lang="en-GB" altLang="en-US" dirty="0" err="1"/>
              <a:t>RoU</a:t>
            </a:r>
            <a:r>
              <a:rPr lang="en-GB" altLang="en-US" dirty="0"/>
              <a:t> and operating lease liability should change by the same amount and cancel each other out in the FCF calculation. It is best to leave them out as their forecast on the balance sheet may not have been aligned, which would create an unintentional impact on cash flow.</a:t>
            </a:r>
          </a:p>
          <a:p>
            <a:pPr eaLnBrk="1" hangingPunct="1"/>
            <a:endParaRPr lang="en-GB" altLang="en-US" dirty="0"/>
          </a:p>
          <a:p>
            <a:pPr eaLnBrk="1" hangingPunct="1"/>
            <a:r>
              <a:rPr lang="en-GB" altLang="en-US" dirty="0"/>
              <a:t>The FCF could be adjusted to align it to the finance lease model, making a 'as if bought' assumption, removing the rents out of the FCF and replacing them with the corresponding capex. The bridge would then need to include the operating lease liabilities. However, the equity value should stay the same anyway and the adjustment changes the economic reality of the cash flows (the adjustments are fictitious) - so why bother making it? Even if one wanted to use EV calculated by the DCF to calculate multiples (which takes back to the original issue of comparability for EV multiples), you can just add back the capitalized leases onto the EV, which is much simpler than making the adjustments through the FCF. </a:t>
            </a:r>
          </a:p>
          <a:p>
            <a:pPr eaLnBrk="1" hangingPunct="1"/>
            <a:endParaRPr lang="en-US" altLang="en-US" sz="800" dirty="0"/>
          </a:p>
          <a:p>
            <a:pPr marL="0" algn="l" defTabSz="914400" rtl="0" eaLnBrk="1" latinLnBrk="0" hangingPunct="1"/>
            <a:r>
              <a:rPr lang="en-US" altLang="en-US" sz="1200" kern="1200" dirty="0">
                <a:solidFill>
                  <a:schemeClr val="tx1"/>
                </a:solidFill>
                <a:latin typeface="Arial" panose="020B0604020202020204" pitchFamily="34" charset="0"/>
                <a:ea typeface="+mn-ea"/>
                <a:cs typeface="+mn-cs"/>
              </a:rPr>
              <a:t>WACC</a:t>
            </a:r>
          </a:p>
          <a:p>
            <a:pPr marL="0" algn="l" defTabSz="914400" rtl="0" eaLnBrk="1" latinLnBrk="0" hangingPunct="1"/>
            <a:r>
              <a:rPr lang="en-US" altLang="en-US" sz="1200" kern="1200" dirty="0">
                <a:solidFill>
                  <a:schemeClr val="tx1"/>
                </a:solidFill>
                <a:latin typeface="Arial" panose="020B0604020202020204" pitchFamily="34" charset="0"/>
                <a:ea typeface="+mn-ea"/>
                <a:cs typeface="+mn-cs"/>
              </a:rPr>
              <a:t>If the operating lease expense is included in the FCF then no need to include in the WACC calculation</a:t>
            </a:r>
          </a:p>
          <a:p>
            <a:pPr marL="0" algn="l" defTabSz="914400" rtl="0" eaLnBrk="1" latinLnBrk="0" hangingPunct="1"/>
            <a:r>
              <a:rPr lang="en-US" altLang="en-US" sz="1200" kern="1200" dirty="0">
                <a:solidFill>
                  <a:schemeClr val="tx1"/>
                </a:solidFill>
                <a:latin typeface="Arial" panose="020B0604020202020204" pitchFamily="34" charset="0"/>
                <a:ea typeface="+mn-ea"/>
                <a:cs typeface="+mn-cs"/>
              </a:rPr>
              <a:t>If the operating lease expense is added back to EBIT in the FCF calculation then it is being treated like debt in the DCF</a:t>
            </a:r>
          </a:p>
          <a:p>
            <a:pPr marL="0" algn="l" defTabSz="914400" rtl="0" eaLnBrk="1" latinLnBrk="0" hangingPunct="1"/>
            <a:r>
              <a:rPr lang="en-US" altLang="en-US" sz="1200" kern="1200" dirty="0">
                <a:solidFill>
                  <a:schemeClr val="tx1"/>
                </a:solidFill>
                <a:latin typeface="Arial" panose="020B0604020202020204" pitchFamily="34" charset="0"/>
                <a:ea typeface="+mn-ea"/>
                <a:cs typeface="+mn-cs"/>
              </a:rPr>
              <a:t>In this case the operating lease should be included in the WACC calculation</a:t>
            </a:r>
          </a:p>
          <a:p>
            <a:pPr marL="0" algn="l" defTabSz="914400" rtl="0" eaLnBrk="1" latinLnBrk="0" hangingPunct="1"/>
            <a:r>
              <a:rPr lang="en-US" altLang="en-US" sz="1200" kern="1200" dirty="0">
                <a:solidFill>
                  <a:schemeClr val="tx1"/>
                </a:solidFill>
                <a:latin typeface="Arial" panose="020B0604020202020204" pitchFamily="34" charset="0"/>
                <a:ea typeface="+mn-ea"/>
                <a:cs typeface="+mn-cs"/>
              </a:rPr>
              <a:t>The cost of the operating lease debt must be tax adjusted to deal with the tax shield </a:t>
            </a:r>
          </a:p>
          <a:p>
            <a:pPr eaLnBrk="1" hangingPunct="1"/>
            <a:endParaRPr lang="en-US" altLang="en-US" sz="800" dirty="0"/>
          </a:p>
        </p:txBody>
      </p:sp>
    </p:spTree>
    <p:extLst>
      <p:ext uri="{BB962C8B-B14F-4D97-AF65-F5344CB8AC3E}">
        <p14:creationId xmlns:p14="http://schemas.microsoft.com/office/powerpoint/2010/main" val="2726664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hyperlink" Target="mailto:jobs@trainingthestreet.com"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Bullet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93808-2BB1-888E-4000-C824C3B86155}"/>
              </a:ext>
            </a:extLst>
          </p:cNvPr>
          <p:cNvSpPr>
            <a:spLocks noGrp="1"/>
          </p:cNvSpPr>
          <p:nvPr>
            <p:ph type="title"/>
          </p:nvPr>
        </p:nvSpPr>
        <p:spPr/>
        <p:txBody>
          <a:body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528E2D40-A082-E9B6-9E10-6776D703CD92}"/>
              </a:ext>
            </a:extLst>
          </p:cNvPr>
          <p:cNvSpPr>
            <a:spLocks noGrp="1"/>
          </p:cNvSpPr>
          <p:nvPr>
            <p:ph idx="1"/>
          </p:nvPr>
        </p:nvSpPr>
        <p:spPr>
          <a:xfrm>
            <a:off x="629727" y="1348219"/>
            <a:ext cx="10932544" cy="487142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0AC27F77-FFC6-C4FE-00FE-A910BA1C48DF}"/>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7" name="Rectangle 6">
            <a:extLst>
              <a:ext uri="{FF2B5EF4-FFF2-40B4-BE49-F238E27FC236}">
                <a16:creationId xmlns:a16="http://schemas.microsoft.com/office/drawing/2014/main" id="{55EAE340-D6EC-E0F4-F23A-A84C97E439DB}"/>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11389433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with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hasCustomPrompt="1"/>
          </p:nvPr>
        </p:nvSpPr>
        <p:spPr>
          <a:xfrm>
            <a:off x="638355" y="1247295"/>
            <a:ext cx="10717033" cy="423683"/>
          </a:xfrm>
          <a:prstGeom prst="rect">
            <a:avLst/>
          </a:prstGeom>
        </p:spPr>
        <p:txBody>
          <a:bodyPr anchor="b"/>
          <a:lstStyle>
            <a:lvl1pPr marL="0" indent="0" algn="l">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Title Centered Over Image</a:t>
            </a:r>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6530405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ith heade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6" y="498048"/>
            <a:ext cx="10923916" cy="749247"/>
          </a:xfrm>
        </p:spPr>
        <p:txBody>
          <a:bodyPr/>
          <a:lstStyle/>
          <a:p>
            <a:r>
              <a:rPr lang="en-US"/>
              <a:t>Click to edit Master title style</a:t>
            </a:r>
            <a:endParaRPr lang="en-GB" dirty="0"/>
          </a:p>
        </p:txBody>
      </p:sp>
      <p:sp>
        <p:nvSpPr>
          <p:cNvPr id="4" name="Content Placeholder 3">
            <a:extLst>
              <a:ext uri="{FF2B5EF4-FFF2-40B4-BE49-F238E27FC236}">
                <a16:creationId xmlns:a16="http://schemas.microsoft.com/office/drawing/2014/main" id="{E736B645-E416-DD15-B406-3C8DB817254D}"/>
              </a:ext>
            </a:extLst>
          </p:cNvPr>
          <p:cNvSpPr>
            <a:spLocks noGrp="1"/>
          </p:cNvSpPr>
          <p:nvPr>
            <p:ph sz="half" idx="2"/>
          </p:nvPr>
        </p:nvSpPr>
        <p:spPr>
          <a:xfrm>
            <a:off x="638355" y="1318854"/>
            <a:ext cx="5157787" cy="487081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B491F102-A190-AC8D-14C7-1C71550D5FBA}"/>
              </a:ext>
            </a:extLst>
          </p:cNvPr>
          <p:cNvSpPr>
            <a:spLocks noGrp="1"/>
          </p:cNvSpPr>
          <p:nvPr>
            <p:ph type="body" sz="quarter" idx="3"/>
          </p:nvPr>
        </p:nvSpPr>
        <p:spPr>
          <a:xfrm>
            <a:off x="5952225" y="1318853"/>
            <a:ext cx="5601419"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17667036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5972F-650A-63F5-90DF-DDDC4C98BF2F}"/>
              </a:ext>
            </a:extLst>
          </p:cNvPr>
          <p:cNvSpPr>
            <a:spLocks noGrp="1"/>
          </p:cNvSpPr>
          <p:nvPr>
            <p:ph type="title"/>
          </p:nvPr>
        </p:nvSpPr>
        <p:spPr>
          <a:xfrm>
            <a:off x="639253" y="498050"/>
            <a:ext cx="10932544" cy="749246"/>
          </a:xfrm>
        </p:spPr>
        <p:txBody>
          <a:bodyPr/>
          <a:lstStyle/>
          <a:p>
            <a:r>
              <a:rPr lang="en-US"/>
              <a:t>Click to edit Master title style</a:t>
            </a:r>
            <a:endParaRPr lang="en-GB" dirty="0"/>
          </a:p>
        </p:txBody>
      </p:sp>
      <p:sp>
        <p:nvSpPr>
          <p:cNvPr id="5" name="Slide Number Placeholder 4">
            <a:extLst>
              <a:ext uri="{FF2B5EF4-FFF2-40B4-BE49-F238E27FC236}">
                <a16:creationId xmlns:a16="http://schemas.microsoft.com/office/drawing/2014/main" id="{B6BA902E-2479-BA19-A052-5EDBB33919EB}"/>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6" name="Rectangle 5">
            <a:extLst>
              <a:ext uri="{FF2B5EF4-FFF2-40B4-BE49-F238E27FC236}">
                <a16:creationId xmlns:a16="http://schemas.microsoft.com/office/drawing/2014/main" id="{AB91D6D6-8971-8821-2219-4260E799644E}"/>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42916615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B10A64-0EBE-D1D8-3AE7-2C501874E67D}"/>
              </a:ext>
            </a:extLst>
          </p:cNvPr>
          <p:cNvSpPr>
            <a:spLocks noGrp="1"/>
          </p:cNvSpPr>
          <p:nvPr>
            <p:ph type="sldNum" sz="quarter" idx="12"/>
          </p:nvPr>
        </p:nvSpPr>
        <p:spPr/>
        <p:txBody>
          <a:bodyPr/>
          <a:lstStyle/>
          <a:p>
            <a:fld id="{3050731F-0994-42D5-92D3-CC2360AE601E}" type="slidenum">
              <a:rPr lang="en-GB" smtClean="0"/>
              <a:t>‹#›</a:t>
            </a:fld>
            <a:endParaRPr lang="en-GB"/>
          </a:p>
        </p:txBody>
      </p:sp>
    </p:spTree>
    <p:extLst>
      <p:ext uri="{BB962C8B-B14F-4D97-AF65-F5344CB8AC3E}">
        <p14:creationId xmlns:p14="http://schemas.microsoft.com/office/powerpoint/2010/main" val="17246746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9222F-982A-160D-2B9D-5DDAECF8CF44}"/>
              </a:ext>
            </a:extLst>
          </p:cNvPr>
          <p:cNvSpPr>
            <a:spLocks noGrp="1"/>
          </p:cNvSpPr>
          <p:nvPr>
            <p:ph type="title"/>
          </p:nvPr>
        </p:nvSpPr>
        <p:spPr>
          <a:xfrm>
            <a:off x="646981" y="457200"/>
            <a:ext cx="5572665" cy="983411"/>
          </a:xfrm>
        </p:spPr>
        <p:txBody>
          <a:bodyPr anchor="t"/>
          <a:lstStyle>
            <a:lvl1pPr>
              <a:defRPr sz="3200"/>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8FE05270-42D5-56A4-A3FF-08DCC0C63713}"/>
              </a:ext>
            </a:extLst>
          </p:cNvPr>
          <p:cNvSpPr>
            <a:spLocks noGrp="1"/>
          </p:cNvSpPr>
          <p:nvPr>
            <p:ph idx="1"/>
          </p:nvPr>
        </p:nvSpPr>
        <p:spPr>
          <a:xfrm>
            <a:off x="6443932" y="457201"/>
            <a:ext cx="4911456" cy="540385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a:extLst>
              <a:ext uri="{FF2B5EF4-FFF2-40B4-BE49-F238E27FC236}">
                <a16:creationId xmlns:a16="http://schemas.microsoft.com/office/drawing/2014/main" id="{875CDD7A-01BC-7AD3-BD93-F7A475177D40}"/>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8" name="Rectangle 7">
            <a:extLst>
              <a:ext uri="{FF2B5EF4-FFF2-40B4-BE49-F238E27FC236}">
                <a16:creationId xmlns:a16="http://schemas.microsoft.com/office/drawing/2014/main" id="{A6D40B12-1BAE-C2FA-D622-1BB49160C310}"/>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Content Placeholder 2">
            <a:extLst>
              <a:ext uri="{FF2B5EF4-FFF2-40B4-BE49-F238E27FC236}">
                <a16:creationId xmlns:a16="http://schemas.microsoft.com/office/drawing/2014/main" id="{E3534165-8988-92EE-EE9D-E4DCA03878F9}"/>
              </a:ext>
            </a:extLst>
          </p:cNvPr>
          <p:cNvSpPr>
            <a:spLocks noGrp="1"/>
          </p:cNvSpPr>
          <p:nvPr>
            <p:ph sz="half" idx="13"/>
          </p:nvPr>
        </p:nvSpPr>
        <p:spPr>
          <a:xfrm>
            <a:off x="646981" y="1552755"/>
            <a:ext cx="5572664" cy="430829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46609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38986469-19C3-CB79-F2C3-AACF7D2A9D38}"/>
              </a:ext>
            </a:extLst>
          </p:cNvPr>
          <p:cNvSpPr>
            <a:spLocks noGrp="1"/>
          </p:cNvSpPr>
          <p:nvPr>
            <p:ph sz="half" idx="13"/>
          </p:nvPr>
        </p:nvSpPr>
        <p:spPr>
          <a:xfrm>
            <a:off x="646981" y="1552755"/>
            <a:ext cx="6029864" cy="430829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1F17D216-418A-EF55-D34E-D385B0DDADC8}"/>
              </a:ext>
            </a:extLst>
          </p:cNvPr>
          <p:cNvSpPr>
            <a:spLocks noGrp="1"/>
          </p:cNvSpPr>
          <p:nvPr>
            <p:ph type="title"/>
          </p:nvPr>
        </p:nvSpPr>
        <p:spPr>
          <a:xfrm>
            <a:off x="638355" y="457200"/>
            <a:ext cx="6041780" cy="974785"/>
          </a:xfrm>
        </p:spPr>
        <p:txBody>
          <a:bodyPr anchor="t"/>
          <a:lstStyle>
            <a:lvl1pPr>
              <a:defRPr sz="3200"/>
            </a:lvl1pPr>
          </a:lstStyle>
          <a:p>
            <a:r>
              <a:rPr lang="en-US"/>
              <a:t>Click to edit Master title style</a:t>
            </a:r>
            <a:endParaRPr lang="en-GB" dirty="0"/>
          </a:p>
        </p:txBody>
      </p:sp>
      <p:sp>
        <p:nvSpPr>
          <p:cNvPr id="7" name="Slide Number Placeholder 6">
            <a:extLst>
              <a:ext uri="{FF2B5EF4-FFF2-40B4-BE49-F238E27FC236}">
                <a16:creationId xmlns:a16="http://schemas.microsoft.com/office/drawing/2014/main" id="{919FEFA9-3ED2-5574-C1AA-E8FF36104D59}"/>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8" name="Rectangle 7">
            <a:extLst>
              <a:ext uri="{FF2B5EF4-FFF2-40B4-BE49-F238E27FC236}">
                <a16:creationId xmlns:a16="http://schemas.microsoft.com/office/drawing/2014/main" id="{12E77F8A-7EC4-7BD8-84D4-E52C2D42BE97}"/>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3956005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292A220-38A6-F6EB-4A33-3F3F85AA82E7}"/>
              </a:ext>
            </a:extLst>
          </p:cNvPr>
          <p:cNvSpPr/>
          <p:nvPr userDrawn="1"/>
        </p:nvSpPr>
        <p:spPr>
          <a:xfrm>
            <a:off x="0" y="0"/>
            <a:ext cx="12192000" cy="6858000"/>
          </a:xfrm>
          <a:prstGeom prst="rect">
            <a:avLst/>
          </a:prstGeom>
          <a:gradFill>
            <a:gsLst>
              <a:gs pos="0">
                <a:srgbClr val="50B84E"/>
              </a:gs>
              <a:gs pos="100000">
                <a:srgbClr val="128341"/>
              </a:gs>
            </a:gsLst>
            <a:lin ang="36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latin typeface="Arial" panose="020B0604020202020204" pitchFamily="34" charset="0"/>
            </a:endParaRPr>
          </a:p>
        </p:txBody>
      </p:sp>
      <p:sp>
        <p:nvSpPr>
          <p:cNvPr id="8" name="Freeform: Shape 7">
            <a:extLst>
              <a:ext uri="{FF2B5EF4-FFF2-40B4-BE49-F238E27FC236}">
                <a16:creationId xmlns:a16="http://schemas.microsoft.com/office/drawing/2014/main" id="{CCE73627-8CFA-74B4-9305-CB126083E003}"/>
              </a:ext>
            </a:extLst>
          </p:cNvPr>
          <p:cNvSpPr/>
          <p:nvPr userDrawn="1"/>
        </p:nvSpPr>
        <p:spPr>
          <a:xfrm>
            <a:off x="7636125" y="5846467"/>
            <a:ext cx="2468419" cy="437272"/>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DD8DF4B0-81CE-8C4D-D05C-5FD77E2105F4}"/>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848CA7B-7D35-6EA6-39E7-1B235611F116}"/>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69985212-E5F8-2878-521B-8BC90F91B302}"/>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E41E47CB-0FFD-6520-AF4D-FE40FAC4A0C6}"/>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BC786EE7-1FD0-2211-8CD5-2507D966DE29}"/>
              </a:ext>
            </a:extLst>
          </p:cNvPr>
          <p:cNvSpPr>
            <a:spLocks noGrp="1"/>
          </p:cNvSpPr>
          <p:nvPr>
            <p:ph type="ctrTitle"/>
          </p:nvPr>
        </p:nvSpPr>
        <p:spPr>
          <a:xfrm>
            <a:off x="571499" y="2033471"/>
            <a:ext cx="11049002" cy="1334335"/>
          </a:xfrm>
        </p:spPr>
        <p:txBody>
          <a:bodyPr anchor="b">
            <a:normAutofit/>
          </a:bodyPr>
          <a:lstStyle>
            <a:lvl1pPr algn="l">
              <a:defRPr sz="4400">
                <a:solidFill>
                  <a:schemeClr val="bg1"/>
                </a:solidFill>
              </a:defRPr>
            </a:lvl1pPr>
          </a:lstStyle>
          <a:p>
            <a:r>
              <a:rPr lang="en-US"/>
              <a:t>Click to edit Master title style</a:t>
            </a:r>
            <a:endParaRPr lang="en-GB" dirty="0"/>
          </a:p>
        </p:txBody>
      </p:sp>
      <p:sp>
        <p:nvSpPr>
          <p:cNvPr id="16" name="TextBox 15">
            <a:extLst>
              <a:ext uri="{FF2B5EF4-FFF2-40B4-BE49-F238E27FC236}">
                <a16:creationId xmlns:a16="http://schemas.microsoft.com/office/drawing/2014/main" id="{77FD0758-8FA1-573D-8398-877278ECB1A4}"/>
              </a:ext>
            </a:extLst>
          </p:cNvPr>
          <p:cNvSpPr txBox="1"/>
          <p:nvPr userDrawn="1"/>
        </p:nvSpPr>
        <p:spPr>
          <a:xfrm>
            <a:off x="571499" y="5228251"/>
            <a:ext cx="7502825" cy="523220"/>
          </a:xfrm>
          <a:prstGeom prst="rect">
            <a:avLst/>
          </a:prstGeom>
          <a:noFill/>
        </p:spPr>
        <p:txBody>
          <a:bodyPr wrap="square">
            <a:spAutoFit/>
          </a:bodyPr>
          <a:lstStyle/>
          <a:p>
            <a:pPr algn="l"/>
            <a:r>
              <a:rPr lang="en-US" sz="1400" b="1" dirty="0">
                <a:solidFill>
                  <a:schemeClr val="bg1"/>
                </a:solidFill>
                <a:latin typeface="Arial" panose="020B0604020202020204" pitchFamily="34" charset="0"/>
                <a:cs typeface="Arial" panose="020B0604020202020204" pitchFamily="34" charset="0"/>
              </a:rPr>
              <a:t>We Unlock Career Potential</a:t>
            </a:r>
          </a:p>
          <a:p>
            <a:pPr algn="l"/>
            <a:r>
              <a:rPr lang="en-US" sz="1400" dirty="0">
                <a:solidFill>
                  <a:schemeClr val="bg1"/>
                </a:solidFill>
                <a:latin typeface="Arial" panose="020B0604020202020204" pitchFamily="34" charset="0"/>
                <a:cs typeface="Arial" panose="020B0604020202020204" pitchFamily="34" charset="0"/>
              </a:rPr>
              <a:t>New York | Chicago | San Francisco | Charlotte | New Delhi | London | Hong Kong</a:t>
            </a:r>
            <a:endParaRPr lang="en-GB" sz="1400" dirty="0">
              <a:solidFill>
                <a:schemeClr val="bg1"/>
              </a:solidFill>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39554FF7-2DED-62D8-BA17-39A7F3E8EF66}"/>
              </a:ext>
            </a:extLst>
          </p:cNvPr>
          <p:cNvSpPr txBox="1"/>
          <p:nvPr userDrawn="1"/>
        </p:nvSpPr>
        <p:spPr>
          <a:xfrm>
            <a:off x="571499" y="5859499"/>
            <a:ext cx="6094562" cy="646331"/>
          </a:xfrm>
          <a:prstGeom prst="rect">
            <a:avLst/>
          </a:prstGeom>
          <a:noFill/>
        </p:spPr>
        <p:txBody>
          <a:bodyPr wrap="square">
            <a:spAutoFit/>
          </a:bodyPr>
          <a:lstStyle/>
          <a:p>
            <a:pPr marL="0" marR="0" lvl="0" indent="0" defTabSz="914274"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 1999-2023 Training The Street LLC</a:t>
            </a:r>
          </a:p>
          <a:p>
            <a:pPr marL="0" marR="0" lvl="0" indent="0" defTabSz="914274"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All rights reserved</a:t>
            </a:r>
          </a:p>
          <a:p>
            <a:pPr marL="0" marR="0" lvl="0" indent="0" algn="l" defTabSz="914274"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www.trainingthestreet.com</a:t>
            </a:r>
          </a:p>
        </p:txBody>
      </p:sp>
      <p:grpSp>
        <p:nvGrpSpPr>
          <p:cNvPr id="19" name="Graphic 3">
            <a:extLst>
              <a:ext uri="{FF2B5EF4-FFF2-40B4-BE49-F238E27FC236}">
                <a16:creationId xmlns:a16="http://schemas.microsoft.com/office/drawing/2014/main" id="{EDD213AF-34B9-6184-EB4C-0B4F81D29BBE}"/>
              </a:ext>
            </a:extLst>
          </p:cNvPr>
          <p:cNvGrpSpPr/>
          <p:nvPr userDrawn="1"/>
        </p:nvGrpSpPr>
        <p:grpSpPr>
          <a:xfrm>
            <a:off x="571499" y="613639"/>
            <a:ext cx="5753100" cy="419065"/>
            <a:chOff x="1638300" y="1693920"/>
            <a:chExt cx="8679847" cy="632254"/>
          </a:xfrm>
          <a:solidFill>
            <a:srgbClr val="FFFFFF"/>
          </a:solidFill>
        </p:grpSpPr>
        <p:grpSp>
          <p:nvGrpSpPr>
            <p:cNvPr id="20" name="Graphic 3">
              <a:extLst>
                <a:ext uri="{FF2B5EF4-FFF2-40B4-BE49-F238E27FC236}">
                  <a16:creationId xmlns:a16="http://schemas.microsoft.com/office/drawing/2014/main" id="{4FB68F75-CFF6-5DDF-6191-71C61E87DAB8}"/>
                </a:ext>
              </a:extLst>
            </p:cNvPr>
            <p:cNvGrpSpPr/>
            <p:nvPr/>
          </p:nvGrpSpPr>
          <p:grpSpPr>
            <a:xfrm>
              <a:off x="3875488" y="1876076"/>
              <a:ext cx="6442659" cy="270668"/>
              <a:chOff x="3875488" y="1876076"/>
              <a:chExt cx="6442659" cy="270668"/>
            </a:xfrm>
            <a:solidFill>
              <a:srgbClr val="FFFFFF"/>
            </a:solidFill>
          </p:grpSpPr>
          <p:sp>
            <p:nvSpPr>
              <p:cNvPr id="29" name="Freeform: Shape 28">
                <a:extLst>
                  <a:ext uri="{FF2B5EF4-FFF2-40B4-BE49-F238E27FC236}">
                    <a16:creationId xmlns:a16="http://schemas.microsoft.com/office/drawing/2014/main" id="{45D9BA6E-F9EB-C612-8A13-6050E0831223}"/>
                  </a:ext>
                </a:extLst>
              </p:cNvPr>
              <p:cNvSpPr/>
              <p:nvPr/>
            </p:nvSpPr>
            <p:spPr>
              <a:xfrm>
                <a:off x="3875488" y="1876076"/>
                <a:ext cx="311878" cy="270508"/>
              </a:xfrm>
              <a:custGeom>
                <a:avLst/>
                <a:gdLst>
                  <a:gd name="connsiteX0" fmla="*/ 187127 w 311878"/>
                  <a:gd name="connsiteY0" fmla="*/ 48265 h 270508"/>
                  <a:gd name="connsiteX1" fmla="*/ 187127 w 311878"/>
                  <a:gd name="connsiteY1" fmla="*/ 270508 h 270508"/>
                  <a:gd name="connsiteX2" fmla="*/ 124270 w 311878"/>
                  <a:gd name="connsiteY2" fmla="*/ 270508 h 270508"/>
                  <a:gd name="connsiteX3" fmla="*/ 124270 w 311878"/>
                  <a:gd name="connsiteY3" fmla="*/ 48265 h 270508"/>
                  <a:gd name="connsiteX4" fmla="*/ 0 w 311878"/>
                  <a:gd name="connsiteY4" fmla="*/ 48265 h 270508"/>
                  <a:gd name="connsiteX5" fmla="*/ 0 w 311878"/>
                  <a:gd name="connsiteY5" fmla="*/ 0 h 270508"/>
                  <a:gd name="connsiteX6" fmla="*/ 311879 w 311878"/>
                  <a:gd name="connsiteY6" fmla="*/ 0 h 270508"/>
                  <a:gd name="connsiteX7" fmla="*/ 311879 w 311878"/>
                  <a:gd name="connsiteY7" fmla="*/ 48265 h 270508"/>
                  <a:gd name="connsiteX8" fmla="*/ 187127 w 311878"/>
                  <a:gd name="connsiteY8" fmla="*/ 48265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878" h="270508">
                    <a:moveTo>
                      <a:pt x="187127" y="48265"/>
                    </a:moveTo>
                    <a:lnTo>
                      <a:pt x="187127" y="270508"/>
                    </a:lnTo>
                    <a:lnTo>
                      <a:pt x="124270" y="270508"/>
                    </a:lnTo>
                    <a:lnTo>
                      <a:pt x="124270" y="48265"/>
                    </a:lnTo>
                    <a:lnTo>
                      <a:pt x="0" y="48265"/>
                    </a:lnTo>
                    <a:lnTo>
                      <a:pt x="0" y="0"/>
                    </a:lnTo>
                    <a:lnTo>
                      <a:pt x="311879" y="0"/>
                    </a:lnTo>
                    <a:lnTo>
                      <a:pt x="311879" y="48265"/>
                    </a:lnTo>
                    <a:lnTo>
                      <a:pt x="187127" y="48265"/>
                    </a:lnTo>
                    <a:close/>
                  </a:path>
                </a:pathLst>
              </a:custGeom>
              <a:solidFill>
                <a:srgbClr val="FFFFFF"/>
              </a:solidFill>
              <a:ln w="16035"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A96FA89-6B16-88BF-FEAE-F4347082A2EB}"/>
                  </a:ext>
                </a:extLst>
              </p:cNvPr>
              <p:cNvSpPr/>
              <p:nvPr/>
            </p:nvSpPr>
            <p:spPr>
              <a:xfrm>
                <a:off x="4248619" y="1876076"/>
                <a:ext cx="320858" cy="270508"/>
              </a:xfrm>
              <a:custGeom>
                <a:avLst/>
                <a:gdLst>
                  <a:gd name="connsiteX0" fmla="*/ 0 w 320858"/>
                  <a:gd name="connsiteY0" fmla="*/ 270508 h 270508"/>
                  <a:gd name="connsiteX1" fmla="*/ 0 w 320858"/>
                  <a:gd name="connsiteY1" fmla="*/ 0 h 270508"/>
                  <a:gd name="connsiteX2" fmla="*/ 231704 w 320858"/>
                  <a:gd name="connsiteY2" fmla="*/ 0 h 270508"/>
                  <a:gd name="connsiteX3" fmla="*/ 292477 w 320858"/>
                  <a:gd name="connsiteY3" fmla="*/ 52434 h 270508"/>
                  <a:gd name="connsiteX4" fmla="*/ 292477 w 320858"/>
                  <a:gd name="connsiteY4" fmla="*/ 115932 h 270508"/>
                  <a:gd name="connsiteX5" fmla="*/ 231704 w 320858"/>
                  <a:gd name="connsiteY5" fmla="*/ 168366 h 270508"/>
                  <a:gd name="connsiteX6" fmla="*/ 196107 w 320858"/>
                  <a:gd name="connsiteY6" fmla="*/ 168366 h 270508"/>
                  <a:gd name="connsiteX7" fmla="*/ 320858 w 320858"/>
                  <a:gd name="connsiteY7" fmla="*/ 270508 h 270508"/>
                  <a:gd name="connsiteX8" fmla="*/ 230742 w 320858"/>
                  <a:gd name="connsiteY8" fmla="*/ 270508 h 270508"/>
                  <a:gd name="connsiteX9" fmla="*/ 121705 w 320858"/>
                  <a:gd name="connsiteY9" fmla="*/ 168366 h 270508"/>
                  <a:gd name="connsiteX10" fmla="*/ 61895 w 320858"/>
                  <a:gd name="connsiteY10" fmla="*/ 168366 h 270508"/>
                  <a:gd name="connsiteX11" fmla="*/ 61895 w 320858"/>
                  <a:gd name="connsiteY11" fmla="*/ 270508 h 270508"/>
                  <a:gd name="connsiteX12" fmla="*/ 0 w 320858"/>
                  <a:gd name="connsiteY12" fmla="*/ 270508 h 270508"/>
                  <a:gd name="connsiteX13" fmla="*/ 203323 w 320858"/>
                  <a:gd name="connsiteY13" fmla="*/ 46180 h 270508"/>
                  <a:gd name="connsiteX14" fmla="*/ 61895 w 320858"/>
                  <a:gd name="connsiteY14" fmla="*/ 46180 h 270508"/>
                  <a:gd name="connsiteX15" fmla="*/ 61895 w 320858"/>
                  <a:gd name="connsiteY15" fmla="*/ 122186 h 270508"/>
                  <a:gd name="connsiteX16" fmla="*/ 203323 w 320858"/>
                  <a:gd name="connsiteY16" fmla="*/ 122186 h 270508"/>
                  <a:gd name="connsiteX17" fmla="*/ 223687 w 320858"/>
                  <a:gd name="connsiteY17" fmla="*/ 118979 h 270508"/>
                  <a:gd name="connsiteX18" fmla="*/ 231544 w 320858"/>
                  <a:gd name="connsiteY18" fmla="*/ 100539 h 270508"/>
                  <a:gd name="connsiteX19" fmla="*/ 231544 w 320858"/>
                  <a:gd name="connsiteY19" fmla="*/ 67828 h 270508"/>
                  <a:gd name="connsiteX20" fmla="*/ 223687 w 320858"/>
                  <a:gd name="connsiteY20" fmla="*/ 49387 h 270508"/>
                  <a:gd name="connsiteX21" fmla="*/ 203323 w 320858"/>
                  <a:gd name="connsiteY21" fmla="*/ 46180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0858" h="270508">
                    <a:moveTo>
                      <a:pt x="0" y="270508"/>
                    </a:moveTo>
                    <a:lnTo>
                      <a:pt x="0" y="0"/>
                    </a:lnTo>
                    <a:lnTo>
                      <a:pt x="231704" y="0"/>
                    </a:lnTo>
                    <a:cubicBezTo>
                      <a:pt x="272273" y="0"/>
                      <a:pt x="292477" y="17478"/>
                      <a:pt x="292477" y="52434"/>
                    </a:cubicBezTo>
                    <a:lnTo>
                      <a:pt x="292477" y="115932"/>
                    </a:lnTo>
                    <a:cubicBezTo>
                      <a:pt x="292477" y="150888"/>
                      <a:pt x="272273" y="168366"/>
                      <a:pt x="231704" y="168366"/>
                    </a:cubicBezTo>
                    <a:lnTo>
                      <a:pt x="196107" y="168366"/>
                    </a:lnTo>
                    <a:lnTo>
                      <a:pt x="320858" y="270508"/>
                    </a:lnTo>
                    <a:lnTo>
                      <a:pt x="230742" y="270508"/>
                    </a:lnTo>
                    <a:lnTo>
                      <a:pt x="121705" y="168366"/>
                    </a:lnTo>
                    <a:lnTo>
                      <a:pt x="61895" y="168366"/>
                    </a:lnTo>
                    <a:lnTo>
                      <a:pt x="61895" y="270508"/>
                    </a:lnTo>
                    <a:lnTo>
                      <a:pt x="0" y="270508"/>
                    </a:lnTo>
                    <a:close/>
                    <a:moveTo>
                      <a:pt x="203323" y="46180"/>
                    </a:moveTo>
                    <a:lnTo>
                      <a:pt x="61895" y="46180"/>
                    </a:lnTo>
                    <a:lnTo>
                      <a:pt x="61895" y="122186"/>
                    </a:lnTo>
                    <a:lnTo>
                      <a:pt x="203323" y="122186"/>
                    </a:lnTo>
                    <a:cubicBezTo>
                      <a:pt x="213104" y="122186"/>
                      <a:pt x="219838" y="121063"/>
                      <a:pt x="223687" y="118979"/>
                    </a:cubicBezTo>
                    <a:cubicBezTo>
                      <a:pt x="228978" y="115772"/>
                      <a:pt x="231544" y="109679"/>
                      <a:pt x="231544" y="100539"/>
                    </a:cubicBezTo>
                    <a:lnTo>
                      <a:pt x="231544" y="67828"/>
                    </a:lnTo>
                    <a:cubicBezTo>
                      <a:pt x="231544" y="58688"/>
                      <a:pt x="228978" y="52594"/>
                      <a:pt x="223687" y="49387"/>
                    </a:cubicBezTo>
                    <a:cubicBezTo>
                      <a:pt x="219838" y="47303"/>
                      <a:pt x="212944" y="46180"/>
                      <a:pt x="203323" y="46180"/>
                    </a:cubicBezTo>
                    <a:close/>
                  </a:path>
                </a:pathLst>
              </a:custGeom>
              <a:solidFill>
                <a:srgbClr val="FFFFFF"/>
              </a:solidFill>
              <a:ln w="16035"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FF03BB93-6009-FA65-32A3-9DF40D49548E}"/>
                  </a:ext>
                </a:extLst>
              </p:cNvPr>
              <p:cNvSpPr/>
              <p:nvPr/>
            </p:nvSpPr>
            <p:spPr>
              <a:xfrm>
                <a:off x="4601067" y="1876236"/>
                <a:ext cx="368962" cy="270347"/>
              </a:xfrm>
              <a:custGeom>
                <a:avLst/>
                <a:gdLst>
                  <a:gd name="connsiteX0" fmla="*/ 160 w 368962"/>
                  <a:gd name="connsiteY0" fmla="*/ 270348 h 270347"/>
                  <a:gd name="connsiteX1" fmla="*/ 153133 w 368962"/>
                  <a:gd name="connsiteY1" fmla="*/ 0 h 270347"/>
                  <a:gd name="connsiteX2" fmla="*/ 213905 w 368962"/>
                  <a:gd name="connsiteY2" fmla="*/ 0 h 270347"/>
                  <a:gd name="connsiteX3" fmla="*/ 368963 w 368962"/>
                  <a:gd name="connsiteY3" fmla="*/ 270348 h 270347"/>
                  <a:gd name="connsiteX4" fmla="*/ 298249 w 368962"/>
                  <a:gd name="connsiteY4" fmla="*/ 270348 h 270347"/>
                  <a:gd name="connsiteX5" fmla="*/ 265698 w 368962"/>
                  <a:gd name="connsiteY5" fmla="*/ 211179 h 270347"/>
                  <a:gd name="connsiteX6" fmla="*/ 94285 w 368962"/>
                  <a:gd name="connsiteY6" fmla="*/ 211179 h 270347"/>
                  <a:gd name="connsiteX7" fmla="*/ 62857 w 368962"/>
                  <a:gd name="connsiteY7" fmla="*/ 270348 h 270347"/>
                  <a:gd name="connsiteX8" fmla="*/ 0 w 368962"/>
                  <a:gd name="connsiteY8" fmla="*/ 270348 h 270347"/>
                  <a:gd name="connsiteX9" fmla="*/ 121224 w 368962"/>
                  <a:gd name="connsiteY9" fmla="*/ 162433 h 270347"/>
                  <a:gd name="connsiteX10" fmla="*/ 239722 w 368962"/>
                  <a:gd name="connsiteY10" fmla="*/ 162433 h 270347"/>
                  <a:gd name="connsiteX11" fmla="*/ 181515 w 368962"/>
                  <a:gd name="connsiteY11" fmla="*/ 52434 h 270347"/>
                  <a:gd name="connsiteX12" fmla="*/ 121224 w 368962"/>
                  <a:gd name="connsiteY12" fmla="*/ 162433 h 270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962" h="270347">
                    <a:moveTo>
                      <a:pt x="160" y="270348"/>
                    </a:moveTo>
                    <a:lnTo>
                      <a:pt x="153133" y="0"/>
                    </a:lnTo>
                    <a:lnTo>
                      <a:pt x="213905" y="0"/>
                    </a:lnTo>
                    <a:lnTo>
                      <a:pt x="368963" y="270348"/>
                    </a:lnTo>
                    <a:lnTo>
                      <a:pt x="298249" y="270348"/>
                    </a:lnTo>
                    <a:lnTo>
                      <a:pt x="265698" y="211179"/>
                    </a:lnTo>
                    <a:lnTo>
                      <a:pt x="94285" y="211179"/>
                    </a:lnTo>
                    <a:lnTo>
                      <a:pt x="62857" y="270348"/>
                    </a:lnTo>
                    <a:lnTo>
                      <a:pt x="0" y="270348"/>
                    </a:lnTo>
                    <a:close/>
                    <a:moveTo>
                      <a:pt x="121224" y="162433"/>
                    </a:moveTo>
                    <a:lnTo>
                      <a:pt x="239722" y="162433"/>
                    </a:lnTo>
                    <a:lnTo>
                      <a:pt x="181515" y="52434"/>
                    </a:lnTo>
                    <a:lnTo>
                      <a:pt x="121224" y="162433"/>
                    </a:lnTo>
                    <a:close/>
                  </a:path>
                </a:pathLst>
              </a:custGeom>
              <a:solidFill>
                <a:srgbClr val="FFFFFF"/>
              </a:solidFill>
              <a:ln w="16035"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06DD97D5-DB49-4D59-50AA-F90D9BA4493E}"/>
                  </a:ext>
                </a:extLst>
              </p:cNvPr>
              <p:cNvSpPr/>
              <p:nvPr/>
            </p:nvSpPr>
            <p:spPr>
              <a:xfrm>
                <a:off x="5009956" y="1876076"/>
                <a:ext cx="62856" cy="270508"/>
              </a:xfrm>
              <a:custGeom>
                <a:avLst/>
                <a:gdLst>
                  <a:gd name="connsiteX0" fmla="*/ 0 w 62856"/>
                  <a:gd name="connsiteY0" fmla="*/ 270508 h 270508"/>
                  <a:gd name="connsiteX1" fmla="*/ 0 w 62856"/>
                  <a:gd name="connsiteY1" fmla="*/ 0 h 270508"/>
                  <a:gd name="connsiteX2" fmla="*/ 62857 w 62856"/>
                  <a:gd name="connsiteY2" fmla="*/ 0 h 270508"/>
                  <a:gd name="connsiteX3" fmla="*/ 62857 w 62856"/>
                  <a:gd name="connsiteY3" fmla="*/ 270348 h 270508"/>
                  <a:gd name="connsiteX4" fmla="*/ 0 w 62856"/>
                  <a:gd name="connsiteY4" fmla="*/ 270348 h 270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56" h="270508">
                    <a:moveTo>
                      <a:pt x="0" y="270508"/>
                    </a:moveTo>
                    <a:lnTo>
                      <a:pt x="0" y="0"/>
                    </a:lnTo>
                    <a:lnTo>
                      <a:pt x="62857" y="0"/>
                    </a:lnTo>
                    <a:lnTo>
                      <a:pt x="62857" y="270348"/>
                    </a:lnTo>
                    <a:lnTo>
                      <a:pt x="0" y="270348"/>
                    </a:lnTo>
                    <a:close/>
                  </a:path>
                </a:pathLst>
              </a:custGeom>
              <a:solidFill>
                <a:srgbClr val="FFFFFF"/>
              </a:solidFill>
              <a:ln w="16035"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7CED41F7-01A0-274D-7538-FD9C61150F6A}"/>
                  </a:ext>
                </a:extLst>
              </p:cNvPr>
              <p:cNvSpPr/>
              <p:nvPr/>
            </p:nvSpPr>
            <p:spPr>
              <a:xfrm>
                <a:off x="5194839" y="1876076"/>
                <a:ext cx="318292" cy="270508"/>
              </a:xfrm>
              <a:custGeom>
                <a:avLst/>
                <a:gdLst>
                  <a:gd name="connsiteX0" fmla="*/ 160 w 318292"/>
                  <a:gd name="connsiteY0" fmla="*/ 270508 h 270508"/>
                  <a:gd name="connsiteX1" fmla="*/ 160 w 318292"/>
                  <a:gd name="connsiteY1" fmla="*/ 0 h 270508"/>
                  <a:gd name="connsiteX2" fmla="*/ 43134 w 318292"/>
                  <a:gd name="connsiteY2" fmla="*/ 0 h 270508"/>
                  <a:gd name="connsiteX3" fmla="*/ 233308 w 318292"/>
                  <a:gd name="connsiteY3" fmla="*/ 159387 h 270508"/>
                  <a:gd name="connsiteX4" fmla="*/ 264255 w 318292"/>
                  <a:gd name="connsiteY4" fmla="*/ 188730 h 270508"/>
                  <a:gd name="connsiteX5" fmla="*/ 261689 w 318292"/>
                  <a:gd name="connsiteY5" fmla="*/ 142069 h 270508"/>
                  <a:gd name="connsiteX6" fmla="*/ 261689 w 318292"/>
                  <a:gd name="connsiteY6" fmla="*/ 0 h 270508"/>
                  <a:gd name="connsiteX7" fmla="*/ 318292 w 318292"/>
                  <a:gd name="connsiteY7" fmla="*/ 0 h 270508"/>
                  <a:gd name="connsiteX8" fmla="*/ 318292 w 318292"/>
                  <a:gd name="connsiteY8" fmla="*/ 270348 h 270508"/>
                  <a:gd name="connsiteX9" fmla="*/ 275319 w 318292"/>
                  <a:gd name="connsiteY9" fmla="*/ 270348 h 270508"/>
                  <a:gd name="connsiteX10" fmla="*/ 76647 w 318292"/>
                  <a:gd name="connsiteY10" fmla="*/ 103104 h 270508"/>
                  <a:gd name="connsiteX11" fmla="*/ 54038 w 318292"/>
                  <a:gd name="connsiteY11" fmla="*/ 81136 h 270508"/>
                  <a:gd name="connsiteX12" fmla="*/ 56603 w 318292"/>
                  <a:gd name="connsiteY12" fmla="*/ 124110 h 270508"/>
                  <a:gd name="connsiteX13" fmla="*/ 56603 w 318292"/>
                  <a:gd name="connsiteY13" fmla="*/ 270348 h 270508"/>
                  <a:gd name="connsiteX14" fmla="*/ 0 w 318292"/>
                  <a:gd name="connsiteY14" fmla="*/ 27034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92" h="270508">
                    <a:moveTo>
                      <a:pt x="160" y="270508"/>
                    </a:moveTo>
                    <a:lnTo>
                      <a:pt x="160" y="0"/>
                    </a:lnTo>
                    <a:lnTo>
                      <a:pt x="43134" y="0"/>
                    </a:lnTo>
                    <a:lnTo>
                      <a:pt x="233308" y="159387"/>
                    </a:lnTo>
                    <a:cubicBezTo>
                      <a:pt x="246937" y="170932"/>
                      <a:pt x="257200" y="180713"/>
                      <a:pt x="264255" y="188730"/>
                    </a:cubicBezTo>
                    <a:cubicBezTo>
                      <a:pt x="262491" y="163556"/>
                      <a:pt x="261689" y="148002"/>
                      <a:pt x="261689" y="142069"/>
                    </a:cubicBezTo>
                    <a:lnTo>
                      <a:pt x="261689" y="0"/>
                    </a:lnTo>
                    <a:lnTo>
                      <a:pt x="318292" y="0"/>
                    </a:lnTo>
                    <a:lnTo>
                      <a:pt x="318292" y="270348"/>
                    </a:lnTo>
                    <a:lnTo>
                      <a:pt x="275319" y="270348"/>
                    </a:lnTo>
                    <a:lnTo>
                      <a:pt x="76647" y="103104"/>
                    </a:lnTo>
                    <a:cubicBezTo>
                      <a:pt x="68309" y="96049"/>
                      <a:pt x="60772" y="88833"/>
                      <a:pt x="54038" y="81136"/>
                    </a:cubicBezTo>
                    <a:cubicBezTo>
                      <a:pt x="55801" y="98614"/>
                      <a:pt x="56603" y="112886"/>
                      <a:pt x="56603" y="124110"/>
                    </a:cubicBezTo>
                    <a:lnTo>
                      <a:pt x="56603" y="270348"/>
                    </a:lnTo>
                    <a:lnTo>
                      <a:pt x="0" y="270348"/>
                    </a:lnTo>
                    <a:close/>
                  </a:path>
                </a:pathLst>
              </a:custGeom>
              <a:solidFill>
                <a:srgbClr val="FFFFFF"/>
              </a:solidFill>
              <a:ln w="16035"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D29784C7-0033-74DF-50EB-BD0C4D179942}"/>
                  </a:ext>
                </a:extLst>
              </p:cNvPr>
              <p:cNvSpPr/>
              <p:nvPr/>
            </p:nvSpPr>
            <p:spPr>
              <a:xfrm>
                <a:off x="5635157" y="1876076"/>
                <a:ext cx="62856" cy="270508"/>
              </a:xfrm>
              <a:custGeom>
                <a:avLst/>
                <a:gdLst>
                  <a:gd name="connsiteX0" fmla="*/ 0 w 62856"/>
                  <a:gd name="connsiteY0" fmla="*/ 270508 h 270508"/>
                  <a:gd name="connsiteX1" fmla="*/ 0 w 62856"/>
                  <a:gd name="connsiteY1" fmla="*/ 0 h 270508"/>
                  <a:gd name="connsiteX2" fmla="*/ 62857 w 62856"/>
                  <a:gd name="connsiteY2" fmla="*/ 0 h 270508"/>
                  <a:gd name="connsiteX3" fmla="*/ 62857 w 62856"/>
                  <a:gd name="connsiteY3" fmla="*/ 270348 h 270508"/>
                  <a:gd name="connsiteX4" fmla="*/ 0 w 62856"/>
                  <a:gd name="connsiteY4" fmla="*/ 270348 h 270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856" h="270508">
                    <a:moveTo>
                      <a:pt x="0" y="270508"/>
                    </a:moveTo>
                    <a:lnTo>
                      <a:pt x="0" y="0"/>
                    </a:lnTo>
                    <a:lnTo>
                      <a:pt x="62857" y="0"/>
                    </a:lnTo>
                    <a:lnTo>
                      <a:pt x="62857" y="270348"/>
                    </a:lnTo>
                    <a:lnTo>
                      <a:pt x="0" y="270348"/>
                    </a:lnTo>
                    <a:close/>
                  </a:path>
                </a:pathLst>
              </a:custGeom>
              <a:solidFill>
                <a:srgbClr val="FFFFFF"/>
              </a:solidFill>
              <a:ln w="16035"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3B8A3D47-227A-5289-EBB1-BE77C081B398}"/>
                  </a:ext>
                </a:extLst>
              </p:cNvPr>
              <p:cNvSpPr/>
              <p:nvPr/>
            </p:nvSpPr>
            <p:spPr>
              <a:xfrm>
                <a:off x="5820039" y="1876076"/>
                <a:ext cx="318292" cy="270508"/>
              </a:xfrm>
              <a:custGeom>
                <a:avLst/>
                <a:gdLst>
                  <a:gd name="connsiteX0" fmla="*/ 160 w 318292"/>
                  <a:gd name="connsiteY0" fmla="*/ 270508 h 270508"/>
                  <a:gd name="connsiteX1" fmla="*/ 160 w 318292"/>
                  <a:gd name="connsiteY1" fmla="*/ 0 h 270508"/>
                  <a:gd name="connsiteX2" fmla="*/ 43134 w 318292"/>
                  <a:gd name="connsiteY2" fmla="*/ 0 h 270508"/>
                  <a:gd name="connsiteX3" fmla="*/ 233307 w 318292"/>
                  <a:gd name="connsiteY3" fmla="*/ 159387 h 270508"/>
                  <a:gd name="connsiteX4" fmla="*/ 264255 w 318292"/>
                  <a:gd name="connsiteY4" fmla="*/ 188730 h 270508"/>
                  <a:gd name="connsiteX5" fmla="*/ 261689 w 318292"/>
                  <a:gd name="connsiteY5" fmla="*/ 142069 h 270508"/>
                  <a:gd name="connsiteX6" fmla="*/ 261689 w 318292"/>
                  <a:gd name="connsiteY6" fmla="*/ 0 h 270508"/>
                  <a:gd name="connsiteX7" fmla="*/ 318293 w 318292"/>
                  <a:gd name="connsiteY7" fmla="*/ 0 h 270508"/>
                  <a:gd name="connsiteX8" fmla="*/ 318293 w 318292"/>
                  <a:gd name="connsiteY8" fmla="*/ 270348 h 270508"/>
                  <a:gd name="connsiteX9" fmla="*/ 275319 w 318292"/>
                  <a:gd name="connsiteY9" fmla="*/ 270348 h 270508"/>
                  <a:gd name="connsiteX10" fmla="*/ 76647 w 318292"/>
                  <a:gd name="connsiteY10" fmla="*/ 103104 h 270508"/>
                  <a:gd name="connsiteX11" fmla="*/ 54038 w 318292"/>
                  <a:gd name="connsiteY11" fmla="*/ 81136 h 270508"/>
                  <a:gd name="connsiteX12" fmla="*/ 56603 w 318292"/>
                  <a:gd name="connsiteY12" fmla="*/ 124110 h 270508"/>
                  <a:gd name="connsiteX13" fmla="*/ 56603 w 318292"/>
                  <a:gd name="connsiteY13" fmla="*/ 270348 h 270508"/>
                  <a:gd name="connsiteX14" fmla="*/ 0 w 318292"/>
                  <a:gd name="connsiteY14" fmla="*/ 27034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8292" h="270508">
                    <a:moveTo>
                      <a:pt x="160" y="270508"/>
                    </a:moveTo>
                    <a:lnTo>
                      <a:pt x="160" y="0"/>
                    </a:lnTo>
                    <a:lnTo>
                      <a:pt x="43134" y="0"/>
                    </a:lnTo>
                    <a:lnTo>
                      <a:pt x="233307" y="159387"/>
                    </a:lnTo>
                    <a:cubicBezTo>
                      <a:pt x="246937" y="170932"/>
                      <a:pt x="257199" y="180713"/>
                      <a:pt x="264255" y="188730"/>
                    </a:cubicBezTo>
                    <a:cubicBezTo>
                      <a:pt x="262491" y="163556"/>
                      <a:pt x="261689" y="148002"/>
                      <a:pt x="261689" y="142069"/>
                    </a:cubicBezTo>
                    <a:lnTo>
                      <a:pt x="261689" y="0"/>
                    </a:lnTo>
                    <a:lnTo>
                      <a:pt x="318293" y="0"/>
                    </a:lnTo>
                    <a:lnTo>
                      <a:pt x="318293" y="270348"/>
                    </a:lnTo>
                    <a:lnTo>
                      <a:pt x="275319" y="270348"/>
                    </a:lnTo>
                    <a:lnTo>
                      <a:pt x="76647" y="103104"/>
                    </a:lnTo>
                    <a:cubicBezTo>
                      <a:pt x="68308" y="96049"/>
                      <a:pt x="60772" y="88833"/>
                      <a:pt x="54038" y="81136"/>
                    </a:cubicBezTo>
                    <a:cubicBezTo>
                      <a:pt x="55801" y="98614"/>
                      <a:pt x="56603" y="112886"/>
                      <a:pt x="56603" y="124110"/>
                    </a:cubicBezTo>
                    <a:lnTo>
                      <a:pt x="56603" y="270348"/>
                    </a:lnTo>
                    <a:lnTo>
                      <a:pt x="0" y="270348"/>
                    </a:lnTo>
                    <a:close/>
                  </a:path>
                </a:pathLst>
              </a:custGeom>
              <a:solidFill>
                <a:srgbClr val="FFFFFF"/>
              </a:solidFill>
              <a:ln w="16035"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578A1782-F593-B29C-8F21-C4628CCC94A9}"/>
                  </a:ext>
                </a:extLst>
              </p:cNvPr>
              <p:cNvSpPr/>
              <p:nvPr/>
            </p:nvSpPr>
            <p:spPr>
              <a:xfrm>
                <a:off x="6254745" y="1876076"/>
                <a:ext cx="320537" cy="270508"/>
              </a:xfrm>
              <a:custGeom>
                <a:avLst/>
                <a:gdLst>
                  <a:gd name="connsiteX0" fmla="*/ 259284 w 320537"/>
                  <a:gd name="connsiteY0" fmla="*/ 48265 h 270508"/>
                  <a:gd name="connsiteX1" fmla="*/ 62696 w 320537"/>
                  <a:gd name="connsiteY1" fmla="*/ 48265 h 270508"/>
                  <a:gd name="connsiteX2" fmla="*/ 62696 w 320537"/>
                  <a:gd name="connsiteY2" fmla="*/ 219678 h 270508"/>
                  <a:gd name="connsiteX3" fmla="*/ 259284 w 320537"/>
                  <a:gd name="connsiteY3" fmla="*/ 219678 h 270508"/>
                  <a:gd name="connsiteX4" fmla="*/ 259284 w 320537"/>
                  <a:gd name="connsiteY4" fmla="*/ 159387 h 270508"/>
                  <a:gd name="connsiteX5" fmla="*/ 156501 w 320537"/>
                  <a:gd name="connsiteY5" fmla="*/ 159387 h 270508"/>
                  <a:gd name="connsiteX6" fmla="*/ 156501 w 320537"/>
                  <a:gd name="connsiteY6" fmla="*/ 113206 h 270508"/>
                  <a:gd name="connsiteX7" fmla="*/ 320538 w 320537"/>
                  <a:gd name="connsiteY7" fmla="*/ 113206 h 270508"/>
                  <a:gd name="connsiteX8" fmla="*/ 320538 w 320537"/>
                  <a:gd name="connsiteY8" fmla="*/ 206529 h 270508"/>
                  <a:gd name="connsiteX9" fmla="*/ 306427 w 320537"/>
                  <a:gd name="connsiteY9" fmla="*/ 257360 h 270508"/>
                  <a:gd name="connsiteX10" fmla="*/ 253512 w 320537"/>
                  <a:gd name="connsiteY10" fmla="*/ 270508 h 270508"/>
                  <a:gd name="connsiteX11" fmla="*/ 67026 w 320537"/>
                  <a:gd name="connsiteY11" fmla="*/ 270508 h 270508"/>
                  <a:gd name="connsiteX12" fmla="*/ 14111 w 320537"/>
                  <a:gd name="connsiteY12" fmla="*/ 257360 h 270508"/>
                  <a:gd name="connsiteX13" fmla="*/ 0 w 320537"/>
                  <a:gd name="connsiteY13" fmla="*/ 206529 h 270508"/>
                  <a:gd name="connsiteX14" fmla="*/ 0 w 320537"/>
                  <a:gd name="connsiteY14" fmla="*/ 63979 h 270508"/>
                  <a:gd name="connsiteX15" fmla="*/ 14111 w 320537"/>
                  <a:gd name="connsiteY15" fmla="*/ 13149 h 270508"/>
                  <a:gd name="connsiteX16" fmla="*/ 67026 w 320537"/>
                  <a:gd name="connsiteY16" fmla="*/ 0 h 270508"/>
                  <a:gd name="connsiteX17" fmla="*/ 253512 w 320537"/>
                  <a:gd name="connsiteY17" fmla="*/ 0 h 270508"/>
                  <a:gd name="connsiteX18" fmla="*/ 305946 w 320537"/>
                  <a:gd name="connsiteY18" fmla="*/ 12828 h 270508"/>
                  <a:gd name="connsiteX19" fmla="*/ 320538 w 320537"/>
                  <a:gd name="connsiteY19" fmla="*/ 61253 h 270508"/>
                  <a:gd name="connsiteX20" fmla="*/ 320538 w 320537"/>
                  <a:gd name="connsiteY20" fmla="*/ 67507 h 270508"/>
                  <a:gd name="connsiteX21" fmla="*/ 259284 w 320537"/>
                  <a:gd name="connsiteY21" fmla="*/ 78571 h 270508"/>
                  <a:gd name="connsiteX22" fmla="*/ 259284 w 320537"/>
                  <a:gd name="connsiteY22" fmla="*/ 48105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0537" h="270508">
                    <a:moveTo>
                      <a:pt x="259284" y="48265"/>
                    </a:moveTo>
                    <a:lnTo>
                      <a:pt x="62696" y="48265"/>
                    </a:lnTo>
                    <a:lnTo>
                      <a:pt x="62696" y="219678"/>
                    </a:lnTo>
                    <a:lnTo>
                      <a:pt x="259284" y="219678"/>
                    </a:lnTo>
                    <a:lnTo>
                      <a:pt x="259284" y="159387"/>
                    </a:lnTo>
                    <a:lnTo>
                      <a:pt x="156501" y="159387"/>
                    </a:lnTo>
                    <a:lnTo>
                      <a:pt x="156501" y="113206"/>
                    </a:lnTo>
                    <a:lnTo>
                      <a:pt x="320538" y="113206"/>
                    </a:lnTo>
                    <a:lnTo>
                      <a:pt x="320538" y="206529"/>
                    </a:lnTo>
                    <a:cubicBezTo>
                      <a:pt x="320538" y="231704"/>
                      <a:pt x="315888" y="248701"/>
                      <a:pt x="306427" y="257360"/>
                    </a:cubicBezTo>
                    <a:cubicBezTo>
                      <a:pt x="296967" y="266019"/>
                      <a:pt x="279328" y="270508"/>
                      <a:pt x="253512" y="270508"/>
                    </a:cubicBezTo>
                    <a:lnTo>
                      <a:pt x="67026" y="270508"/>
                    </a:lnTo>
                    <a:cubicBezTo>
                      <a:pt x="41210" y="270508"/>
                      <a:pt x="23571" y="266179"/>
                      <a:pt x="14111" y="257360"/>
                    </a:cubicBezTo>
                    <a:cubicBezTo>
                      <a:pt x="4650" y="248701"/>
                      <a:pt x="0" y="231704"/>
                      <a:pt x="0" y="206529"/>
                    </a:cubicBezTo>
                    <a:lnTo>
                      <a:pt x="0" y="63979"/>
                    </a:lnTo>
                    <a:cubicBezTo>
                      <a:pt x="0" y="38804"/>
                      <a:pt x="4650" y="21807"/>
                      <a:pt x="14111" y="13149"/>
                    </a:cubicBezTo>
                    <a:cubicBezTo>
                      <a:pt x="23571" y="4490"/>
                      <a:pt x="41210" y="0"/>
                      <a:pt x="67026" y="0"/>
                    </a:cubicBezTo>
                    <a:lnTo>
                      <a:pt x="253512" y="0"/>
                    </a:lnTo>
                    <a:cubicBezTo>
                      <a:pt x="278687" y="0"/>
                      <a:pt x="296164" y="4329"/>
                      <a:pt x="305946" y="12828"/>
                    </a:cubicBezTo>
                    <a:cubicBezTo>
                      <a:pt x="315727" y="21487"/>
                      <a:pt x="320538" y="37522"/>
                      <a:pt x="320538" y="61253"/>
                    </a:cubicBezTo>
                    <a:lnTo>
                      <a:pt x="320538" y="67507"/>
                    </a:lnTo>
                    <a:lnTo>
                      <a:pt x="259284" y="78571"/>
                    </a:lnTo>
                    <a:lnTo>
                      <a:pt x="259284" y="48105"/>
                    </a:lnTo>
                    <a:close/>
                  </a:path>
                </a:pathLst>
              </a:custGeom>
              <a:solidFill>
                <a:srgbClr val="FFFFFF"/>
              </a:solidFill>
              <a:ln w="16035" cap="flat">
                <a:noFill/>
                <a:prstDash val="solid"/>
                <a:miter/>
              </a:ln>
            </p:spPr>
            <p:txBody>
              <a:bodyPr rtlCol="0" anchor="ctr"/>
              <a:lstStyle/>
              <a:p>
                <a:endParaRPr lang="en-GB" dirty="0"/>
              </a:p>
            </p:txBody>
          </p:sp>
          <p:sp>
            <p:nvSpPr>
              <p:cNvPr id="37" name="Freeform: Shape 36">
                <a:extLst>
                  <a:ext uri="{FF2B5EF4-FFF2-40B4-BE49-F238E27FC236}">
                    <a16:creationId xmlns:a16="http://schemas.microsoft.com/office/drawing/2014/main" id="{A0B78CD0-D887-8BE0-4C29-FED033ECFE56}"/>
                  </a:ext>
                </a:extLst>
              </p:cNvPr>
              <p:cNvSpPr/>
              <p:nvPr/>
            </p:nvSpPr>
            <p:spPr>
              <a:xfrm>
                <a:off x="6818532" y="1876076"/>
                <a:ext cx="311878" cy="270508"/>
              </a:xfrm>
              <a:custGeom>
                <a:avLst/>
                <a:gdLst>
                  <a:gd name="connsiteX0" fmla="*/ 187127 w 311878"/>
                  <a:gd name="connsiteY0" fmla="*/ 48265 h 270508"/>
                  <a:gd name="connsiteX1" fmla="*/ 187127 w 311878"/>
                  <a:gd name="connsiteY1" fmla="*/ 270508 h 270508"/>
                  <a:gd name="connsiteX2" fmla="*/ 124270 w 311878"/>
                  <a:gd name="connsiteY2" fmla="*/ 270508 h 270508"/>
                  <a:gd name="connsiteX3" fmla="*/ 124270 w 311878"/>
                  <a:gd name="connsiteY3" fmla="*/ 48265 h 270508"/>
                  <a:gd name="connsiteX4" fmla="*/ 0 w 311878"/>
                  <a:gd name="connsiteY4" fmla="*/ 48265 h 270508"/>
                  <a:gd name="connsiteX5" fmla="*/ 0 w 311878"/>
                  <a:gd name="connsiteY5" fmla="*/ 0 h 270508"/>
                  <a:gd name="connsiteX6" fmla="*/ 311879 w 311878"/>
                  <a:gd name="connsiteY6" fmla="*/ 0 h 270508"/>
                  <a:gd name="connsiteX7" fmla="*/ 311879 w 311878"/>
                  <a:gd name="connsiteY7" fmla="*/ 48265 h 270508"/>
                  <a:gd name="connsiteX8" fmla="*/ 187127 w 311878"/>
                  <a:gd name="connsiteY8" fmla="*/ 48265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878" h="270508">
                    <a:moveTo>
                      <a:pt x="187127" y="48265"/>
                    </a:moveTo>
                    <a:lnTo>
                      <a:pt x="187127" y="270508"/>
                    </a:lnTo>
                    <a:lnTo>
                      <a:pt x="124270" y="270508"/>
                    </a:lnTo>
                    <a:lnTo>
                      <a:pt x="124270" y="48265"/>
                    </a:lnTo>
                    <a:lnTo>
                      <a:pt x="0" y="48265"/>
                    </a:lnTo>
                    <a:lnTo>
                      <a:pt x="0" y="0"/>
                    </a:lnTo>
                    <a:lnTo>
                      <a:pt x="311879" y="0"/>
                    </a:lnTo>
                    <a:lnTo>
                      <a:pt x="311879" y="48265"/>
                    </a:lnTo>
                    <a:lnTo>
                      <a:pt x="187127" y="48265"/>
                    </a:lnTo>
                    <a:close/>
                  </a:path>
                </a:pathLst>
              </a:custGeom>
              <a:solidFill>
                <a:srgbClr val="FFFFFF"/>
              </a:solidFill>
              <a:ln w="16035"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5633ABF4-5C5C-F185-72C5-3C63E9DC865E}"/>
                  </a:ext>
                </a:extLst>
              </p:cNvPr>
              <p:cNvSpPr/>
              <p:nvPr/>
            </p:nvSpPr>
            <p:spPr>
              <a:xfrm>
                <a:off x="7191663" y="1876076"/>
                <a:ext cx="322942" cy="270508"/>
              </a:xfrm>
              <a:custGeom>
                <a:avLst/>
                <a:gdLst>
                  <a:gd name="connsiteX0" fmla="*/ 0 w 322942"/>
                  <a:gd name="connsiteY0" fmla="*/ 270508 h 270508"/>
                  <a:gd name="connsiteX1" fmla="*/ 0 w 322942"/>
                  <a:gd name="connsiteY1" fmla="*/ 0 h 270508"/>
                  <a:gd name="connsiteX2" fmla="*/ 62857 w 322942"/>
                  <a:gd name="connsiteY2" fmla="*/ 0 h 270508"/>
                  <a:gd name="connsiteX3" fmla="*/ 62857 w 322942"/>
                  <a:gd name="connsiteY3" fmla="*/ 104868 h 270508"/>
                  <a:gd name="connsiteX4" fmla="*/ 259445 w 322942"/>
                  <a:gd name="connsiteY4" fmla="*/ 104868 h 270508"/>
                  <a:gd name="connsiteX5" fmla="*/ 259445 w 322942"/>
                  <a:gd name="connsiteY5" fmla="*/ 0 h 270508"/>
                  <a:gd name="connsiteX6" fmla="*/ 322943 w 322942"/>
                  <a:gd name="connsiteY6" fmla="*/ 0 h 270508"/>
                  <a:gd name="connsiteX7" fmla="*/ 322943 w 322942"/>
                  <a:gd name="connsiteY7" fmla="*/ 270348 h 270508"/>
                  <a:gd name="connsiteX8" fmla="*/ 259445 w 322942"/>
                  <a:gd name="connsiteY8" fmla="*/ 270348 h 270508"/>
                  <a:gd name="connsiteX9" fmla="*/ 259445 w 322942"/>
                  <a:gd name="connsiteY9" fmla="*/ 153935 h 270508"/>
                  <a:gd name="connsiteX10" fmla="*/ 62857 w 322942"/>
                  <a:gd name="connsiteY10" fmla="*/ 153935 h 270508"/>
                  <a:gd name="connsiteX11" fmla="*/ 62857 w 322942"/>
                  <a:gd name="connsiteY11" fmla="*/ 270348 h 270508"/>
                  <a:gd name="connsiteX12" fmla="*/ 0 w 322942"/>
                  <a:gd name="connsiteY12" fmla="*/ 27034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2942" h="270508">
                    <a:moveTo>
                      <a:pt x="0" y="270508"/>
                    </a:moveTo>
                    <a:lnTo>
                      <a:pt x="0" y="0"/>
                    </a:lnTo>
                    <a:lnTo>
                      <a:pt x="62857" y="0"/>
                    </a:lnTo>
                    <a:lnTo>
                      <a:pt x="62857" y="104868"/>
                    </a:lnTo>
                    <a:lnTo>
                      <a:pt x="259445" y="104868"/>
                    </a:lnTo>
                    <a:lnTo>
                      <a:pt x="259445" y="0"/>
                    </a:lnTo>
                    <a:lnTo>
                      <a:pt x="322943" y="0"/>
                    </a:lnTo>
                    <a:lnTo>
                      <a:pt x="322943" y="270348"/>
                    </a:lnTo>
                    <a:lnTo>
                      <a:pt x="259445" y="270348"/>
                    </a:lnTo>
                    <a:lnTo>
                      <a:pt x="259445" y="153935"/>
                    </a:lnTo>
                    <a:lnTo>
                      <a:pt x="62857" y="153935"/>
                    </a:lnTo>
                    <a:lnTo>
                      <a:pt x="62857" y="270348"/>
                    </a:lnTo>
                    <a:lnTo>
                      <a:pt x="0" y="270348"/>
                    </a:lnTo>
                    <a:close/>
                  </a:path>
                </a:pathLst>
              </a:custGeom>
              <a:solidFill>
                <a:srgbClr val="FFFFFF"/>
              </a:solidFill>
              <a:ln w="16035"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E574940E-1988-C2B8-2A25-90E48BC325BD}"/>
                  </a:ext>
                </a:extLst>
              </p:cNvPr>
              <p:cNvSpPr/>
              <p:nvPr/>
            </p:nvSpPr>
            <p:spPr>
              <a:xfrm>
                <a:off x="7626530" y="1876076"/>
                <a:ext cx="279327" cy="270508"/>
              </a:xfrm>
              <a:custGeom>
                <a:avLst/>
                <a:gdLst>
                  <a:gd name="connsiteX0" fmla="*/ 0 w 279327"/>
                  <a:gd name="connsiteY0" fmla="*/ 270508 h 270508"/>
                  <a:gd name="connsiteX1" fmla="*/ 0 w 279327"/>
                  <a:gd name="connsiteY1" fmla="*/ 0 h 270508"/>
                  <a:gd name="connsiteX2" fmla="*/ 276762 w 279327"/>
                  <a:gd name="connsiteY2" fmla="*/ 0 h 270508"/>
                  <a:gd name="connsiteX3" fmla="*/ 276762 w 279327"/>
                  <a:gd name="connsiteY3" fmla="*/ 46180 h 270508"/>
                  <a:gd name="connsiteX4" fmla="*/ 62857 w 279327"/>
                  <a:gd name="connsiteY4" fmla="*/ 46180 h 270508"/>
                  <a:gd name="connsiteX5" fmla="*/ 62857 w 279327"/>
                  <a:gd name="connsiteY5" fmla="*/ 106472 h 270508"/>
                  <a:gd name="connsiteX6" fmla="*/ 187608 w 279327"/>
                  <a:gd name="connsiteY6" fmla="*/ 106472 h 270508"/>
                  <a:gd name="connsiteX7" fmla="*/ 187608 w 279327"/>
                  <a:gd name="connsiteY7" fmla="*/ 152652 h 270508"/>
                  <a:gd name="connsiteX8" fmla="*/ 62857 w 279327"/>
                  <a:gd name="connsiteY8" fmla="*/ 152652 h 270508"/>
                  <a:gd name="connsiteX9" fmla="*/ 62857 w 279327"/>
                  <a:gd name="connsiteY9" fmla="*/ 219678 h 270508"/>
                  <a:gd name="connsiteX10" fmla="*/ 279328 w 279327"/>
                  <a:gd name="connsiteY10" fmla="*/ 219678 h 270508"/>
                  <a:gd name="connsiteX11" fmla="*/ 279328 w 279327"/>
                  <a:gd name="connsiteY11" fmla="*/ 270508 h 270508"/>
                  <a:gd name="connsiteX12" fmla="*/ 0 w 279327"/>
                  <a:gd name="connsiteY12" fmla="*/ 27050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327" h="270508">
                    <a:moveTo>
                      <a:pt x="0" y="270508"/>
                    </a:moveTo>
                    <a:lnTo>
                      <a:pt x="0" y="0"/>
                    </a:lnTo>
                    <a:lnTo>
                      <a:pt x="276762" y="0"/>
                    </a:lnTo>
                    <a:lnTo>
                      <a:pt x="276762" y="46180"/>
                    </a:lnTo>
                    <a:lnTo>
                      <a:pt x="62857" y="46180"/>
                    </a:lnTo>
                    <a:lnTo>
                      <a:pt x="62857" y="106472"/>
                    </a:lnTo>
                    <a:lnTo>
                      <a:pt x="187608" y="106472"/>
                    </a:lnTo>
                    <a:lnTo>
                      <a:pt x="187608" y="152652"/>
                    </a:lnTo>
                    <a:lnTo>
                      <a:pt x="62857" y="152652"/>
                    </a:lnTo>
                    <a:lnTo>
                      <a:pt x="62857" y="219678"/>
                    </a:lnTo>
                    <a:lnTo>
                      <a:pt x="279328" y="219678"/>
                    </a:lnTo>
                    <a:lnTo>
                      <a:pt x="279328" y="270508"/>
                    </a:lnTo>
                    <a:lnTo>
                      <a:pt x="0" y="270508"/>
                    </a:lnTo>
                    <a:close/>
                  </a:path>
                </a:pathLst>
              </a:custGeom>
              <a:solidFill>
                <a:srgbClr val="FFFFFF"/>
              </a:solidFill>
              <a:ln w="16035"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57C6D3FE-F13E-0B70-6D03-49F0F1C849DE}"/>
                  </a:ext>
                </a:extLst>
              </p:cNvPr>
              <p:cNvSpPr/>
              <p:nvPr/>
            </p:nvSpPr>
            <p:spPr>
              <a:xfrm>
                <a:off x="8184705" y="1876076"/>
                <a:ext cx="302417" cy="270668"/>
              </a:xfrm>
              <a:custGeom>
                <a:avLst/>
                <a:gdLst>
                  <a:gd name="connsiteX0" fmla="*/ 243089 w 302417"/>
                  <a:gd name="connsiteY0" fmla="*/ 47303 h 270668"/>
                  <a:gd name="connsiteX1" fmla="*/ 65422 w 302417"/>
                  <a:gd name="connsiteY1" fmla="*/ 47303 h 270668"/>
                  <a:gd name="connsiteX2" fmla="*/ 65422 w 302417"/>
                  <a:gd name="connsiteY2" fmla="*/ 105509 h 270668"/>
                  <a:gd name="connsiteX3" fmla="*/ 234591 w 302417"/>
                  <a:gd name="connsiteY3" fmla="*/ 105509 h 270668"/>
                  <a:gd name="connsiteX4" fmla="*/ 287987 w 302417"/>
                  <a:gd name="connsiteY4" fmla="*/ 118658 h 270668"/>
                  <a:gd name="connsiteX5" fmla="*/ 302418 w 302417"/>
                  <a:gd name="connsiteY5" fmla="*/ 169489 h 270668"/>
                  <a:gd name="connsiteX6" fmla="*/ 302418 w 302417"/>
                  <a:gd name="connsiteY6" fmla="*/ 206690 h 270668"/>
                  <a:gd name="connsiteX7" fmla="*/ 287987 w 302417"/>
                  <a:gd name="connsiteY7" fmla="*/ 257520 h 270668"/>
                  <a:gd name="connsiteX8" fmla="*/ 234751 w 302417"/>
                  <a:gd name="connsiteY8" fmla="*/ 270669 h 270668"/>
                  <a:gd name="connsiteX9" fmla="*/ 67667 w 302417"/>
                  <a:gd name="connsiteY9" fmla="*/ 270669 h 270668"/>
                  <a:gd name="connsiteX10" fmla="*/ 14431 w 302417"/>
                  <a:gd name="connsiteY10" fmla="*/ 257520 h 270668"/>
                  <a:gd name="connsiteX11" fmla="*/ 0 w 302417"/>
                  <a:gd name="connsiteY11" fmla="*/ 206690 h 270668"/>
                  <a:gd name="connsiteX12" fmla="*/ 0 w 302417"/>
                  <a:gd name="connsiteY12" fmla="*/ 199313 h 270668"/>
                  <a:gd name="connsiteX13" fmla="*/ 55641 w 302417"/>
                  <a:gd name="connsiteY13" fmla="*/ 187768 h 270668"/>
                  <a:gd name="connsiteX14" fmla="*/ 55641 w 302417"/>
                  <a:gd name="connsiteY14" fmla="*/ 219678 h 270668"/>
                  <a:gd name="connsiteX15" fmla="*/ 246937 w 302417"/>
                  <a:gd name="connsiteY15" fmla="*/ 219678 h 270668"/>
                  <a:gd name="connsiteX16" fmla="*/ 246937 w 302417"/>
                  <a:gd name="connsiteY16" fmla="*/ 157783 h 270668"/>
                  <a:gd name="connsiteX17" fmla="*/ 78250 w 302417"/>
                  <a:gd name="connsiteY17" fmla="*/ 157783 h 270668"/>
                  <a:gd name="connsiteX18" fmla="*/ 25335 w 302417"/>
                  <a:gd name="connsiteY18" fmla="*/ 144635 h 270668"/>
                  <a:gd name="connsiteX19" fmla="*/ 11224 w 302417"/>
                  <a:gd name="connsiteY19" fmla="*/ 93804 h 270668"/>
                  <a:gd name="connsiteX20" fmla="*/ 11224 w 302417"/>
                  <a:gd name="connsiteY20" fmla="*/ 63979 h 270668"/>
                  <a:gd name="connsiteX21" fmla="*/ 25335 w 302417"/>
                  <a:gd name="connsiteY21" fmla="*/ 13149 h 270668"/>
                  <a:gd name="connsiteX22" fmla="*/ 78250 w 302417"/>
                  <a:gd name="connsiteY22" fmla="*/ 0 h 270668"/>
                  <a:gd name="connsiteX23" fmla="*/ 231864 w 302417"/>
                  <a:gd name="connsiteY23" fmla="*/ 0 h 270668"/>
                  <a:gd name="connsiteX24" fmla="*/ 283978 w 302417"/>
                  <a:gd name="connsiteY24" fmla="*/ 12507 h 270668"/>
                  <a:gd name="connsiteX25" fmla="*/ 298890 w 302417"/>
                  <a:gd name="connsiteY25" fmla="*/ 59169 h 270668"/>
                  <a:gd name="connsiteX26" fmla="*/ 298890 w 302417"/>
                  <a:gd name="connsiteY26" fmla="*/ 64941 h 270668"/>
                  <a:gd name="connsiteX27" fmla="*/ 243410 w 302417"/>
                  <a:gd name="connsiteY27" fmla="*/ 78090 h 270668"/>
                  <a:gd name="connsiteX28" fmla="*/ 243410 w 302417"/>
                  <a:gd name="connsiteY28" fmla="*/ 47143 h 270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02417" h="270668">
                    <a:moveTo>
                      <a:pt x="243089" y="47303"/>
                    </a:moveTo>
                    <a:lnTo>
                      <a:pt x="65422" y="47303"/>
                    </a:lnTo>
                    <a:lnTo>
                      <a:pt x="65422" y="105509"/>
                    </a:lnTo>
                    <a:lnTo>
                      <a:pt x="234591" y="105509"/>
                    </a:lnTo>
                    <a:cubicBezTo>
                      <a:pt x="260567" y="105509"/>
                      <a:pt x="278366" y="109839"/>
                      <a:pt x="287987" y="118658"/>
                    </a:cubicBezTo>
                    <a:cubicBezTo>
                      <a:pt x="297608" y="127317"/>
                      <a:pt x="302418" y="144314"/>
                      <a:pt x="302418" y="169489"/>
                    </a:cubicBezTo>
                    <a:lnTo>
                      <a:pt x="302418" y="206690"/>
                    </a:lnTo>
                    <a:cubicBezTo>
                      <a:pt x="302418" y="231864"/>
                      <a:pt x="297608" y="248861"/>
                      <a:pt x="287987" y="257520"/>
                    </a:cubicBezTo>
                    <a:cubicBezTo>
                      <a:pt x="278366" y="266179"/>
                      <a:pt x="260727" y="270669"/>
                      <a:pt x="234751" y="270669"/>
                    </a:cubicBezTo>
                    <a:lnTo>
                      <a:pt x="67667" y="270669"/>
                    </a:lnTo>
                    <a:cubicBezTo>
                      <a:pt x="41851" y="270669"/>
                      <a:pt x="24052" y="266339"/>
                      <a:pt x="14431" y="257520"/>
                    </a:cubicBezTo>
                    <a:cubicBezTo>
                      <a:pt x="4810" y="248861"/>
                      <a:pt x="0" y="231864"/>
                      <a:pt x="0" y="206690"/>
                    </a:cubicBezTo>
                    <a:lnTo>
                      <a:pt x="0" y="199313"/>
                    </a:lnTo>
                    <a:lnTo>
                      <a:pt x="55641" y="187768"/>
                    </a:lnTo>
                    <a:lnTo>
                      <a:pt x="55641" y="219678"/>
                    </a:lnTo>
                    <a:lnTo>
                      <a:pt x="246937" y="219678"/>
                    </a:lnTo>
                    <a:lnTo>
                      <a:pt x="246937" y="157783"/>
                    </a:lnTo>
                    <a:lnTo>
                      <a:pt x="78250" y="157783"/>
                    </a:lnTo>
                    <a:cubicBezTo>
                      <a:pt x="52434" y="157783"/>
                      <a:pt x="34795" y="153454"/>
                      <a:pt x="25335" y="144635"/>
                    </a:cubicBezTo>
                    <a:cubicBezTo>
                      <a:pt x="15874" y="135976"/>
                      <a:pt x="11224" y="118979"/>
                      <a:pt x="11224" y="93804"/>
                    </a:cubicBezTo>
                    <a:lnTo>
                      <a:pt x="11224" y="63979"/>
                    </a:lnTo>
                    <a:cubicBezTo>
                      <a:pt x="11224" y="38804"/>
                      <a:pt x="15874" y="21807"/>
                      <a:pt x="25335" y="13149"/>
                    </a:cubicBezTo>
                    <a:cubicBezTo>
                      <a:pt x="34795" y="4490"/>
                      <a:pt x="52434" y="0"/>
                      <a:pt x="78250" y="0"/>
                    </a:cubicBezTo>
                    <a:lnTo>
                      <a:pt x="231864" y="0"/>
                    </a:lnTo>
                    <a:cubicBezTo>
                      <a:pt x="256718" y="0"/>
                      <a:pt x="274036" y="4169"/>
                      <a:pt x="283978" y="12507"/>
                    </a:cubicBezTo>
                    <a:cubicBezTo>
                      <a:pt x="293919" y="20845"/>
                      <a:pt x="298890" y="36399"/>
                      <a:pt x="298890" y="59169"/>
                    </a:cubicBezTo>
                    <a:lnTo>
                      <a:pt x="298890" y="64941"/>
                    </a:lnTo>
                    <a:lnTo>
                      <a:pt x="243410" y="78090"/>
                    </a:lnTo>
                    <a:lnTo>
                      <a:pt x="243410" y="47143"/>
                    </a:lnTo>
                    <a:close/>
                  </a:path>
                </a:pathLst>
              </a:custGeom>
              <a:solidFill>
                <a:srgbClr val="FFFFFF"/>
              </a:solidFill>
              <a:ln w="16035"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0C0199DA-9950-0725-D41B-A25531E83109}"/>
                  </a:ext>
                </a:extLst>
              </p:cNvPr>
              <p:cNvSpPr/>
              <p:nvPr/>
            </p:nvSpPr>
            <p:spPr>
              <a:xfrm>
                <a:off x="8540519" y="1876076"/>
                <a:ext cx="311878" cy="270508"/>
              </a:xfrm>
              <a:custGeom>
                <a:avLst/>
                <a:gdLst>
                  <a:gd name="connsiteX0" fmla="*/ 187127 w 311878"/>
                  <a:gd name="connsiteY0" fmla="*/ 48265 h 270508"/>
                  <a:gd name="connsiteX1" fmla="*/ 187127 w 311878"/>
                  <a:gd name="connsiteY1" fmla="*/ 270508 h 270508"/>
                  <a:gd name="connsiteX2" fmla="*/ 124270 w 311878"/>
                  <a:gd name="connsiteY2" fmla="*/ 270508 h 270508"/>
                  <a:gd name="connsiteX3" fmla="*/ 124270 w 311878"/>
                  <a:gd name="connsiteY3" fmla="*/ 48265 h 270508"/>
                  <a:gd name="connsiteX4" fmla="*/ 0 w 311878"/>
                  <a:gd name="connsiteY4" fmla="*/ 48265 h 270508"/>
                  <a:gd name="connsiteX5" fmla="*/ 0 w 311878"/>
                  <a:gd name="connsiteY5" fmla="*/ 0 h 270508"/>
                  <a:gd name="connsiteX6" fmla="*/ 311878 w 311878"/>
                  <a:gd name="connsiteY6" fmla="*/ 0 h 270508"/>
                  <a:gd name="connsiteX7" fmla="*/ 311878 w 311878"/>
                  <a:gd name="connsiteY7" fmla="*/ 48265 h 270508"/>
                  <a:gd name="connsiteX8" fmla="*/ 187127 w 311878"/>
                  <a:gd name="connsiteY8" fmla="*/ 48265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878" h="270508">
                    <a:moveTo>
                      <a:pt x="187127" y="48265"/>
                    </a:moveTo>
                    <a:lnTo>
                      <a:pt x="187127" y="270508"/>
                    </a:lnTo>
                    <a:lnTo>
                      <a:pt x="124270" y="270508"/>
                    </a:lnTo>
                    <a:lnTo>
                      <a:pt x="124270" y="48265"/>
                    </a:lnTo>
                    <a:lnTo>
                      <a:pt x="0" y="48265"/>
                    </a:lnTo>
                    <a:lnTo>
                      <a:pt x="0" y="0"/>
                    </a:lnTo>
                    <a:lnTo>
                      <a:pt x="311878" y="0"/>
                    </a:lnTo>
                    <a:lnTo>
                      <a:pt x="311878" y="48265"/>
                    </a:lnTo>
                    <a:lnTo>
                      <a:pt x="187127" y="48265"/>
                    </a:lnTo>
                    <a:close/>
                  </a:path>
                </a:pathLst>
              </a:custGeom>
              <a:solidFill>
                <a:srgbClr val="FFFFFF"/>
              </a:solidFill>
              <a:ln w="16035"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6EA67145-DC57-1818-B445-B898F179A85D}"/>
                  </a:ext>
                </a:extLst>
              </p:cNvPr>
              <p:cNvSpPr/>
              <p:nvPr/>
            </p:nvSpPr>
            <p:spPr>
              <a:xfrm>
                <a:off x="8903068" y="1876076"/>
                <a:ext cx="320858" cy="270508"/>
              </a:xfrm>
              <a:custGeom>
                <a:avLst/>
                <a:gdLst>
                  <a:gd name="connsiteX0" fmla="*/ 161 w 320858"/>
                  <a:gd name="connsiteY0" fmla="*/ 270508 h 270508"/>
                  <a:gd name="connsiteX1" fmla="*/ 161 w 320858"/>
                  <a:gd name="connsiteY1" fmla="*/ 0 h 270508"/>
                  <a:gd name="connsiteX2" fmla="*/ 231704 w 320858"/>
                  <a:gd name="connsiteY2" fmla="*/ 0 h 270508"/>
                  <a:gd name="connsiteX3" fmla="*/ 292476 w 320858"/>
                  <a:gd name="connsiteY3" fmla="*/ 52434 h 270508"/>
                  <a:gd name="connsiteX4" fmla="*/ 292476 w 320858"/>
                  <a:gd name="connsiteY4" fmla="*/ 115932 h 270508"/>
                  <a:gd name="connsiteX5" fmla="*/ 231704 w 320858"/>
                  <a:gd name="connsiteY5" fmla="*/ 168366 h 270508"/>
                  <a:gd name="connsiteX6" fmla="*/ 196107 w 320858"/>
                  <a:gd name="connsiteY6" fmla="*/ 168366 h 270508"/>
                  <a:gd name="connsiteX7" fmla="*/ 320858 w 320858"/>
                  <a:gd name="connsiteY7" fmla="*/ 270508 h 270508"/>
                  <a:gd name="connsiteX8" fmla="*/ 230742 w 320858"/>
                  <a:gd name="connsiteY8" fmla="*/ 270508 h 270508"/>
                  <a:gd name="connsiteX9" fmla="*/ 121705 w 320858"/>
                  <a:gd name="connsiteY9" fmla="*/ 168366 h 270508"/>
                  <a:gd name="connsiteX10" fmla="*/ 61895 w 320858"/>
                  <a:gd name="connsiteY10" fmla="*/ 168366 h 270508"/>
                  <a:gd name="connsiteX11" fmla="*/ 61895 w 320858"/>
                  <a:gd name="connsiteY11" fmla="*/ 270508 h 270508"/>
                  <a:gd name="connsiteX12" fmla="*/ 0 w 320858"/>
                  <a:gd name="connsiteY12" fmla="*/ 270508 h 270508"/>
                  <a:gd name="connsiteX13" fmla="*/ 203483 w 320858"/>
                  <a:gd name="connsiteY13" fmla="*/ 46180 h 270508"/>
                  <a:gd name="connsiteX14" fmla="*/ 62055 w 320858"/>
                  <a:gd name="connsiteY14" fmla="*/ 46180 h 270508"/>
                  <a:gd name="connsiteX15" fmla="*/ 62055 w 320858"/>
                  <a:gd name="connsiteY15" fmla="*/ 122186 h 270508"/>
                  <a:gd name="connsiteX16" fmla="*/ 203483 w 320858"/>
                  <a:gd name="connsiteY16" fmla="*/ 122186 h 270508"/>
                  <a:gd name="connsiteX17" fmla="*/ 223847 w 320858"/>
                  <a:gd name="connsiteY17" fmla="*/ 118979 h 270508"/>
                  <a:gd name="connsiteX18" fmla="*/ 231704 w 320858"/>
                  <a:gd name="connsiteY18" fmla="*/ 100539 h 270508"/>
                  <a:gd name="connsiteX19" fmla="*/ 231704 w 320858"/>
                  <a:gd name="connsiteY19" fmla="*/ 67828 h 270508"/>
                  <a:gd name="connsiteX20" fmla="*/ 223847 w 320858"/>
                  <a:gd name="connsiteY20" fmla="*/ 49387 h 270508"/>
                  <a:gd name="connsiteX21" fmla="*/ 203483 w 320858"/>
                  <a:gd name="connsiteY21" fmla="*/ 46180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0858" h="270508">
                    <a:moveTo>
                      <a:pt x="161" y="270508"/>
                    </a:moveTo>
                    <a:lnTo>
                      <a:pt x="161" y="0"/>
                    </a:lnTo>
                    <a:lnTo>
                      <a:pt x="231704" y="0"/>
                    </a:lnTo>
                    <a:cubicBezTo>
                      <a:pt x="272273" y="0"/>
                      <a:pt x="292476" y="17478"/>
                      <a:pt x="292476" y="52434"/>
                    </a:cubicBezTo>
                    <a:lnTo>
                      <a:pt x="292476" y="115932"/>
                    </a:lnTo>
                    <a:cubicBezTo>
                      <a:pt x="292476" y="150888"/>
                      <a:pt x="272273" y="168366"/>
                      <a:pt x="231704" y="168366"/>
                    </a:cubicBezTo>
                    <a:lnTo>
                      <a:pt x="196107" y="168366"/>
                    </a:lnTo>
                    <a:lnTo>
                      <a:pt x="320858" y="270508"/>
                    </a:lnTo>
                    <a:lnTo>
                      <a:pt x="230742" y="270508"/>
                    </a:lnTo>
                    <a:lnTo>
                      <a:pt x="121705" y="168366"/>
                    </a:lnTo>
                    <a:lnTo>
                      <a:pt x="61895" y="168366"/>
                    </a:lnTo>
                    <a:lnTo>
                      <a:pt x="61895" y="270508"/>
                    </a:lnTo>
                    <a:lnTo>
                      <a:pt x="0" y="270508"/>
                    </a:lnTo>
                    <a:close/>
                    <a:moveTo>
                      <a:pt x="203483" y="46180"/>
                    </a:moveTo>
                    <a:lnTo>
                      <a:pt x="62055" y="46180"/>
                    </a:lnTo>
                    <a:lnTo>
                      <a:pt x="62055" y="122186"/>
                    </a:lnTo>
                    <a:lnTo>
                      <a:pt x="203483" y="122186"/>
                    </a:lnTo>
                    <a:cubicBezTo>
                      <a:pt x="213264" y="122186"/>
                      <a:pt x="220159" y="121063"/>
                      <a:pt x="223847" y="118979"/>
                    </a:cubicBezTo>
                    <a:cubicBezTo>
                      <a:pt x="229139" y="115772"/>
                      <a:pt x="231704" y="109679"/>
                      <a:pt x="231704" y="100539"/>
                    </a:cubicBezTo>
                    <a:lnTo>
                      <a:pt x="231704" y="67828"/>
                    </a:lnTo>
                    <a:cubicBezTo>
                      <a:pt x="231704" y="58688"/>
                      <a:pt x="229139" y="52594"/>
                      <a:pt x="223847" y="49387"/>
                    </a:cubicBezTo>
                    <a:cubicBezTo>
                      <a:pt x="219999" y="47303"/>
                      <a:pt x="213264" y="46180"/>
                      <a:pt x="203483" y="46180"/>
                    </a:cubicBezTo>
                    <a:close/>
                  </a:path>
                </a:pathLst>
              </a:custGeom>
              <a:solidFill>
                <a:srgbClr val="FFFFFF"/>
              </a:solidFill>
              <a:ln w="16035"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578EC87-F594-CC9A-72AF-5E9AEE6054C7}"/>
                  </a:ext>
                </a:extLst>
              </p:cNvPr>
              <p:cNvSpPr/>
              <p:nvPr/>
            </p:nvSpPr>
            <p:spPr>
              <a:xfrm>
                <a:off x="9307628" y="1876076"/>
                <a:ext cx="279327" cy="270508"/>
              </a:xfrm>
              <a:custGeom>
                <a:avLst/>
                <a:gdLst>
                  <a:gd name="connsiteX0" fmla="*/ 0 w 279327"/>
                  <a:gd name="connsiteY0" fmla="*/ 270508 h 270508"/>
                  <a:gd name="connsiteX1" fmla="*/ 0 w 279327"/>
                  <a:gd name="connsiteY1" fmla="*/ 0 h 270508"/>
                  <a:gd name="connsiteX2" fmla="*/ 276762 w 279327"/>
                  <a:gd name="connsiteY2" fmla="*/ 0 h 270508"/>
                  <a:gd name="connsiteX3" fmla="*/ 276762 w 279327"/>
                  <a:gd name="connsiteY3" fmla="*/ 46180 h 270508"/>
                  <a:gd name="connsiteX4" fmla="*/ 62857 w 279327"/>
                  <a:gd name="connsiteY4" fmla="*/ 46180 h 270508"/>
                  <a:gd name="connsiteX5" fmla="*/ 62857 w 279327"/>
                  <a:gd name="connsiteY5" fmla="*/ 106472 h 270508"/>
                  <a:gd name="connsiteX6" fmla="*/ 187608 w 279327"/>
                  <a:gd name="connsiteY6" fmla="*/ 106472 h 270508"/>
                  <a:gd name="connsiteX7" fmla="*/ 187608 w 279327"/>
                  <a:gd name="connsiteY7" fmla="*/ 152652 h 270508"/>
                  <a:gd name="connsiteX8" fmla="*/ 62857 w 279327"/>
                  <a:gd name="connsiteY8" fmla="*/ 152652 h 270508"/>
                  <a:gd name="connsiteX9" fmla="*/ 62857 w 279327"/>
                  <a:gd name="connsiteY9" fmla="*/ 219678 h 270508"/>
                  <a:gd name="connsiteX10" fmla="*/ 279328 w 279327"/>
                  <a:gd name="connsiteY10" fmla="*/ 219678 h 270508"/>
                  <a:gd name="connsiteX11" fmla="*/ 279328 w 279327"/>
                  <a:gd name="connsiteY11" fmla="*/ 270508 h 270508"/>
                  <a:gd name="connsiteX12" fmla="*/ 0 w 279327"/>
                  <a:gd name="connsiteY12" fmla="*/ 27050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327" h="270508">
                    <a:moveTo>
                      <a:pt x="0" y="270508"/>
                    </a:moveTo>
                    <a:lnTo>
                      <a:pt x="0" y="0"/>
                    </a:lnTo>
                    <a:lnTo>
                      <a:pt x="276762" y="0"/>
                    </a:lnTo>
                    <a:lnTo>
                      <a:pt x="276762" y="46180"/>
                    </a:lnTo>
                    <a:lnTo>
                      <a:pt x="62857" y="46180"/>
                    </a:lnTo>
                    <a:lnTo>
                      <a:pt x="62857" y="106472"/>
                    </a:lnTo>
                    <a:lnTo>
                      <a:pt x="187608" y="106472"/>
                    </a:lnTo>
                    <a:lnTo>
                      <a:pt x="187608" y="152652"/>
                    </a:lnTo>
                    <a:lnTo>
                      <a:pt x="62857" y="152652"/>
                    </a:lnTo>
                    <a:lnTo>
                      <a:pt x="62857" y="219678"/>
                    </a:lnTo>
                    <a:lnTo>
                      <a:pt x="279328" y="219678"/>
                    </a:lnTo>
                    <a:lnTo>
                      <a:pt x="279328" y="270508"/>
                    </a:lnTo>
                    <a:lnTo>
                      <a:pt x="0" y="270508"/>
                    </a:lnTo>
                    <a:close/>
                  </a:path>
                </a:pathLst>
              </a:custGeom>
              <a:solidFill>
                <a:srgbClr val="FFFFFF"/>
              </a:solidFill>
              <a:ln w="16035"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E731B4C4-73C6-18AE-65E5-4833D1B07AD1}"/>
                  </a:ext>
                </a:extLst>
              </p:cNvPr>
              <p:cNvSpPr/>
              <p:nvPr/>
            </p:nvSpPr>
            <p:spPr>
              <a:xfrm>
                <a:off x="9687655" y="1876076"/>
                <a:ext cx="279327" cy="270508"/>
              </a:xfrm>
              <a:custGeom>
                <a:avLst/>
                <a:gdLst>
                  <a:gd name="connsiteX0" fmla="*/ 0 w 279327"/>
                  <a:gd name="connsiteY0" fmla="*/ 270508 h 270508"/>
                  <a:gd name="connsiteX1" fmla="*/ 0 w 279327"/>
                  <a:gd name="connsiteY1" fmla="*/ 0 h 270508"/>
                  <a:gd name="connsiteX2" fmla="*/ 276762 w 279327"/>
                  <a:gd name="connsiteY2" fmla="*/ 0 h 270508"/>
                  <a:gd name="connsiteX3" fmla="*/ 276762 w 279327"/>
                  <a:gd name="connsiteY3" fmla="*/ 46180 h 270508"/>
                  <a:gd name="connsiteX4" fmla="*/ 62857 w 279327"/>
                  <a:gd name="connsiteY4" fmla="*/ 46180 h 270508"/>
                  <a:gd name="connsiteX5" fmla="*/ 62857 w 279327"/>
                  <a:gd name="connsiteY5" fmla="*/ 106472 h 270508"/>
                  <a:gd name="connsiteX6" fmla="*/ 187608 w 279327"/>
                  <a:gd name="connsiteY6" fmla="*/ 106472 h 270508"/>
                  <a:gd name="connsiteX7" fmla="*/ 187608 w 279327"/>
                  <a:gd name="connsiteY7" fmla="*/ 152652 h 270508"/>
                  <a:gd name="connsiteX8" fmla="*/ 62857 w 279327"/>
                  <a:gd name="connsiteY8" fmla="*/ 152652 h 270508"/>
                  <a:gd name="connsiteX9" fmla="*/ 62857 w 279327"/>
                  <a:gd name="connsiteY9" fmla="*/ 219678 h 270508"/>
                  <a:gd name="connsiteX10" fmla="*/ 279328 w 279327"/>
                  <a:gd name="connsiteY10" fmla="*/ 219678 h 270508"/>
                  <a:gd name="connsiteX11" fmla="*/ 279328 w 279327"/>
                  <a:gd name="connsiteY11" fmla="*/ 270508 h 270508"/>
                  <a:gd name="connsiteX12" fmla="*/ 0 w 279327"/>
                  <a:gd name="connsiteY12" fmla="*/ 270508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327" h="270508">
                    <a:moveTo>
                      <a:pt x="0" y="270508"/>
                    </a:moveTo>
                    <a:lnTo>
                      <a:pt x="0" y="0"/>
                    </a:lnTo>
                    <a:lnTo>
                      <a:pt x="276762" y="0"/>
                    </a:lnTo>
                    <a:lnTo>
                      <a:pt x="276762" y="46180"/>
                    </a:lnTo>
                    <a:lnTo>
                      <a:pt x="62857" y="46180"/>
                    </a:lnTo>
                    <a:lnTo>
                      <a:pt x="62857" y="106472"/>
                    </a:lnTo>
                    <a:lnTo>
                      <a:pt x="187608" y="106472"/>
                    </a:lnTo>
                    <a:lnTo>
                      <a:pt x="187608" y="152652"/>
                    </a:lnTo>
                    <a:lnTo>
                      <a:pt x="62857" y="152652"/>
                    </a:lnTo>
                    <a:lnTo>
                      <a:pt x="62857" y="219678"/>
                    </a:lnTo>
                    <a:lnTo>
                      <a:pt x="279328" y="219678"/>
                    </a:lnTo>
                    <a:lnTo>
                      <a:pt x="279328" y="270508"/>
                    </a:lnTo>
                    <a:lnTo>
                      <a:pt x="0" y="270508"/>
                    </a:lnTo>
                    <a:close/>
                  </a:path>
                </a:pathLst>
              </a:custGeom>
              <a:solidFill>
                <a:srgbClr val="FFFFFF"/>
              </a:solidFill>
              <a:ln w="16035"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288A866D-6773-0F9A-9134-643EC0F1C4E9}"/>
                  </a:ext>
                </a:extLst>
              </p:cNvPr>
              <p:cNvSpPr/>
              <p:nvPr/>
            </p:nvSpPr>
            <p:spPr>
              <a:xfrm>
                <a:off x="10006268" y="1876076"/>
                <a:ext cx="311878" cy="270508"/>
              </a:xfrm>
              <a:custGeom>
                <a:avLst/>
                <a:gdLst>
                  <a:gd name="connsiteX0" fmla="*/ 187128 w 311878"/>
                  <a:gd name="connsiteY0" fmla="*/ 48265 h 270508"/>
                  <a:gd name="connsiteX1" fmla="*/ 187128 w 311878"/>
                  <a:gd name="connsiteY1" fmla="*/ 270508 h 270508"/>
                  <a:gd name="connsiteX2" fmla="*/ 124270 w 311878"/>
                  <a:gd name="connsiteY2" fmla="*/ 270508 h 270508"/>
                  <a:gd name="connsiteX3" fmla="*/ 124270 w 311878"/>
                  <a:gd name="connsiteY3" fmla="*/ 48265 h 270508"/>
                  <a:gd name="connsiteX4" fmla="*/ 0 w 311878"/>
                  <a:gd name="connsiteY4" fmla="*/ 48265 h 270508"/>
                  <a:gd name="connsiteX5" fmla="*/ 0 w 311878"/>
                  <a:gd name="connsiteY5" fmla="*/ 0 h 270508"/>
                  <a:gd name="connsiteX6" fmla="*/ 311879 w 311878"/>
                  <a:gd name="connsiteY6" fmla="*/ 0 h 270508"/>
                  <a:gd name="connsiteX7" fmla="*/ 311879 w 311878"/>
                  <a:gd name="connsiteY7" fmla="*/ 48265 h 270508"/>
                  <a:gd name="connsiteX8" fmla="*/ 187128 w 311878"/>
                  <a:gd name="connsiteY8" fmla="*/ 48265 h 2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878" h="270508">
                    <a:moveTo>
                      <a:pt x="187128" y="48265"/>
                    </a:moveTo>
                    <a:lnTo>
                      <a:pt x="187128" y="270508"/>
                    </a:lnTo>
                    <a:lnTo>
                      <a:pt x="124270" y="270508"/>
                    </a:lnTo>
                    <a:lnTo>
                      <a:pt x="124270" y="48265"/>
                    </a:lnTo>
                    <a:lnTo>
                      <a:pt x="0" y="48265"/>
                    </a:lnTo>
                    <a:lnTo>
                      <a:pt x="0" y="0"/>
                    </a:lnTo>
                    <a:lnTo>
                      <a:pt x="311879" y="0"/>
                    </a:lnTo>
                    <a:lnTo>
                      <a:pt x="311879" y="48265"/>
                    </a:lnTo>
                    <a:lnTo>
                      <a:pt x="187128" y="48265"/>
                    </a:lnTo>
                    <a:close/>
                  </a:path>
                </a:pathLst>
              </a:custGeom>
              <a:solidFill>
                <a:srgbClr val="FFFFFF"/>
              </a:solidFill>
              <a:ln w="16035" cap="flat">
                <a:noFill/>
                <a:prstDash val="solid"/>
                <a:miter/>
              </a:ln>
            </p:spPr>
            <p:txBody>
              <a:bodyPr rtlCol="0" anchor="ctr"/>
              <a:lstStyle/>
              <a:p>
                <a:endParaRPr lang="en-GB"/>
              </a:p>
            </p:txBody>
          </p:sp>
        </p:grpSp>
        <p:sp>
          <p:nvSpPr>
            <p:cNvPr id="21" name="Freeform: Shape 20">
              <a:extLst>
                <a:ext uri="{FF2B5EF4-FFF2-40B4-BE49-F238E27FC236}">
                  <a16:creationId xmlns:a16="http://schemas.microsoft.com/office/drawing/2014/main" id="{7898BC46-2F72-9203-8E2B-F95E9572FC97}"/>
                </a:ext>
              </a:extLst>
            </p:cNvPr>
            <p:cNvSpPr/>
            <p:nvPr/>
          </p:nvSpPr>
          <p:spPr>
            <a:xfrm>
              <a:off x="3172839" y="1874793"/>
              <a:ext cx="511352" cy="90436"/>
            </a:xfrm>
            <a:custGeom>
              <a:avLst/>
              <a:gdLst>
                <a:gd name="connsiteX0" fmla="*/ 0 w 511352"/>
                <a:gd name="connsiteY0" fmla="*/ 0 h 90436"/>
                <a:gd name="connsiteX1" fmla="*/ 511353 w 511352"/>
                <a:gd name="connsiteY1" fmla="*/ 0 h 90436"/>
                <a:gd name="connsiteX2" fmla="*/ 511353 w 511352"/>
                <a:gd name="connsiteY2" fmla="*/ 90437 h 90436"/>
                <a:gd name="connsiteX3" fmla="*/ 0 w 511352"/>
                <a:gd name="connsiteY3" fmla="*/ 90437 h 90436"/>
              </a:gdLst>
              <a:ahLst/>
              <a:cxnLst>
                <a:cxn ang="0">
                  <a:pos x="connsiteX0" y="connsiteY0"/>
                </a:cxn>
                <a:cxn ang="0">
                  <a:pos x="connsiteX1" y="connsiteY1"/>
                </a:cxn>
                <a:cxn ang="0">
                  <a:pos x="connsiteX2" y="connsiteY2"/>
                </a:cxn>
                <a:cxn ang="0">
                  <a:pos x="connsiteX3" y="connsiteY3"/>
                </a:cxn>
              </a:cxnLst>
              <a:rect l="l" t="t" r="r" b="b"/>
              <a:pathLst>
                <a:path w="511352" h="90436">
                  <a:moveTo>
                    <a:pt x="0" y="0"/>
                  </a:moveTo>
                  <a:lnTo>
                    <a:pt x="511353" y="0"/>
                  </a:lnTo>
                  <a:lnTo>
                    <a:pt x="511353" y="90437"/>
                  </a:lnTo>
                  <a:lnTo>
                    <a:pt x="0" y="90437"/>
                  </a:lnTo>
                  <a:close/>
                </a:path>
              </a:pathLst>
            </a:custGeom>
            <a:solidFill>
              <a:srgbClr val="FFFFFF"/>
            </a:solidFill>
            <a:ln w="16035"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0A574692-D0DA-7A94-E00E-53E6E737EEAB}"/>
                </a:ext>
              </a:extLst>
            </p:cNvPr>
            <p:cNvSpPr/>
            <p:nvPr/>
          </p:nvSpPr>
          <p:spPr>
            <a:xfrm>
              <a:off x="2150133" y="1874312"/>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EE898397-8DCB-7E11-6FD0-2C020E1359B2}"/>
                </a:ext>
              </a:extLst>
            </p:cNvPr>
            <p:cNvSpPr/>
            <p:nvPr/>
          </p:nvSpPr>
          <p:spPr>
            <a:xfrm>
              <a:off x="2661165" y="1964909"/>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7286C02D-1405-CD15-9C4F-05304E1F9F8B}"/>
                </a:ext>
              </a:extLst>
            </p:cNvPr>
            <p:cNvSpPr/>
            <p:nvPr/>
          </p:nvSpPr>
          <p:spPr>
            <a:xfrm>
              <a:off x="2661165" y="1693920"/>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9E258BD6-34EA-5DBD-17C2-95087A74D382}"/>
                </a:ext>
              </a:extLst>
            </p:cNvPr>
            <p:cNvSpPr/>
            <p:nvPr/>
          </p:nvSpPr>
          <p:spPr>
            <a:xfrm>
              <a:off x="1638300" y="1965550"/>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A072DD5C-B449-5486-1763-776CF430BCEC}"/>
                </a:ext>
              </a:extLst>
            </p:cNvPr>
            <p:cNvSpPr/>
            <p:nvPr/>
          </p:nvSpPr>
          <p:spPr>
            <a:xfrm>
              <a:off x="3172358" y="2055827"/>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C81F9AAC-BC41-39AB-FCAF-4E38464028A9}"/>
                </a:ext>
              </a:extLst>
            </p:cNvPr>
            <p:cNvSpPr/>
            <p:nvPr/>
          </p:nvSpPr>
          <p:spPr>
            <a:xfrm>
              <a:off x="2149492" y="2056147"/>
              <a:ext cx="511352" cy="90597"/>
            </a:xfrm>
            <a:custGeom>
              <a:avLst/>
              <a:gdLst>
                <a:gd name="connsiteX0" fmla="*/ 0 w 511352"/>
                <a:gd name="connsiteY0" fmla="*/ 0 h 90597"/>
                <a:gd name="connsiteX1" fmla="*/ 511353 w 511352"/>
                <a:gd name="connsiteY1" fmla="*/ 0 h 90597"/>
                <a:gd name="connsiteX2" fmla="*/ 511353 w 511352"/>
                <a:gd name="connsiteY2" fmla="*/ 90597 h 90597"/>
                <a:gd name="connsiteX3" fmla="*/ 0 w 511352"/>
                <a:gd name="connsiteY3" fmla="*/ 90597 h 90597"/>
              </a:gdLst>
              <a:ahLst/>
              <a:cxnLst>
                <a:cxn ang="0">
                  <a:pos x="connsiteX0" y="connsiteY0"/>
                </a:cxn>
                <a:cxn ang="0">
                  <a:pos x="connsiteX1" y="connsiteY1"/>
                </a:cxn>
                <a:cxn ang="0">
                  <a:pos x="connsiteX2" y="connsiteY2"/>
                </a:cxn>
                <a:cxn ang="0">
                  <a:pos x="connsiteX3" y="connsiteY3"/>
                </a:cxn>
              </a:cxnLst>
              <a:rect l="l" t="t" r="r" b="b"/>
              <a:pathLst>
                <a:path w="511352" h="90597">
                  <a:moveTo>
                    <a:pt x="0" y="0"/>
                  </a:moveTo>
                  <a:lnTo>
                    <a:pt x="511353" y="0"/>
                  </a:lnTo>
                  <a:lnTo>
                    <a:pt x="511353" y="90597"/>
                  </a:lnTo>
                  <a:lnTo>
                    <a:pt x="0" y="90597"/>
                  </a:lnTo>
                  <a:close/>
                </a:path>
              </a:pathLst>
            </a:custGeom>
            <a:solidFill>
              <a:srgbClr val="FFFFFF"/>
            </a:solidFill>
            <a:ln w="16035"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E9A03D91-06D7-915F-3248-8E3A4597A568}"/>
                </a:ext>
              </a:extLst>
            </p:cNvPr>
            <p:cNvSpPr/>
            <p:nvPr/>
          </p:nvSpPr>
          <p:spPr>
            <a:xfrm>
              <a:off x="2661326" y="2235738"/>
              <a:ext cx="511352" cy="90436"/>
            </a:xfrm>
            <a:custGeom>
              <a:avLst/>
              <a:gdLst>
                <a:gd name="connsiteX0" fmla="*/ 0 w 511352"/>
                <a:gd name="connsiteY0" fmla="*/ 0 h 90436"/>
                <a:gd name="connsiteX1" fmla="*/ 511353 w 511352"/>
                <a:gd name="connsiteY1" fmla="*/ 0 h 90436"/>
                <a:gd name="connsiteX2" fmla="*/ 511353 w 511352"/>
                <a:gd name="connsiteY2" fmla="*/ 90437 h 90436"/>
                <a:gd name="connsiteX3" fmla="*/ 0 w 511352"/>
                <a:gd name="connsiteY3" fmla="*/ 90437 h 90436"/>
              </a:gdLst>
              <a:ahLst/>
              <a:cxnLst>
                <a:cxn ang="0">
                  <a:pos x="connsiteX0" y="connsiteY0"/>
                </a:cxn>
                <a:cxn ang="0">
                  <a:pos x="connsiteX1" y="connsiteY1"/>
                </a:cxn>
                <a:cxn ang="0">
                  <a:pos x="connsiteX2" y="connsiteY2"/>
                </a:cxn>
                <a:cxn ang="0">
                  <a:pos x="connsiteX3" y="connsiteY3"/>
                </a:cxn>
              </a:cxnLst>
              <a:rect l="l" t="t" r="r" b="b"/>
              <a:pathLst>
                <a:path w="511352" h="90436">
                  <a:moveTo>
                    <a:pt x="0" y="0"/>
                  </a:moveTo>
                  <a:lnTo>
                    <a:pt x="511353" y="0"/>
                  </a:lnTo>
                  <a:lnTo>
                    <a:pt x="511353" y="90437"/>
                  </a:lnTo>
                  <a:lnTo>
                    <a:pt x="0" y="90437"/>
                  </a:lnTo>
                  <a:close/>
                </a:path>
              </a:pathLst>
            </a:custGeom>
            <a:solidFill>
              <a:srgbClr val="FFFFFF"/>
            </a:solidFill>
            <a:ln w="16035" cap="flat">
              <a:noFill/>
              <a:prstDash val="solid"/>
              <a:miter/>
            </a:ln>
          </p:spPr>
          <p:txBody>
            <a:bodyPr rtlCol="0" anchor="ctr"/>
            <a:lstStyle/>
            <a:p>
              <a:endParaRPr lang="en-GB"/>
            </a:p>
          </p:txBody>
        </p:sp>
      </p:grpSp>
      <p:sp>
        <p:nvSpPr>
          <p:cNvPr id="47" name="Content Placeholder 46">
            <a:extLst>
              <a:ext uri="{FF2B5EF4-FFF2-40B4-BE49-F238E27FC236}">
                <a16:creationId xmlns:a16="http://schemas.microsoft.com/office/drawing/2014/main" id="{4BD19F0E-2DDD-4611-6C29-E98CFD3AA7E4}"/>
              </a:ext>
            </a:extLst>
          </p:cNvPr>
          <p:cNvSpPr>
            <a:spLocks noGrp="1"/>
          </p:cNvSpPr>
          <p:nvPr>
            <p:ph sz="quarter" idx="10"/>
          </p:nvPr>
        </p:nvSpPr>
        <p:spPr>
          <a:xfrm>
            <a:off x="571499" y="3479941"/>
            <a:ext cx="11049002" cy="519113"/>
          </a:xfrm>
          <a:prstGeom prst="rect">
            <a:avLst/>
          </a:prstGeom>
        </p:spPr>
        <p:txBody>
          <a:bodyPr>
            <a:normAutofit/>
          </a:bodyPr>
          <a:lstStyle>
            <a:lvl1pPr marL="0" indent="0" algn="l">
              <a:buNone/>
              <a:defRPr sz="2800">
                <a:solidFill>
                  <a:schemeClr val="bg1"/>
                </a:solidFill>
              </a:defRPr>
            </a:lvl1pPr>
          </a:lstStyle>
          <a:p>
            <a:pPr lvl="0"/>
            <a:r>
              <a:rPr lang="en-US"/>
              <a:t>Click to edit Master text styles</a:t>
            </a:r>
          </a:p>
        </p:txBody>
      </p:sp>
      <p:sp>
        <p:nvSpPr>
          <p:cNvPr id="3" name="Content Placeholder 46">
            <a:extLst>
              <a:ext uri="{FF2B5EF4-FFF2-40B4-BE49-F238E27FC236}">
                <a16:creationId xmlns:a16="http://schemas.microsoft.com/office/drawing/2014/main" id="{D3076F11-E697-2BF2-D9BD-5E2AFCE7F31C}"/>
              </a:ext>
            </a:extLst>
          </p:cNvPr>
          <p:cNvSpPr>
            <a:spLocks noGrp="1"/>
          </p:cNvSpPr>
          <p:nvPr>
            <p:ph sz="quarter" idx="11" hasCustomPrompt="1"/>
          </p:nvPr>
        </p:nvSpPr>
        <p:spPr>
          <a:xfrm>
            <a:off x="575717" y="4477780"/>
            <a:ext cx="5534970" cy="259557"/>
          </a:xfrm>
          <a:prstGeom prst="rect">
            <a:avLst/>
          </a:prstGeom>
        </p:spPr>
        <p:txBody>
          <a:bodyPr>
            <a:normAutofit/>
          </a:bodyPr>
          <a:lstStyle>
            <a:lvl1pPr marL="0" indent="0" algn="l">
              <a:buNone/>
              <a:defRPr sz="1400">
                <a:solidFill>
                  <a:schemeClr val="bg1"/>
                </a:solidFill>
              </a:defRPr>
            </a:lvl1pPr>
          </a:lstStyle>
          <a:p>
            <a:pPr lvl="0"/>
            <a:r>
              <a:rPr lang="en-US" dirty="0"/>
              <a:t>Insert file name / date edited (YYYY_MMM_DD)</a:t>
            </a:r>
          </a:p>
        </p:txBody>
      </p:sp>
    </p:spTree>
    <p:extLst>
      <p:ext uri="{BB962C8B-B14F-4D97-AF65-F5344CB8AC3E}">
        <p14:creationId xmlns:p14="http://schemas.microsoft.com/office/powerpoint/2010/main" val="15382160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able of Contents">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C9A9E19-6D5C-4C9B-A02A-C335775D28DD}"/>
              </a:ext>
            </a:extLst>
          </p:cNvPr>
          <p:cNvSpPr/>
          <p:nvPr userDrawn="1"/>
        </p:nvSpPr>
        <p:spPr>
          <a:xfrm>
            <a:off x="7636125" y="5846467"/>
            <a:ext cx="2468419" cy="437272"/>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5" name="Freeform: Shape 4">
            <a:extLst>
              <a:ext uri="{FF2B5EF4-FFF2-40B4-BE49-F238E27FC236}">
                <a16:creationId xmlns:a16="http://schemas.microsoft.com/office/drawing/2014/main" id="{3ECF6361-3677-B3F9-6264-8AB30E4564FD}"/>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8" name="Freeform: Shape 7">
            <a:extLst>
              <a:ext uri="{FF2B5EF4-FFF2-40B4-BE49-F238E27FC236}">
                <a16:creationId xmlns:a16="http://schemas.microsoft.com/office/drawing/2014/main" id="{3E4924C1-7865-78F2-6FF2-80770788D485}"/>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9" name="Freeform: Shape 8">
            <a:extLst>
              <a:ext uri="{FF2B5EF4-FFF2-40B4-BE49-F238E27FC236}">
                <a16:creationId xmlns:a16="http://schemas.microsoft.com/office/drawing/2014/main" id="{ED7385A2-B039-6888-141B-B7E657A294F7}"/>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10" name="Freeform: Shape 9">
            <a:extLst>
              <a:ext uri="{FF2B5EF4-FFF2-40B4-BE49-F238E27FC236}">
                <a16:creationId xmlns:a16="http://schemas.microsoft.com/office/drawing/2014/main" id="{DD8504DA-0240-CD0B-1D11-BBA054B153D1}"/>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2" name="Title 1">
            <a:extLst>
              <a:ext uri="{FF2B5EF4-FFF2-40B4-BE49-F238E27FC236}">
                <a16:creationId xmlns:a16="http://schemas.microsoft.com/office/drawing/2014/main" id="{8B293808-2BB1-888E-4000-C824C3B86155}"/>
              </a:ext>
            </a:extLst>
          </p:cNvPr>
          <p:cNvSpPr>
            <a:spLocks noGrp="1"/>
          </p:cNvSpPr>
          <p:nvPr>
            <p:ph type="title" hasCustomPrompt="1"/>
          </p:nvPr>
        </p:nvSpPr>
        <p:spPr/>
        <p:txBody>
          <a:bodyPr/>
          <a:lstStyle>
            <a:lvl1pPr>
              <a:defRPr/>
            </a:lvl1pPr>
          </a:lstStyle>
          <a:p>
            <a:r>
              <a:rPr lang="en-US" dirty="0"/>
              <a:t>Table of Contents</a:t>
            </a:r>
            <a:endParaRPr lang="en-GB" dirty="0"/>
          </a:p>
        </p:txBody>
      </p:sp>
      <p:sp>
        <p:nvSpPr>
          <p:cNvPr id="3" name="Content Placeholder 2">
            <a:extLst>
              <a:ext uri="{FF2B5EF4-FFF2-40B4-BE49-F238E27FC236}">
                <a16:creationId xmlns:a16="http://schemas.microsoft.com/office/drawing/2014/main" id="{528E2D40-A082-E9B6-9E10-6776D703CD92}"/>
              </a:ext>
            </a:extLst>
          </p:cNvPr>
          <p:cNvSpPr>
            <a:spLocks noGrp="1"/>
          </p:cNvSpPr>
          <p:nvPr>
            <p:ph idx="1"/>
          </p:nvPr>
        </p:nvSpPr>
        <p:spPr>
          <a:xfrm>
            <a:off x="629727" y="1348219"/>
            <a:ext cx="10932544" cy="487142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0AC27F77-FFC6-C4FE-00FE-A910BA1C48DF}"/>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7" name="Rectangle 6">
            <a:extLst>
              <a:ext uri="{FF2B5EF4-FFF2-40B4-BE49-F238E27FC236}">
                <a16:creationId xmlns:a16="http://schemas.microsoft.com/office/drawing/2014/main" id="{55EAE340-D6EC-E0F4-F23A-A84C97E439DB}"/>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6709964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pyright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ECF6361-3677-B3F9-6264-8AB30E4564FD}"/>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8" name="Freeform: Shape 7">
            <a:extLst>
              <a:ext uri="{FF2B5EF4-FFF2-40B4-BE49-F238E27FC236}">
                <a16:creationId xmlns:a16="http://schemas.microsoft.com/office/drawing/2014/main" id="{3E4924C1-7865-78F2-6FF2-80770788D485}"/>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9" name="Freeform: Shape 8">
            <a:extLst>
              <a:ext uri="{FF2B5EF4-FFF2-40B4-BE49-F238E27FC236}">
                <a16:creationId xmlns:a16="http://schemas.microsoft.com/office/drawing/2014/main" id="{ED7385A2-B039-6888-141B-B7E657A294F7}"/>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10" name="Freeform: Shape 9">
            <a:extLst>
              <a:ext uri="{FF2B5EF4-FFF2-40B4-BE49-F238E27FC236}">
                <a16:creationId xmlns:a16="http://schemas.microsoft.com/office/drawing/2014/main" id="{DD8504DA-0240-CD0B-1D11-BBA054B153D1}"/>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6" name="Slide Number Placeholder 5">
            <a:extLst>
              <a:ext uri="{FF2B5EF4-FFF2-40B4-BE49-F238E27FC236}">
                <a16:creationId xmlns:a16="http://schemas.microsoft.com/office/drawing/2014/main" id="{0AC27F77-FFC6-C4FE-00FE-A910BA1C48DF}"/>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1" name="Rectangle 2">
            <a:extLst>
              <a:ext uri="{FF2B5EF4-FFF2-40B4-BE49-F238E27FC236}">
                <a16:creationId xmlns:a16="http://schemas.microsoft.com/office/drawing/2014/main" id="{5936A451-E02E-630E-62DE-B01194BCE8C3}"/>
              </a:ext>
            </a:extLst>
          </p:cNvPr>
          <p:cNvSpPr>
            <a:spLocks noChangeArrowheads="1"/>
          </p:cNvSpPr>
          <p:nvPr userDrawn="1"/>
        </p:nvSpPr>
        <p:spPr bwMode="auto">
          <a:xfrm>
            <a:off x="1551627" y="1710520"/>
            <a:ext cx="8550275" cy="979664"/>
          </a:xfrm>
          <a:prstGeom prst="rect">
            <a:avLst/>
          </a:prstGeom>
          <a:noFill/>
          <a:ln w="9525">
            <a:noFill/>
            <a:miter lim="800000"/>
            <a:headEnd/>
            <a:tailEnd/>
          </a:ln>
        </p:spPr>
        <p:txBody>
          <a:bodyPr lIns="98986" tIns="49495" rIns="98986" bIns="49495"/>
          <a:lstStyle/>
          <a:p>
            <a:pPr marL="6349" indent="-6349" algn="ctr" defTabSz="989988">
              <a:lnSpc>
                <a:spcPct val="90000"/>
              </a:lnSpc>
              <a:spcBef>
                <a:spcPct val="20000"/>
              </a:spcBef>
              <a:buClr>
                <a:srgbClr val="2D4F2F"/>
              </a:buClr>
            </a:pPr>
            <a:r>
              <a:rPr lang="en-US" sz="2800" b="1" i="1" dirty="0">
                <a:cs typeface="Times New Roman" pitchFamily="18" charset="0"/>
              </a:rPr>
              <a:t>©</a:t>
            </a:r>
            <a:r>
              <a:rPr lang="en-US" sz="2800" b="1" i="1" dirty="0"/>
              <a:t> 1999-2023 Training The Street LLC</a:t>
            </a:r>
          </a:p>
          <a:p>
            <a:pPr marL="6349" indent="-6349" algn="ctr" defTabSz="989988">
              <a:lnSpc>
                <a:spcPct val="90000"/>
              </a:lnSpc>
              <a:spcBef>
                <a:spcPct val="20000"/>
              </a:spcBef>
              <a:buClr>
                <a:srgbClr val="2D4F2F"/>
              </a:buClr>
            </a:pPr>
            <a:r>
              <a:rPr lang="en-US" sz="2800" i="1" dirty="0"/>
              <a:t>All rights reserved.</a:t>
            </a:r>
          </a:p>
        </p:txBody>
      </p:sp>
      <p:sp>
        <p:nvSpPr>
          <p:cNvPr id="12" name="Rectangle 3">
            <a:extLst>
              <a:ext uri="{FF2B5EF4-FFF2-40B4-BE49-F238E27FC236}">
                <a16:creationId xmlns:a16="http://schemas.microsoft.com/office/drawing/2014/main" id="{997C6A8F-BFC9-000D-28EC-B528F6353EC2}"/>
              </a:ext>
            </a:extLst>
          </p:cNvPr>
          <p:cNvSpPr>
            <a:spLocks noChangeArrowheads="1"/>
          </p:cNvSpPr>
          <p:nvPr userDrawn="1"/>
        </p:nvSpPr>
        <p:spPr bwMode="auto">
          <a:xfrm>
            <a:off x="1551627" y="2789621"/>
            <a:ext cx="8550275" cy="1332549"/>
          </a:xfrm>
          <a:prstGeom prst="rect">
            <a:avLst/>
          </a:prstGeom>
          <a:noFill/>
          <a:ln w="9525">
            <a:noFill/>
            <a:miter lim="800000"/>
            <a:headEnd/>
            <a:tailEnd/>
          </a:ln>
        </p:spPr>
        <p:txBody>
          <a:bodyPr lIns="98986" tIns="49495" rIns="98986" bIns="49495"/>
          <a:lstStyle/>
          <a:p>
            <a:pPr marL="6349" indent="-6349" algn="ctr" defTabSz="989988">
              <a:lnSpc>
                <a:spcPct val="90000"/>
              </a:lnSpc>
              <a:spcBef>
                <a:spcPct val="20000"/>
              </a:spcBef>
              <a:buClr>
                <a:srgbClr val="2D4F2F"/>
              </a:buClr>
            </a:pPr>
            <a:r>
              <a:rPr lang="en-US" sz="1800" i="1" dirty="0"/>
              <a:t>Training The Street, LLC (“TTS”) owns all rights, including copyright, in this publication.  This publication may not be reproduced or redistributed, in whole or in part, in any format or by any means without TTS’s prior written consent.  No TTS seminar, workshop, or other instructional activity may be recorded or transmitted in any format or by any means without TTS’s prior written consent.</a:t>
            </a:r>
          </a:p>
        </p:txBody>
      </p:sp>
      <p:sp>
        <p:nvSpPr>
          <p:cNvPr id="13" name="Rectangle 4">
            <a:extLst>
              <a:ext uri="{FF2B5EF4-FFF2-40B4-BE49-F238E27FC236}">
                <a16:creationId xmlns:a16="http://schemas.microsoft.com/office/drawing/2014/main" id="{50C83347-5B54-BE64-9FC6-4E07E47AF69C}"/>
              </a:ext>
            </a:extLst>
          </p:cNvPr>
          <p:cNvSpPr>
            <a:spLocks noChangeArrowheads="1"/>
          </p:cNvSpPr>
          <p:nvPr userDrawn="1"/>
        </p:nvSpPr>
        <p:spPr bwMode="auto">
          <a:xfrm>
            <a:off x="4182306" y="4489422"/>
            <a:ext cx="3193643" cy="923075"/>
          </a:xfrm>
          <a:prstGeom prst="rect">
            <a:avLst/>
          </a:prstGeom>
          <a:noFill/>
          <a:ln w="9525">
            <a:noFill/>
            <a:miter lim="800000"/>
            <a:headEnd/>
            <a:tailEnd type="none" w="lg" len="lg"/>
          </a:ln>
        </p:spPr>
        <p:txBody>
          <a:bodyPr wrap="none" lIns="91192" tIns="45594" rIns="91192" bIns="45594" anchor="ctr">
            <a:spAutoFit/>
          </a:bodyPr>
          <a:lstStyle/>
          <a:p>
            <a:pPr algn="ctr" eaLnBrk="0" hangingPunct="0">
              <a:tabLst>
                <a:tab pos="5472642" algn="r"/>
              </a:tabLst>
            </a:pPr>
            <a:r>
              <a:rPr lang="en-US" sz="1800" b="1" i="0" dirty="0">
                <a:solidFill>
                  <a:srgbClr val="027D07"/>
                </a:solidFill>
              </a:rPr>
              <a:t>We Unlock Career Potential</a:t>
            </a:r>
          </a:p>
          <a:p>
            <a:pPr algn="ctr" eaLnBrk="0" hangingPunct="0">
              <a:tabLst>
                <a:tab pos="5472642" algn="r"/>
              </a:tabLst>
            </a:pPr>
            <a:endParaRPr lang="en-US" sz="1800" b="0" i="0" u="sng" dirty="0">
              <a:solidFill>
                <a:srgbClr val="027D07"/>
              </a:solidFill>
            </a:endParaRPr>
          </a:p>
          <a:p>
            <a:pPr algn="ctr" eaLnBrk="0" hangingPunct="0">
              <a:tabLst>
                <a:tab pos="5472642" algn="r"/>
              </a:tabLst>
            </a:pPr>
            <a:r>
              <a:rPr lang="en-US" sz="1800" b="0" i="0" u="sng" dirty="0">
                <a:solidFill>
                  <a:srgbClr val="027D07"/>
                </a:solidFill>
              </a:rPr>
              <a:t>www.trainingthestreet.com</a:t>
            </a:r>
          </a:p>
        </p:txBody>
      </p:sp>
      <p:sp>
        <p:nvSpPr>
          <p:cNvPr id="14" name="Freeform: Shape 13">
            <a:extLst>
              <a:ext uri="{FF2B5EF4-FFF2-40B4-BE49-F238E27FC236}">
                <a16:creationId xmlns:a16="http://schemas.microsoft.com/office/drawing/2014/main" id="{F5491A4D-40B4-6B08-70E2-B3D1F454DC4D}"/>
              </a:ext>
            </a:extLst>
          </p:cNvPr>
          <p:cNvSpPr/>
          <p:nvPr userDrawn="1"/>
        </p:nvSpPr>
        <p:spPr>
          <a:xfrm>
            <a:off x="7633484" y="5845807"/>
            <a:ext cx="2468418"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Tree>
    <p:extLst>
      <p:ext uri="{BB962C8B-B14F-4D97-AF65-F5344CB8AC3E}">
        <p14:creationId xmlns:p14="http://schemas.microsoft.com/office/powerpoint/2010/main" val="901717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bout TTS">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79464769-3ED6-DBA0-ACBB-9481014A3FAF}"/>
              </a:ext>
            </a:extLst>
          </p:cNvPr>
          <p:cNvSpPr txBox="1">
            <a:spLocks/>
          </p:cNvSpPr>
          <p:nvPr userDrawn="1"/>
        </p:nvSpPr>
        <p:spPr>
          <a:xfrm>
            <a:off x="629728" y="498049"/>
            <a:ext cx="10932544" cy="7430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b="1" kern="1200">
                <a:solidFill>
                  <a:srgbClr val="236138"/>
                </a:solidFill>
                <a:latin typeface="Arial" panose="020B0604020202020204" pitchFamily="34" charset="0"/>
                <a:ea typeface="+mj-ea"/>
                <a:cs typeface="Arial" panose="020B0604020202020204" pitchFamily="34" charset="0"/>
              </a:defRPr>
            </a:lvl1pPr>
          </a:lstStyle>
          <a:p>
            <a:r>
              <a:rPr lang="en-US" dirty="0"/>
              <a:t>About Training The Street (TTS)</a:t>
            </a:r>
          </a:p>
        </p:txBody>
      </p:sp>
      <p:sp>
        <p:nvSpPr>
          <p:cNvPr id="6" name="Slide Number Placeholder 5">
            <a:extLst>
              <a:ext uri="{FF2B5EF4-FFF2-40B4-BE49-F238E27FC236}">
                <a16:creationId xmlns:a16="http://schemas.microsoft.com/office/drawing/2014/main" id="{0AC27F77-FFC6-C4FE-00FE-A910BA1C48DF}"/>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7" name="Rectangle 6">
            <a:extLst>
              <a:ext uri="{FF2B5EF4-FFF2-40B4-BE49-F238E27FC236}">
                <a16:creationId xmlns:a16="http://schemas.microsoft.com/office/drawing/2014/main" id="{55EAE340-D6EC-E0F4-F23A-A84C97E439DB}"/>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TextBox 3">
            <a:extLst>
              <a:ext uri="{FF2B5EF4-FFF2-40B4-BE49-F238E27FC236}">
                <a16:creationId xmlns:a16="http://schemas.microsoft.com/office/drawing/2014/main" id="{44E82F6F-98F0-E8DC-6C27-6132AD166CA1}"/>
              </a:ext>
            </a:extLst>
          </p:cNvPr>
          <p:cNvSpPr txBox="1"/>
          <p:nvPr userDrawn="1"/>
        </p:nvSpPr>
        <p:spPr>
          <a:xfrm>
            <a:off x="629727" y="1348219"/>
            <a:ext cx="1768416" cy="4664654"/>
          </a:xfrm>
          <a:prstGeom prst="rect">
            <a:avLst/>
          </a:prstGeom>
          <a:solidFill>
            <a:schemeClr val="bg1">
              <a:lumMod val="95000"/>
            </a:schemeClr>
          </a:solidFill>
          <a:ln>
            <a:noFill/>
          </a:ln>
        </p:spPr>
        <p:txBody>
          <a:bodyPr wrap="square" tIns="54864" bIns="0" rtlCol="0">
            <a:normAutofit/>
          </a:bodyPr>
          <a:lstStyle/>
          <a:p>
            <a:pPr algn="ctr" fontAlgn="auto">
              <a:spcBef>
                <a:spcPts val="0"/>
              </a:spcBef>
              <a:spcAft>
                <a:spcPts val="0"/>
              </a:spcAft>
              <a:defRPr/>
            </a:pPr>
            <a:r>
              <a:rPr lang="en-US" sz="1100" b="1" dirty="0">
                <a:solidFill>
                  <a:srgbClr val="000000"/>
                </a:solidFill>
                <a:latin typeface="Arial" pitchFamily="34" charset="0"/>
                <a:cs typeface="Arial" pitchFamily="34" charset="0"/>
              </a:rPr>
              <a:t>Preparing Financial Professionals for Success</a:t>
            </a:r>
          </a:p>
          <a:p>
            <a:pPr algn="ctr" fontAlgn="auto">
              <a:spcBef>
                <a:spcPts val="0"/>
              </a:spcBef>
              <a:spcAft>
                <a:spcPts val="0"/>
              </a:spcAft>
              <a:defRPr/>
            </a:pPr>
            <a:endParaRPr lang="en-US" sz="1050" b="1" dirty="0">
              <a:solidFill>
                <a:srgbClr val="000000"/>
              </a:solidFill>
              <a:latin typeface="Arial" pitchFamily="34" charset="0"/>
              <a:cs typeface="Arial" pitchFamily="34" charset="0"/>
            </a:endParaRPr>
          </a:p>
          <a:p>
            <a:pPr algn="ctr" fontAlgn="auto">
              <a:spcBef>
                <a:spcPts val="0"/>
              </a:spcBef>
              <a:spcAft>
                <a:spcPts val="0"/>
              </a:spcAft>
              <a:defRPr/>
            </a:pPr>
            <a:endParaRPr lang="en-US" sz="1050" b="1" dirty="0">
              <a:solidFill>
                <a:srgbClr val="000000"/>
              </a:solidFill>
              <a:latin typeface="Arial" pitchFamily="34" charset="0"/>
              <a:cs typeface="Arial" pitchFamily="34" charset="0"/>
            </a:endParaRPr>
          </a:p>
          <a:p>
            <a:pPr algn="ctr" fontAlgn="auto">
              <a:spcBef>
                <a:spcPts val="0"/>
              </a:spcBef>
              <a:spcAft>
                <a:spcPts val="0"/>
              </a:spcAft>
              <a:defRPr/>
            </a:pPr>
            <a:r>
              <a:rPr lang="en-US" sz="1050" dirty="0">
                <a:solidFill>
                  <a:srgbClr val="000000"/>
                </a:solidFill>
                <a:latin typeface="Arial" pitchFamily="34" charset="0"/>
                <a:cs typeface="Arial" pitchFamily="34" charset="0"/>
              </a:rPr>
              <a:t>Offices in New York, Chicago, San Francisco, Charlotte, Hong Kong, New Delhi and London</a:t>
            </a:r>
          </a:p>
          <a:p>
            <a:pPr algn="ctr" fontAlgn="auto">
              <a:spcBef>
                <a:spcPts val="0"/>
              </a:spcBef>
              <a:spcAft>
                <a:spcPts val="0"/>
              </a:spcAft>
              <a:defRPr/>
            </a:pPr>
            <a:endParaRPr lang="en-US" sz="1050" dirty="0">
              <a:solidFill>
                <a:srgbClr val="000000"/>
              </a:solidFill>
              <a:latin typeface="Arial" pitchFamily="34" charset="0"/>
              <a:cs typeface="Arial" pitchFamily="34" charset="0"/>
            </a:endParaRPr>
          </a:p>
          <a:p>
            <a:pPr algn="ctr" fontAlgn="auto">
              <a:spcBef>
                <a:spcPts val="0"/>
              </a:spcBef>
              <a:spcAft>
                <a:spcPts val="0"/>
              </a:spcAft>
              <a:defRPr/>
            </a:pPr>
            <a:endParaRPr lang="en-US" sz="1050" dirty="0">
              <a:solidFill>
                <a:srgbClr val="000000"/>
              </a:solidFill>
              <a:latin typeface="Arial" pitchFamily="34" charset="0"/>
              <a:cs typeface="Arial" pitchFamily="34" charset="0"/>
            </a:endParaRPr>
          </a:p>
          <a:p>
            <a:pPr algn="ctr" fontAlgn="auto">
              <a:spcBef>
                <a:spcPts val="0"/>
              </a:spcBef>
              <a:spcAft>
                <a:spcPts val="0"/>
              </a:spcAft>
              <a:defRPr/>
            </a:pPr>
            <a:r>
              <a:rPr lang="en-US" sz="1050" dirty="0">
                <a:solidFill>
                  <a:srgbClr val="000000"/>
                </a:solidFill>
                <a:latin typeface="Arial" pitchFamily="34" charset="0"/>
                <a:cs typeface="Arial" pitchFamily="34" charset="0"/>
              </a:rPr>
              <a:t>Training The Street leads training programs at all of the top 10 advisory firms globally</a:t>
            </a:r>
            <a:r>
              <a:rPr lang="en-US" sz="1050" baseline="30000" dirty="0">
                <a:solidFill>
                  <a:srgbClr val="000000"/>
                </a:solidFill>
                <a:latin typeface="Arial" pitchFamily="34" charset="0"/>
                <a:cs typeface="Arial" pitchFamily="34" charset="0"/>
              </a:rPr>
              <a:t>*</a:t>
            </a:r>
            <a:r>
              <a:rPr lang="en-US" sz="1050" dirty="0">
                <a:solidFill>
                  <a:srgbClr val="000000"/>
                </a:solidFill>
                <a:latin typeface="Arial" pitchFamily="34" charset="0"/>
                <a:cs typeface="Arial" pitchFamily="34" charset="0"/>
              </a:rPr>
              <a:t> </a:t>
            </a:r>
          </a:p>
          <a:p>
            <a:pPr algn="ctr" fontAlgn="auto">
              <a:spcBef>
                <a:spcPts val="0"/>
              </a:spcBef>
              <a:spcAft>
                <a:spcPts val="0"/>
              </a:spcAft>
              <a:defRPr/>
            </a:pPr>
            <a:endParaRPr lang="en-US" sz="1050" dirty="0">
              <a:solidFill>
                <a:srgbClr val="000000"/>
              </a:solidFill>
              <a:latin typeface="Arial" pitchFamily="34" charset="0"/>
              <a:cs typeface="Arial" pitchFamily="34" charset="0"/>
            </a:endParaRPr>
          </a:p>
          <a:p>
            <a:pPr algn="ctr" fontAlgn="auto">
              <a:spcBef>
                <a:spcPts val="0"/>
              </a:spcBef>
              <a:spcAft>
                <a:spcPts val="0"/>
              </a:spcAft>
              <a:defRPr/>
            </a:pPr>
            <a:endParaRPr lang="en-US" sz="1050" dirty="0">
              <a:solidFill>
                <a:srgbClr val="000000"/>
              </a:solidFill>
              <a:latin typeface="Arial" pitchFamily="34" charset="0"/>
              <a:cs typeface="Arial" pitchFamily="34" charset="0"/>
            </a:endParaRPr>
          </a:p>
          <a:p>
            <a:pPr algn="ctr" fontAlgn="auto">
              <a:spcBef>
                <a:spcPts val="0"/>
              </a:spcBef>
              <a:spcAft>
                <a:spcPts val="0"/>
              </a:spcAft>
              <a:defRPr/>
            </a:pPr>
            <a:r>
              <a:rPr lang="en-US" sz="1050" dirty="0">
                <a:solidFill>
                  <a:srgbClr val="000000"/>
                </a:solidFill>
                <a:latin typeface="Arial" pitchFamily="34" charset="0"/>
                <a:cs typeface="Arial" pitchFamily="34" charset="0"/>
              </a:rPr>
              <a:t>TTS has a relationship with 95% of the top business schools</a:t>
            </a:r>
            <a:r>
              <a:rPr lang="en-US" sz="1050" baseline="30000" dirty="0">
                <a:solidFill>
                  <a:srgbClr val="000000"/>
                </a:solidFill>
                <a:latin typeface="Arial" pitchFamily="34" charset="0"/>
                <a:cs typeface="Arial" pitchFamily="34" charset="0"/>
              </a:rPr>
              <a:t>**</a:t>
            </a:r>
          </a:p>
          <a:p>
            <a:pPr marL="132660" indent="-132660">
              <a:spcBef>
                <a:spcPts val="334"/>
              </a:spcBef>
              <a:defRPr/>
            </a:pPr>
            <a:endParaRPr lang="en-US" sz="1000" i="1" dirty="0">
              <a:solidFill>
                <a:schemeClr val="tx1">
                  <a:lumMod val="75000"/>
                  <a:lumOff val="25000"/>
                </a:schemeClr>
              </a:solidFill>
            </a:endParaRPr>
          </a:p>
          <a:p>
            <a:pPr marL="132660" indent="-132660">
              <a:spcBef>
                <a:spcPts val="334"/>
              </a:spcBef>
              <a:defRPr/>
            </a:pPr>
            <a:endParaRPr lang="en-US" sz="1000" i="1" dirty="0">
              <a:solidFill>
                <a:schemeClr val="tx1">
                  <a:lumMod val="75000"/>
                  <a:lumOff val="25000"/>
                </a:schemeClr>
              </a:solidFill>
            </a:endParaRPr>
          </a:p>
          <a:p>
            <a:pPr marL="132660" indent="-132660">
              <a:spcBef>
                <a:spcPts val="334"/>
              </a:spcBef>
              <a:defRPr/>
            </a:pPr>
            <a:endParaRPr lang="en-US" sz="1000" i="1" dirty="0">
              <a:solidFill>
                <a:schemeClr val="tx1">
                  <a:lumMod val="75000"/>
                  <a:lumOff val="25000"/>
                </a:schemeClr>
              </a:solidFill>
            </a:endParaRPr>
          </a:p>
          <a:p>
            <a:pPr marL="132660" indent="-132660">
              <a:spcBef>
                <a:spcPts val="334"/>
              </a:spcBef>
              <a:spcAft>
                <a:spcPts val="0"/>
              </a:spcAft>
              <a:defRPr/>
            </a:pPr>
            <a:r>
              <a:rPr lang="en-US" sz="900" i="1" dirty="0">
                <a:solidFill>
                  <a:schemeClr val="tx1">
                    <a:lumMod val="75000"/>
                    <a:lumOff val="25000"/>
                  </a:schemeClr>
                </a:solidFill>
              </a:rPr>
              <a:t>*	Thomson Reuters League Tables</a:t>
            </a:r>
          </a:p>
          <a:p>
            <a:pPr marL="132660" indent="-132660" fontAlgn="auto">
              <a:spcBef>
                <a:spcPts val="334"/>
              </a:spcBef>
              <a:spcAft>
                <a:spcPts val="0"/>
              </a:spcAft>
              <a:defRPr/>
            </a:pPr>
            <a:r>
              <a:rPr lang="en-US" sz="900" i="1" dirty="0">
                <a:solidFill>
                  <a:schemeClr val="tx1">
                    <a:lumMod val="75000"/>
                    <a:lumOff val="25000"/>
                  </a:schemeClr>
                </a:solidFill>
              </a:rPr>
              <a:t>**	BusinessWeek’s ranking of Full-Time MBA programs</a:t>
            </a:r>
            <a:endParaRPr lang="en-US" sz="900" dirty="0">
              <a:solidFill>
                <a:schemeClr val="tx1">
                  <a:lumMod val="75000"/>
                  <a:lumOff val="25000"/>
                </a:schemeClr>
              </a:solidFill>
            </a:endParaRPr>
          </a:p>
        </p:txBody>
      </p:sp>
      <p:sp>
        <p:nvSpPr>
          <p:cNvPr id="22" name="Rectangle 21">
            <a:extLst>
              <a:ext uri="{FF2B5EF4-FFF2-40B4-BE49-F238E27FC236}">
                <a16:creationId xmlns:a16="http://schemas.microsoft.com/office/drawing/2014/main" id="{9350147E-1FC9-7516-15AC-2CE7E60E4CE5}"/>
              </a:ext>
            </a:extLst>
          </p:cNvPr>
          <p:cNvSpPr/>
          <p:nvPr userDrawn="1"/>
        </p:nvSpPr>
        <p:spPr>
          <a:xfrm>
            <a:off x="2613803" y="4266364"/>
            <a:ext cx="7353347" cy="1243417"/>
          </a:xfrm>
          <a:prstGeom prst="rect">
            <a:avLst/>
          </a:prstGeom>
          <a:solidFill>
            <a:schemeClr val="accent2"/>
          </a:solidFill>
          <a:ln>
            <a:noFill/>
          </a:ln>
        </p:spPr>
        <p:txBody>
          <a:bodyPr wrap="square">
            <a:spAutoFit/>
          </a:bodyPr>
          <a:lstStyle/>
          <a:p>
            <a:pPr>
              <a:lnSpc>
                <a:spcPct val="95000"/>
              </a:lnSpc>
            </a:pPr>
            <a:br>
              <a:rPr lang="en-US" sz="1200" b="1" u="sng" dirty="0">
                <a:solidFill>
                  <a:schemeClr val="bg1"/>
                </a:solidFill>
              </a:rPr>
            </a:br>
            <a:r>
              <a:rPr lang="en-US" sz="1200" b="1" u="sng" dirty="0">
                <a:solidFill>
                  <a:schemeClr val="bg1"/>
                </a:solidFill>
              </a:rPr>
              <a:t>Careers at TTS:</a:t>
            </a:r>
          </a:p>
          <a:p>
            <a:r>
              <a:rPr lang="en-US" sz="1200" dirty="0">
                <a:solidFill>
                  <a:schemeClr val="bg1"/>
                </a:solidFill>
              </a:rPr>
              <a:t>Training The Street is always looking to add talented people. Full-time or part-time positions are available.  Summer employees can serve as Teaching Associates at various investment bank training programs across the nation. Contact us at </a:t>
            </a:r>
            <a:r>
              <a:rPr lang="en-US" sz="1200" b="1" dirty="0">
                <a:solidFill>
                  <a:schemeClr val="bg1"/>
                </a:solidFill>
                <a:hlinkClick r:id="rId2">
                  <a:extLst>
                    <a:ext uri="{A12FA001-AC4F-418D-AE19-62706E023703}">
                      <ahyp:hlinkClr xmlns:ahyp="http://schemas.microsoft.com/office/drawing/2018/hyperlinkcolor" val="tx"/>
                    </a:ext>
                  </a:extLst>
                </a:hlinkClick>
              </a:rPr>
              <a:t>jobs@trainingthestreet.com</a:t>
            </a:r>
            <a:br>
              <a:rPr lang="en-US" sz="1200" b="1" dirty="0">
                <a:solidFill>
                  <a:schemeClr val="bg1"/>
                </a:solidFill>
              </a:rPr>
            </a:br>
            <a:endParaRPr lang="en-US" sz="1600" dirty="0">
              <a:solidFill>
                <a:schemeClr val="bg1"/>
              </a:solidFill>
            </a:endParaRPr>
          </a:p>
        </p:txBody>
      </p:sp>
      <p:sp>
        <p:nvSpPr>
          <p:cNvPr id="28" name="Rectangle 3">
            <a:extLst>
              <a:ext uri="{FF2B5EF4-FFF2-40B4-BE49-F238E27FC236}">
                <a16:creationId xmlns:a16="http://schemas.microsoft.com/office/drawing/2014/main" id="{5C85FAA8-26F5-F992-3FDB-1DD1FD214702}"/>
              </a:ext>
            </a:extLst>
          </p:cNvPr>
          <p:cNvSpPr>
            <a:spLocks noChangeArrowheads="1"/>
          </p:cNvSpPr>
          <p:nvPr userDrawn="1"/>
        </p:nvSpPr>
        <p:spPr bwMode="auto">
          <a:xfrm>
            <a:off x="2613803" y="1348219"/>
            <a:ext cx="8550275" cy="1332549"/>
          </a:xfrm>
          <a:prstGeom prst="rect">
            <a:avLst/>
          </a:prstGeom>
          <a:noFill/>
          <a:ln w="9525">
            <a:noFill/>
            <a:miter lim="800000"/>
            <a:headEnd/>
            <a:tailEnd/>
          </a:ln>
        </p:spPr>
        <p:txBody>
          <a:bodyPr lIns="98986" tIns="49495" rIns="98986" bIns="49495"/>
          <a:lstStyle/>
          <a:p>
            <a:pPr marL="0" indent="0">
              <a:lnSpc>
                <a:spcPct val="100000"/>
              </a:lnSpc>
              <a:spcBef>
                <a:spcPts val="529"/>
              </a:spcBef>
              <a:spcAft>
                <a:spcPts val="529"/>
              </a:spcAft>
              <a:buNone/>
            </a:pPr>
            <a:r>
              <a:rPr lang="en-US" sz="1600" dirty="0"/>
              <a:t>Founded in 1999, TTS is a leading financial learning services company, successfully delivering targeted and customized training courses to corporate and educational clients.</a:t>
            </a:r>
          </a:p>
          <a:p>
            <a:pPr marL="0" indent="0">
              <a:lnSpc>
                <a:spcPct val="100000"/>
              </a:lnSpc>
              <a:spcBef>
                <a:spcPts val="529"/>
              </a:spcBef>
              <a:spcAft>
                <a:spcPts val="529"/>
              </a:spcAft>
              <a:buNone/>
            </a:pPr>
            <a:r>
              <a:rPr lang="en-US" sz="1600" dirty="0"/>
              <a:t>TTS’s core instruction focuses on </a:t>
            </a:r>
            <a:r>
              <a:rPr lang="en-US" sz="1600" b="1" dirty="0"/>
              <a:t>accounting, capital markets, corporate finance, valuation</a:t>
            </a:r>
            <a:r>
              <a:rPr lang="en-US" sz="1600" dirty="0"/>
              <a:t> and </a:t>
            </a:r>
            <a:r>
              <a:rPr lang="en-US" sz="1600" b="1" dirty="0"/>
              <a:t>financial modeling training</a:t>
            </a:r>
            <a:r>
              <a:rPr lang="en-US" sz="1600" dirty="0"/>
              <a:t>.</a:t>
            </a:r>
          </a:p>
          <a:p>
            <a:pPr marL="0" indent="0">
              <a:lnSpc>
                <a:spcPct val="100000"/>
              </a:lnSpc>
              <a:spcBef>
                <a:spcPts val="529"/>
              </a:spcBef>
              <a:spcAft>
                <a:spcPts val="529"/>
              </a:spcAft>
              <a:buNone/>
            </a:pPr>
            <a:r>
              <a:rPr lang="en-US" sz="1600" dirty="0"/>
              <a:t>Our client list includes over 250 institutions representing the world’s leading banks, accounting firms, private equity firms, consulting firms, Fortune 100 companies, and the most respected universities globally.</a:t>
            </a:r>
          </a:p>
          <a:p>
            <a:pPr marL="0" indent="0">
              <a:lnSpc>
                <a:spcPct val="100000"/>
              </a:lnSpc>
              <a:spcBef>
                <a:spcPts val="529"/>
              </a:spcBef>
              <a:spcAft>
                <a:spcPts val="529"/>
              </a:spcAft>
              <a:buNone/>
            </a:pPr>
            <a:r>
              <a:rPr lang="en-US" sz="1600" dirty="0"/>
              <a:t>Our program design and industry expertise includes: Global Markets, Investment Banking, Operations, Consulting, Risk, Wealth Management and Sales &amp; Trading.</a:t>
            </a:r>
          </a:p>
        </p:txBody>
      </p:sp>
    </p:spTree>
    <p:extLst>
      <p:ext uri="{BB962C8B-B14F-4D97-AF65-F5344CB8AC3E}">
        <p14:creationId xmlns:p14="http://schemas.microsoft.com/office/powerpoint/2010/main" val="2678954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grey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93808-2BB1-888E-4000-C824C3B86155}"/>
              </a:ext>
            </a:extLst>
          </p:cNvPr>
          <p:cNvSpPr>
            <a:spLocks noGrp="1"/>
          </p:cNvSpPr>
          <p:nvPr>
            <p:ph type="title"/>
          </p:nvPr>
        </p:nvSpPr>
        <p:spPr/>
        <p:txBody>
          <a:body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528E2D40-A082-E9B6-9E10-6776D703CD92}"/>
              </a:ext>
            </a:extLst>
          </p:cNvPr>
          <p:cNvSpPr>
            <a:spLocks noGrp="1"/>
          </p:cNvSpPr>
          <p:nvPr>
            <p:ph idx="1"/>
          </p:nvPr>
        </p:nvSpPr>
        <p:spPr>
          <a:xfrm>
            <a:off x="2613803" y="1348219"/>
            <a:ext cx="8948467" cy="487142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0AC27F77-FFC6-C4FE-00FE-A910BA1C48D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50731F-0994-42D5-92D3-CC2360AE601E}" type="slidenum">
              <a:rPr kumimoji="0" lang="en-GB" sz="1050" b="0" i="0" u="none" strike="noStrike" kern="1200" cap="none" spc="0" normalizeH="0" baseline="0" noProof="0" smtClean="0">
                <a:ln>
                  <a:noFill/>
                </a:ln>
                <a:solidFill>
                  <a:prstClr val="white">
                    <a:lumMod val="50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p:txBody>
      </p:sp>
      <p:sp>
        <p:nvSpPr>
          <p:cNvPr id="7" name="Rectangle 6">
            <a:extLst>
              <a:ext uri="{FF2B5EF4-FFF2-40B4-BE49-F238E27FC236}">
                <a16:creationId xmlns:a16="http://schemas.microsoft.com/office/drawing/2014/main" id="{55EAE340-D6EC-E0F4-F23A-A84C97E439DB}"/>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44E82F6F-98F0-E8DC-6C27-6132AD166CA1}"/>
              </a:ext>
            </a:extLst>
          </p:cNvPr>
          <p:cNvSpPr txBox="1"/>
          <p:nvPr userDrawn="1"/>
        </p:nvSpPr>
        <p:spPr>
          <a:xfrm>
            <a:off x="629727" y="1348219"/>
            <a:ext cx="1768416" cy="4871426"/>
          </a:xfrm>
          <a:prstGeom prst="rect">
            <a:avLst/>
          </a:prstGeom>
          <a:solidFill>
            <a:schemeClr val="bg1">
              <a:lumMod val="95000"/>
            </a:schemeClr>
          </a:solidFill>
          <a:ln>
            <a:noFill/>
          </a:ln>
        </p:spPr>
        <p:txBody>
          <a:bodyPr wrap="square" tIns="54864" bIns="0" rtlCol="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prstClr val="black">
                  <a:lumMod val="75000"/>
                  <a:lumOff val="2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19075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 Placeholder 2"/>
          <p:cNvSpPr>
            <a:spLocks noGrp="1"/>
          </p:cNvSpPr>
          <p:nvPr>
            <p:ph idx="1"/>
          </p:nvPr>
        </p:nvSpPr>
        <p:spPr>
          <a:xfrm>
            <a:off x="623392" y="3356993"/>
            <a:ext cx="10944000" cy="720079"/>
          </a:xfrm>
          <a:prstGeom prst="rect">
            <a:avLst/>
          </a:prstGeom>
        </p:spPr>
        <p:txBody>
          <a:bodyPr vert="horz" lIns="91440" tIns="45720" rIns="91440" bIns="45720" rtlCol="0">
            <a:normAutofit/>
          </a:bodyPr>
          <a:lstStyle>
            <a:lvl1pPr marL="0" indent="0" algn="ctr">
              <a:buNone/>
              <a:defRPr sz="3200">
                <a:solidFill>
                  <a:schemeClr val="bg1"/>
                </a:solidFill>
                <a:latin typeface="Arial" panose="020B0604020202020204" pitchFamily="34" charset="0"/>
                <a:cs typeface="Arial" panose="020B0604020202020204" pitchFamily="34" charset="0"/>
              </a:defRPr>
            </a:lvl1pPr>
            <a:lvl2pPr marL="357188" indent="0" algn="ctr">
              <a:buNone/>
              <a:defRPr>
                <a:solidFill>
                  <a:schemeClr val="bg1"/>
                </a:solidFill>
              </a:defRPr>
            </a:lvl2pPr>
            <a:lvl3pPr marL="719137" indent="0" algn="ctr">
              <a:buNone/>
              <a:defRPr>
                <a:solidFill>
                  <a:schemeClr val="bg1"/>
                </a:solidFill>
              </a:defRPr>
            </a:lvl3pPr>
            <a:lvl4pPr marL="1077913" indent="0" algn="ctr">
              <a:buNone/>
              <a:defRPr>
                <a:solidFill>
                  <a:schemeClr val="bg1"/>
                </a:solidFill>
              </a:defRPr>
            </a:lvl4pPr>
            <a:lvl5pPr marL="1435100" indent="0" algn="ctr">
              <a:buNone/>
              <a:defRPr>
                <a:solidFill>
                  <a:schemeClr val="bg1"/>
                </a:solidFill>
              </a:defRPr>
            </a:lvl5pPr>
          </a:lstStyle>
          <a:p>
            <a:pPr lvl="0"/>
            <a:r>
              <a:rPr lang="en-US" dirty="0"/>
              <a:t>Edit Master text styles</a:t>
            </a:r>
          </a:p>
        </p:txBody>
      </p:sp>
      <p:sp>
        <p:nvSpPr>
          <p:cNvPr id="3" name="Text Placeholder 2"/>
          <p:cNvSpPr>
            <a:spLocks noGrp="1"/>
          </p:cNvSpPr>
          <p:nvPr>
            <p:ph idx="10"/>
          </p:nvPr>
        </p:nvSpPr>
        <p:spPr>
          <a:xfrm>
            <a:off x="624113" y="4077072"/>
            <a:ext cx="10944000" cy="1368152"/>
          </a:xfrm>
          <a:prstGeom prst="rect">
            <a:avLst/>
          </a:prstGeom>
        </p:spPr>
        <p:txBody>
          <a:bodyPr vert="horz" lIns="91440" tIns="45720" rIns="91440" bIns="45720" rtlCol="0">
            <a:normAutofit/>
          </a:bodyPr>
          <a:lstStyle>
            <a:lvl1pPr marL="0" indent="0" algn="ctr">
              <a:buNone/>
              <a:defRPr sz="2800">
                <a:solidFill>
                  <a:schemeClr val="bg1">
                    <a:lumMod val="50000"/>
                  </a:schemeClr>
                </a:solidFill>
                <a:latin typeface="Arial" panose="020B0604020202020204" pitchFamily="34" charset="0"/>
                <a:cs typeface="Arial" panose="020B0604020202020204" pitchFamily="34" charset="0"/>
              </a:defRPr>
            </a:lvl1pPr>
            <a:lvl2pPr marL="357188" indent="0" algn="ctr">
              <a:buNone/>
              <a:defRPr>
                <a:solidFill>
                  <a:schemeClr val="bg1"/>
                </a:solidFill>
              </a:defRPr>
            </a:lvl2pPr>
            <a:lvl3pPr marL="719137" indent="0" algn="ctr">
              <a:buNone/>
              <a:defRPr>
                <a:solidFill>
                  <a:schemeClr val="bg1"/>
                </a:solidFill>
              </a:defRPr>
            </a:lvl3pPr>
            <a:lvl4pPr marL="1077913" indent="0" algn="ctr">
              <a:buNone/>
              <a:defRPr>
                <a:solidFill>
                  <a:schemeClr val="bg1"/>
                </a:solidFill>
              </a:defRPr>
            </a:lvl4pPr>
            <a:lvl5pPr marL="1435100" indent="0" algn="ctr">
              <a:buNone/>
              <a:defRPr>
                <a:solidFill>
                  <a:schemeClr val="bg1"/>
                </a:solidFill>
              </a:defRPr>
            </a:lvl5pPr>
          </a:lstStyle>
          <a:p>
            <a:pPr lvl="0"/>
            <a:r>
              <a:rPr lang="en-US" dirty="0"/>
              <a:t>Edit Master text styles</a:t>
            </a:r>
          </a:p>
        </p:txBody>
      </p:sp>
    </p:spTree>
    <p:extLst>
      <p:ext uri="{BB962C8B-B14F-4D97-AF65-F5344CB8AC3E}">
        <p14:creationId xmlns:p14="http://schemas.microsoft.com/office/powerpoint/2010/main" val="360040632"/>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24000" y="476672"/>
            <a:ext cx="10944000" cy="648072"/>
          </a:xfrm>
          <a:prstGeom prst="rect">
            <a:avLst/>
          </a:prstGeom>
        </p:spPr>
        <p:txBody>
          <a:bodyPr/>
          <a:lstStyle>
            <a:lvl1pPr>
              <a:defRPr sz="3200"/>
            </a:lvl1pPr>
          </a:lstStyle>
          <a:p>
            <a:r>
              <a:rPr lang="en-US" dirty="0"/>
              <a:t>Title, </a:t>
            </a:r>
            <a:r>
              <a:rPr lang="en-US" dirty="0" err="1"/>
              <a:t>Aktiv</a:t>
            </a:r>
            <a:r>
              <a:rPr lang="en-US" dirty="0"/>
              <a:t> </a:t>
            </a:r>
            <a:r>
              <a:rPr lang="en-US" dirty="0" err="1"/>
              <a:t>Grotesk</a:t>
            </a:r>
            <a:endParaRPr lang="en-US" dirty="0"/>
          </a:p>
        </p:txBody>
      </p:sp>
      <p:sp>
        <p:nvSpPr>
          <p:cNvPr id="9" name="Text Placeholder 2"/>
          <p:cNvSpPr>
            <a:spLocks noGrp="1"/>
          </p:cNvSpPr>
          <p:nvPr>
            <p:ph idx="1"/>
          </p:nvPr>
        </p:nvSpPr>
        <p:spPr>
          <a:xfrm>
            <a:off x="623392" y="1412776"/>
            <a:ext cx="10944000" cy="4525963"/>
          </a:xfrm>
          <a:prstGeom prst="rect">
            <a:avLst/>
          </a:prstGeom>
        </p:spPr>
        <p:txBody>
          <a:bodyPr vert="horz" lIns="91440" tIns="45720" rIns="91440" bIns="45720" rtlCol="0">
            <a:normAutofit/>
          </a:bodyPr>
          <a:lstStyle>
            <a:lvl1pPr>
              <a:defRPr/>
            </a:lvl1pPr>
            <a:lvl2pPr>
              <a:defRPr/>
            </a:lvl2pPr>
            <a:lvl3pPr>
              <a:defRPr/>
            </a:lvl3pPr>
            <a:lvl4pPr>
              <a:defRPr/>
            </a:lvl4pPr>
            <a:lvl5pP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0"/>
          </p:nvPr>
        </p:nvSpPr>
        <p:spPr>
          <a:xfrm>
            <a:off x="624418" y="980768"/>
            <a:ext cx="10943167" cy="360000"/>
          </a:xfrm>
          <a:prstGeom prst="rect">
            <a:avLst/>
          </a:prstGeom>
        </p:spPr>
        <p:txBody>
          <a:bodyPr lIns="0" tIns="0" rIns="0" bIns="0">
            <a:normAutofit/>
          </a:bodyPr>
          <a:lstStyle>
            <a:lvl1pPr marL="0" indent="0">
              <a:buNone/>
              <a:defRPr sz="2000">
                <a:solidFill>
                  <a:srgbClr val="121933"/>
                </a:solidFill>
              </a:defRPr>
            </a:lvl1pPr>
          </a:lstStyle>
          <a:p>
            <a:pPr lvl="0"/>
            <a:r>
              <a:rPr lang="en-US" dirty="0"/>
              <a:t>Edit Master text styles</a:t>
            </a:r>
          </a:p>
        </p:txBody>
      </p:sp>
      <p:sp>
        <p:nvSpPr>
          <p:cNvPr id="6" name="Slide #">
            <a:extLst>
              <a:ext uri="{FF2B5EF4-FFF2-40B4-BE49-F238E27FC236}">
                <a16:creationId xmlns:a16="http://schemas.microsoft.com/office/drawing/2014/main" id="{C02987E6-4359-47CB-A016-74FF040A795C}"/>
              </a:ext>
            </a:extLst>
          </p:cNvPr>
          <p:cNvSpPr>
            <a:spLocks noGrp="1"/>
          </p:cNvSpPr>
          <p:nvPr>
            <p:ph type="sldNum" sz="quarter" idx="4"/>
          </p:nvPr>
        </p:nvSpPr>
        <p:spPr>
          <a:xfrm>
            <a:off x="5861984" y="6336000"/>
            <a:ext cx="468032" cy="360000"/>
          </a:xfrm>
          <a:prstGeom prst="rect">
            <a:avLst/>
          </a:prstGeom>
        </p:spPr>
        <p:txBody>
          <a:bodyPr vert="horz" lIns="91440" tIns="45720" rIns="91440" bIns="45720" rtlCol="0" anchor="ctr" anchorCtr="1"/>
          <a:lstStyle>
            <a:lvl1pPr algn="ctr">
              <a:defRPr sz="1000" baseline="0">
                <a:solidFill>
                  <a:srgbClr val="46484C"/>
                </a:solidFill>
                <a:latin typeface="Arial" panose="020B0604020202020204" pitchFamily="34" charset="0"/>
                <a:ea typeface="Aktiv Grotesk" panose="020B0504020202020204" pitchFamily="34" charset="0"/>
                <a:cs typeface="Arial" panose="020B0604020202020204" pitchFamily="34" charset="0"/>
              </a:defRPr>
            </a:lvl1pPr>
          </a:lstStyle>
          <a:p>
            <a:fld id="{9799D4CD-8B17-4148-918E-47C0BB510174}" type="slidenum">
              <a:rPr lang="en-GB" smtClean="0"/>
              <a:pPr/>
              <a:t>‹#›</a:t>
            </a:fld>
            <a:endParaRPr lang="en-GB" dirty="0"/>
          </a:p>
        </p:txBody>
      </p:sp>
    </p:spTree>
    <p:extLst>
      <p:ext uri="{BB962C8B-B14F-4D97-AF65-F5344CB8AC3E}">
        <p14:creationId xmlns:p14="http://schemas.microsoft.com/office/powerpoint/2010/main" val="1227081457"/>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Text Placeholder 2"/>
          <p:cNvSpPr>
            <a:spLocks noGrp="1"/>
          </p:cNvSpPr>
          <p:nvPr>
            <p:ph idx="1"/>
          </p:nvPr>
        </p:nvSpPr>
        <p:spPr>
          <a:xfrm>
            <a:off x="623392" y="2492896"/>
            <a:ext cx="10944000" cy="720079"/>
          </a:xfrm>
          <a:prstGeom prst="rect">
            <a:avLst/>
          </a:prstGeom>
        </p:spPr>
        <p:txBody>
          <a:bodyPr vert="horz" lIns="91440" tIns="45720" rIns="91440" bIns="45720" rtlCol="0">
            <a:normAutofit/>
          </a:bodyPr>
          <a:lstStyle>
            <a:lvl1pPr marL="0" indent="0" algn="l">
              <a:buNone/>
              <a:defRPr sz="3200">
                <a:solidFill>
                  <a:schemeClr val="bg1"/>
                </a:solidFill>
                <a:latin typeface="Arial" panose="020B0604020202020204" pitchFamily="34" charset="0"/>
                <a:ea typeface="Aktiv Grotesk Light" panose="020B0604020202020204" charset="0"/>
                <a:cs typeface="Arial" panose="020B0604020202020204" pitchFamily="34" charset="0"/>
              </a:defRPr>
            </a:lvl1pPr>
            <a:lvl2pPr marL="357188" indent="0" algn="ctr">
              <a:buNone/>
              <a:defRPr>
                <a:solidFill>
                  <a:schemeClr val="bg1"/>
                </a:solidFill>
              </a:defRPr>
            </a:lvl2pPr>
            <a:lvl3pPr marL="719137" indent="0" algn="ctr">
              <a:buNone/>
              <a:defRPr>
                <a:solidFill>
                  <a:schemeClr val="bg1"/>
                </a:solidFill>
              </a:defRPr>
            </a:lvl3pPr>
            <a:lvl4pPr marL="1077913" indent="0" algn="ctr">
              <a:buNone/>
              <a:defRPr>
                <a:solidFill>
                  <a:schemeClr val="bg1"/>
                </a:solidFill>
              </a:defRPr>
            </a:lvl4pPr>
            <a:lvl5pPr marL="1435100" indent="0" algn="ctr">
              <a:buNone/>
              <a:defRPr>
                <a:solidFill>
                  <a:schemeClr val="bg1"/>
                </a:solidFill>
              </a:defRPr>
            </a:lvl5pPr>
          </a:lstStyle>
          <a:p>
            <a:pPr lvl="0"/>
            <a:r>
              <a:rPr lang="en-US" dirty="0"/>
              <a:t>Edit Master text styles</a:t>
            </a:r>
          </a:p>
        </p:txBody>
      </p:sp>
      <p:sp>
        <p:nvSpPr>
          <p:cNvPr id="4" name="Text Placeholder 2"/>
          <p:cNvSpPr>
            <a:spLocks noGrp="1"/>
          </p:cNvSpPr>
          <p:nvPr>
            <p:ph idx="10"/>
          </p:nvPr>
        </p:nvSpPr>
        <p:spPr>
          <a:xfrm>
            <a:off x="624113" y="3212975"/>
            <a:ext cx="10944000" cy="1368152"/>
          </a:xfrm>
          <a:prstGeom prst="rect">
            <a:avLst/>
          </a:prstGeom>
        </p:spPr>
        <p:txBody>
          <a:bodyPr vert="horz" lIns="91440" tIns="45720" rIns="91440" bIns="45720" rtlCol="0">
            <a:normAutofit/>
          </a:bodyPr>
          <a:lstStyle>
            <a:lvl1pPr marL="0" indent="0" algn="l">
              <a:buNone/>
              <a:defRPr sz="2800">
                <a:solidFill>
                  <a:schemeClr val="bg1">
                    <a:lumMod val="65000"/>
                  </a:schemeClr>
                </a:solidFill>
                <a:latin typeface="Arial" panose="020B0604020202020204" pitchFamily="34" charset="0"/>
                <a:cs typeface="Arial" panose="020B0604020202020204" pitchFamily="34" charset="0"/>
              </a:defRPr>
            </a:lvl1pPr>
            <a:lvl2pPr marL="357188" indent="0" algn="ctr">
              <a:buNone/>
              <a:defRPr>
                <a:solidFill>
                  <a:schemeClr val="bg1"/>
                </a:solidFill>
              </a:defRPr>
            </a:lvl2pPr>
            <a:lvl3pPr marL="719137" indent="0" algn="ctr">
              <a:buNone/>
              <a:defRPr>
                <a:solidFill>
                  <a:schemeClr val="bg1"/>
                </a:solidFill>
              </a:defRPr>
            </a:lvl3pPr>
            <a:lvl4pPr marL="1077913" indent="0" algn="ctr">
              <a:buNone/>
              <a:defRPr>
                <a:solidFill>
                  <a:schemeClr val="bg1"/>
                </a:solidFill>
              </a:defRPr>
            </a:lvl4pPr>
            <a:lvl5pPr marL="1435100" indent="0" algn="ctr">
              <a:buNone/>
              <a:defRPr>
                <a:solidFill>
                  <a:schemeClr val="bg1"/>
                </a:solidFill>
              </a:defRPr>
            </a:lvl5pPr>
          </a:lstStyle>
          <a:p>
            <a:pPr lvl="0"/>
            <a:r>
              <a:rPr lang="en-US" dirty="0"/>
              <a:t>Edit Master text styles</a:t>
            </a:r>
          </a:p>
        </p:txBody>
      </p:sp>
    </p:spTree>
    <p:extLst>
      <p:ext uri="{BB962C8B-B14F-4D97-AF65-F5344CB8AC3E}">
        <p14:creationId xmlns:p14="http://schemas.microsoft.com/office/powerpoint/2010/main" val="824187029"/>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24000" y="476672"/>
            <a:ext cx="10944000" cy="792000"/>
          </a:xfrm>
          <a:prstGeom prst="rect">
            <a:avLst/>
          </a:prstGeom>
        </p:spPr>
        <p:txBody>
          <a:bodyPr/>
          <a:lstStyle>
            <a:lvl1pPr>
              <a:defRPr/>
            </a:lvl1pPr>
          </a:lstStyle>
          <a:p>
            <a:r>
              <a:rPr lang="en-US" dirty="0"/>
              <a:t>Click to edit master title style</a:t>
            </a:r>
          </a:p>
        </p:txBody>
      </p:sp>
      <p:sp>
        <p:nvSpPr>
          <p:cNvPr id="9" name="Text Placeholder 2"/>
          <p:cNvSpPr>
            <a:spLocks noGrp="1"/>
          </p:cNvSpPr>
          <p:nvPr>
            <p:ph idx="1"/>
          </p:nvPr>
        </p:nvSpPr>
        <p:spPr>
          <a:xfrm>
            <a:off x="623392" y="1412776"/>
            <a:ext cx="10944000" cy="4525963"/>
          </a:xfrm>
          <a:prstGeom prst="rect">
            <a:avLst/>
          </a:prstGeom>
        </p:spPr>
        <p:txBody>
          <a:bodyPr vert="horz" lIns="91440" tIns="45720" rIns="91440" bIns="45720" rtlCol="0">
            <a:normAutofit/>
          </a:bodyPr>
          <a:lstStyle>
            <a:lvl1pPr>
              <a:defRPr/>
            </a:lvl1pPr>
            <a:lvl2pPr>
              <a:defRPr/>
            </a:lvl2pPr>
            <a:lvl3pPr>
              <a:defRPr/>
            </a:lvl3pPr>
            <a:lvl4pPr>
              <a:defRPr/>
            </a:lvl4pPr>
            <a:lvl5pP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
            <a:extLst>
              <a:ext uri="{FF2B5EF4-FFF2-40B4-BE49-F238E27FC236}">
                <a16:creationId xmlns:a16="http://schemas.microsoft.com/office/drawing/2014/main" id="{6C7D0184-F47B-4EC5-987D-0947A875DB45}"/>
              </a:ext>
            </a:extLst>
          </p:cNvPr>
          <p:cNvSpPr>
            <a:spLocks noGrp="1"/>
          </p:cNvSpPr>
          <p:nvPr>
            <p:ph type="sldNum" sz="quarter" idx="4"/>
          </p:nvPr>
        </p:nvSpPr>
        <p:spPr>
          <a:xfrm>
            <a:off x="5861984" y="6336000"/>
            <a:ext cx="468032" cy="360000"/>
          </a:xfrm>
          <a:prstGeom prst="rect">
            <a:avLst/>
          </a:prstGeom>
        </p:spPr>
        <p:txBody>
          <a:bodyPr vert="horz" lIns="91440" tIns="45720" rIns="91440" bIns="45720" rtlCol="0" anchor="ctr" anchorCtr="1"/>
          <a:lstStyle>
            <a:lvl1pPr algn="ctr">
              <a:defRPr sz="1000" baseline="0">
                <a:solidFill>
                  <a:srgbClr val="46484C"/>
                </a:solidFill>
                <a:latin typeface="Arial" panose="020B0604020202020204" pitchFamily="34" charset="0"/>
                <a:ea typeface="Aktiv Grotesk" panose="020B0504020202020204" pitchFamily="34" charset="0"/>
                <a:cs typeface="Arial" panose="020B0604020202020204" pitchFamily="34" charset="0"/>
              </a:defRPr>
            </a:lvl1pPr>
          </a:lstStyle>
          <a:p>
            <a:fld id="{9799D4CD-8B17-4148-918E-47C0BB510174}" type="slidenum">
              <a:rPr lang="en-GB" smtClean="0"/>
              <a:pPr/>
              <a:t>‹#›</a:t>
            </a:fld>
            <a:endParaRPr lang="en-GB" dirty="0"/>
          </a:p>
        </p:txBody>
      </p:sp>
    </p:spTree>
    <p:extLst>
      <p:ext uri="{BB962C8B-B14F-4D97-AF65-F5344CB8AC3E}">
        <p14:creationId xmlns:p14="http://schemas.microsoft.com/office/powerpoint/2010/main" val="380280930"/>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32C070-FBB7-4A7F-8FA3-50424FC78371}"/>
              </a:ext>
            </a:extLst>
          </p:cNvPr>
          <p:cNvSpPr>
            <a:spLocks noChangeArrowheads="1"/>
          </p:cNvSpPr>
          <p:nvPr userDrawn="1"/>
        </p:nvSpPr>
        <p:spPr bwMode="auto">
          <a:xfrm>
            <a:off x="624423" y="6050324"/>
            <a:ext cx="5663600" cy="461665"/>
          </a:xfrm>
          <a:prstGeom prst="rect">
            <a:avLst/>
          </a:prstGeom>
          <a:noFill/>
          <a:ln w="9525">
            <a:noFill/>
            <a:miter lim="800000"/>
            <a:headEnd/>
            <a:tailEnd/>
          </a:ln>
        </p:spPr>
        <p:txBody>
          <a:bodyPr wrap="square" lIns="91427" tIns="45714" rIns="91427" bIns="45714">
            <a:spAutoFit/>
          </a:bodyPr>
          <a:lstStyle/>
          <a:p>
            <a:pPr marL="0" marR="0" lvl="0" indent="0" defTabSz="914274"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Please note: </a:t>
            </a:r>
          </a:p>
          <a:p>
            <a:pPr marL="0" marR="0" lvl="0" indent="0" defTabSz="914274" eaLnBrk="1" fontAlgn="auto" latinLnBrk="0" hangingPunct="1">
              <a:lnSpc>
                <a:spcPct val="100000"/>
              </a:lnSpc>
              <a:spcBef>
                <a:spcPts val="0"/>
              </a:spcBef>
              <a:spcAft>
                <a:spcPts val="0"/>
              </a:spcAft>
              <a:buClrTx/>
              <a:buSzTx/>
              <a:buFontTx/>
              <a:buNone/>
              <a:tabLst>
                <a:tab pos="8022116" algn="r"/>
              </a:tabLst>
              <a:defRPr/>
            </a:pPr>
            <a:r>
              <a:rPr kumimoji="0" lang="en-GB" sz="1200" b="0" i="0" u="none" strike="noStrike" kern="0" cap="none" spc="0" normalizeH="0" baseline="0" noProof="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All materials are the intellectual property of AMT Training.	</a:t>
            </a:r>
            <a:endParaRPr kumimoji="0" lang="en-GB" sz="1000" b="1" i="0" u="none" strike="noStrike" kern="0" cap="none" spc="0" normalizeH="0" baseline="0" noProof="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E72D1FE7-E941-449A-9E9C-82E8DA8DF705}"/>
              </a:ext>
            </a:extLst>
          </p:cNvPr>
          <p:cNvSpPr/>
          <p:nvPr userDrawn="1"/>
        </p:nvSpPr>
        <p:spPr>
          <a:xfrm>
            <a:off x="7009121" y="6156012"/>
            <a:ext cx="4415471" cy="369332"/>
          </a:xfrm>
          <a:prstGeom prst="rect">
            <a:avLst/>
          </a:prstGeom>
        </p:spPr>
        <p:txBody>
          <a:bodyPr wrap="square">
            <a:spAutoFit/>
          </a:bodyPr>
          <a:lstStyle/>
          <a:p>
            <a:pPr algn="r"/>
            <a:r>
              <a:rPr kumimoji="0" lang="en-GB" sz="1200" b="0" i="0" u="none" strike="noStrike" kern="0" cap="none" spc="0" normalizeH="0" baseline="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Please</a:t>
            </a:r>
            <a:r>
              <a:rPr lang="en-GB" sz="1800" dirty="0">
                <a:solidFill>
                  <a:schemeClr val="bg1"/>
                </a:solidFill>
                <a:latin typeface="Arial" panose="020B0604020202020204" pitchFamily="34" charset="0"/>
                <a:ea typeface="Aktiv Grotesk" panose="020B0504020202020204" pitchFamily="34" charset="0"/>
                <a:cs typeface="Arial" panose="020B0604020202020204" pitchFamily="34" charset="0"/>
              </a:rPr>
              <a:t> </a:t>
            </a:r>
            <a:r>
              <a:rPr kumimoji="0" lang="en-GB" sz="1200" b="0" i="0" u="none" strike="noStrike" kern="0" cap="none" spc="0" normalizeH="0" baseline="0" dirty="0">
                <a:ln>
                  <a:noFill/>
                </a:ln>
                <a:solidFill>
                  <a:schemeClr val="bg1"/>
                </a:solidFill>
                <a:effectLst/>
                <a:uLnTx/>
                <a:uFillTx/>
                <a:latin typeface="Arial" panose="020B0604020202020204" pitchFamily="34" charset="0"/>
                <a:ea typeface="Aktiv Grotesk" panose="020B0504020202020204" pitchFamily="34" charset="0"/>
                <a:cs typeface="Arial" panose="020B0604020202020204" pitchFamily="34" charset="0"/>
              </a:rPr>
              <a:t>visit us on: www.amttraining.com</a:t>
            </a:r>
          </a:p>
        </p:txBody>
      </p:sp>
      <p:sp>
        <p:nvSpPr>
          <p:cNvPr id="2" name="TextBox 1">
            <a:extLst>
              <a:ext uri="{FF2B5EF4-FFF2-40B4-BE49-F238E27FC236}">
                <a16:creationId xmlns:a16="http://schemas.microsoft.com/office/drawing/2014/main" id="{DA4AB08F-EB9A-42C7-9BC9-7C74F71C08D7}"/>
              </a:ext>
            </a:extLst>
          </p:cNvPr>
          <p:cNvSpPr txBox="1"/>
          <p:nvPr userDrawn="1"/>
        </p:nvSpPr>
        <p:spPr>
          <a:xfrm>
            <a:off x="1847528" y="4869160"/>
            <a:ext cx="8640960" cy="369332"/>
          </a:xfrm>
          <a:prstGeom prst="rect">
            <a:avLst/>
          </a:prstGeom>
          <a:noFill/>
        </p:spPr>
        <p:txBody>
          <a:bodyPr wrap="square" rtlCol="0">
            <a:spAutoFit/>
          </a:bodyPr>
          <a:lstStyle/>
          <a:p>
            <a:pPr algn="ctr"/>
            <a:r>
              <a:rPr lang="en-US" dirty="0">
                <a:solidFill>
                  <a:schemeClr val="bg1"/>
                </a:solidFill>
                <a:latin typeface="Arial" panose="020B0604020202020204" pitchFamily="34" charset="0"/>
              </a:rPr>
              <a:t>London | New York | Hong Kong</a:t>
            </a:r>
            <a:endParaRPr lang="en-GB" dirty="0">
              <a:solidFill>
                <a:schemeClr val="bg1"/>
              </a:solidFill>
              <a:latin typeface="Arial" panose="020B0604020202020204" pitchFamily="34" charset="0"/>
            </a:endParaRPr>
          </a:p>
        </p:txBody>
      </p:sp>
    </p:spTree>
    <p:extLst>
      <p:ext uri="{BB962C8B-B14F-4D97-AF65-F5344CB8AC3E}">
        <p14:creationId xmlns:p14="http://schemas.microsoft.com/office/powerpoint/2010/main" val="76637026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Section Break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0D16C9F-4CE3-7725-311E-894978576313}"/>
              </a:ext>
            </a:extLst>
          </p:cNvPr>
          <p:cNvSpPr/>
          <p:nvPr userDrawn="1"/>
        </p:nvSpPr>
        <p:spPr>
          <a:xfrm>
            <a:off x="0" y="0"/>
            <a:ext cx="12192000" cy="6858000"/>
          </a:xfrm>
          <a:prstGeom prst="rect">
            <a:avLst/>
          </a:prstGeom>
          <a:gradFill>
            <a:gsLst>
              <a:gs pos="0">
                <a:srgbClr val="50B84E"/>
              </a:gs>
              <a:gs pos="100000">
                <a:srgbClr val="128341"/>
              </a:gs>
            </a:gsLst>
            <a:lin ang="36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latin typeface="Arial" panose="020B0604020202020204" pitchFamily="34" charset="0"/>
            </a:endParaRPr>
          </a:p>
        </p:txBody>
      </p:sp>
      <p:sp>
        <p:nvSpPr>
          <p:cNvPr id="8" name="Freeform: Shape 7">
            <a:extLst>
              <a:ext uri="{FF2B5EF4-FFF2-40B4-BE49-F238E27FC236}">
                <a16:creationId xmlns:a16="http://schemas.microsoft.com/office/drawing/2014/main" id="{EB94D402-4B38-6226-FB1F-6D553BDF6984}"/>
              </a:ext>
            </a:extLst>
          </p:cNvPr>
          <p:cNvSpPr/>
          <p:nvPr userDrawn="1"/>
        </p:nvSpPr>
        <p:spPr>
          <a:xfrm>
            <a:off x="7636125" y="5846467"/>
            <a:ext cx="2468419" cy="437272"/>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BC8BCF91-72C4-8FE2-CD2B-B4551702E748}"/>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4977ADED-D792-5F43-06D0-00B9B8183231}"/>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55D0C770-7ADC-6984-ABF6-2758DC89CAF0}"/>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D0E7EF9A-57A0-04B1-EE85-849092F2B6EC}"/>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DF8CDCD-1FE7-871F-0676-E28B3469051D}"/>
              </a:ext>
            </a:extLst>
          </p:cNvPr>
          <p:cNvSpPr>
            <a:spLocks noGrp="1"/>
          </p:cNvSpPr>
          <p:nvPr>
            <p:ph type="title"/>
          </p:nvPr>
        </p:nvSpPr>
        <p:spPr>
          <a:xfrm>
            <a:off x="831850" y="2786332"/>
            <a:ext cx="10515600" cy="1363215"/>
          </a:xfrm>
          <a:prstGeom prst="rect">
            <a:avLst/>
          </a:prstGeom>
        </p:spPr>
        <p:txBody>
          <a:bodyPr anchor="ctr"/>
          <a:lstStyle>
            <a:lvl1pPr algn="l">
              <a:defRPr sz="44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1F8FC91-AFCE-63BA-98B2-8C42091C63F7}"/>
              </a:ext>
            </a:extLst>
          </p:cNvPr>
          <p:cNvSpPr>
            <a:spLocks noGrp="1"/>
          </p:cNvSpPr>
          <p:nvPr>
            <p:ph type="body" idx="1"/>
          </p:nvPr>
        </p:nvSpPr>
        <p:spPr>
          <a:xfrm>
            <a:off x="831850" y="4208631"/>
            <a:ext cx="10515600" cy="1500187"/>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Slide Number Placeholder 5">
            <a:extLst>
              <a:ext uri="{FF2B5EF4-FFF2-40B4-BE49-F238E27FC236}">
                <a16:creationId xmlns:a16="http://schemas.microsoft.com/office/drawing/2014/main" id="{AF869B30-54F3-EE89-3510-0B4071006C8E}"/>
              </a:ext>
            </a:extLst>
          </p:cNvPr>
          <p:cNvSpPr>
            <a:spLocks noGrp="1"/>
          </p:cNvSpPr>
          <p:nvPr>
            <p:ph type="sldNum" sz="quarter" idx="4"/>
          </p:nvPr>
        </p:nvSpPr>
        <p:spPr>
          <a:xfrm>
            <a:off x="8819071" y="6356350"/>
            <a:ext cx="2743200" cy="365125"/>
          </a:xfrm>
          <a:prstGeom prst="rect">
            <a:avLst/>
          </a:prstGeom>
        </p:spPr>
        <p:txBody>
          <a:bodyPr vert="horz" lIns="91440" tIns="45720" rIns="91440" bIns="45720" rtlCol="0" anchor="ctr"/>
          <a:lstStyle>
            <a:lvl1pPr algn="r">
              <a:defRPr sz="1050">
                <a:solidFill>
                  <a:schemeClr val="bg1"/>
                </a:solidFill>
                <a:latin typeface="Arial" panose="020B0604020202020204" pitchFamily="34" charset="0"/>
                <a:cs typeface="Arial" panose="020B0604020202020204" pitchFamily="34" charset="0"/>
              </a:defRPr>
            </a:lvl1pPr>
          </a:lstStyle>
          <a:p>
            <a:fld id="{3050731F-0994-42D5-92D3-CC2360AE601E}" type="slidenum">
              <a:rPr lang="en-GB" smtClean="0"/>
              <a:pPr/>
              <a:t>‹#›</a:t>
            </a:fld>
            <a:endParaRPr lang="en-GB" dirty="0"/>
          </a:p>
        </p:txBody>
      </p:sp>
    </p:spTree>
    <p:extLst>
      <p:ext uri="{BB962C8B-B14F-4D97-AF65-F5344CB8AC3E}">
        <p14:creationId xmlns:p14="http://schemas.microsoft.com/office/powerpoint/2010/main" val="1190233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0D16C9F-4CE3-7725-311E-894978576313}"/>
              </a:ext>
            </a:extLst>
          </p:cNvPr>
          <p:cNvSpPr/>
          <p:nvPr userDrawn="1"/>
        </p:nvSpPr>
        <p:spPr>
          <a:xfrm>
            <a:off x="0" y="0"/>
            <a:ext cx="12192000" cy="6858000"/>
          </a:xfrm>
          <a:prstGeom prst="rect">
            <a:avLst/>
          </a:prstGeom>
          <a:solidFill>
            <a:srgbClr val="31859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latin typeface="Arial" panose="020B0604020202020204" pitchFamily="34" charset="0"/>
            </a:endParaRPr>
          </a:p>
        </p:txBody>
      </p:sp>
      <p:sp>
        <p:nvSpPr>
          <p:cNvPr id="8" name="Freeform: Shape 7">
            <a:extLst>
              <a:ext uri="{FF2B5EF4-FFF2-40B4-BE49-F238E27FC236}">
                <a16:creationId xmlns:a16="http://schemas.microsoft.com/office/drawing/2014/main" id="{EB94D402-4B38-6226-FB1F-6D553BDF6984}"/>
              </a:ext>
            </a:extLst>
          </p:cNvPr>
          <p:cNvSpPr/>
          <p:nvPr userDrawn="1"/>
        </p:nvSpPr>
        <p:spPr>
          <a:xfrm>
            <a:off x="7636125" y="5846467"/>
            <a:ext cx="2468419" cy="437272"/>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BC8BCF91-72C4-8FE2-CD2B-B4551702E748}"/>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4977ADED-D792-5F43-06D0-00B9B8183231}"/>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55D0C770-7ADC-6984-ABF6-2758DC89CAF0}"/>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D0E7EF9A-57A0-04B1-EE85-849092F2B6EC}"/>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FFFFFF">
              <a:alpha val="30000"/>
            </a:srgbClr>
          </a:solidFill>
          <a:ln w="4680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DF8CDCD-1FE7-871F-0676-E28B3469051D}"/>
              </a:ext>
            </a:extLst>
          </p:cNvPr>
          <p:cNvSpPr>
            <a:spLocks noGrp="1"/>
          </p:cNvSpPr>
          <p:nvPr>
            <p:ph type="title"/>
          </p:nvPr>
        </p:nvSpPr>
        <p:spPr>
          <a:xfrm>
            <a:off x="831850" y="2786332"/>
            <a:ext cx="10515600" cy="1363215"/>
          </a:xfrm>
          <a:prstGeom prst="rect">
            <a:avLst/>
          </a:prstGeom>
        </p:spPr>
        <p:txBody>
          <a:bodyPr anchor="ctr"/>
          <a:lstStyle>
            <a:lvl1pPr algn="l">
              <a:defRPr sz="44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1F8FC91-AFCE-63BA-98B2-8C42091C63F7}"/>
              </a:ext>
            </a:extLst>
          </p:cNvPr>
          <p:cNvSpPr>
            <a:spLocks noGrp="1"/>
          </p:cNvSpPr>
          <p:nvPr>
            <p:ph type="body" idx="1"/>
          </p:nvPr>
        </p:nvSpPr>
        <p:spPr>
          <a:xfrm>
            <a:off x="831850" y="4208631"/>
            <a:ext cx="10515600" cy="1500187"/>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77EFBEFE-70E5-741D-5F08-CC704371FBF0}"/>
              </a:ext>
            </a:extLst>
          </p:cNvPr>
          <p:cNvSpPr>
            <a:spLocks noGrp="1"/>
          </p:cNvSpPr>
          <p:nvPr>
            <p:ph type="sldNum" sz="quarter" idx="4"/>
          </p:nvPr>
        </p:nvSpPr>
        <p:spPr>
          <a:xfrm>
            <a:off x="8819071" y="6356350"/>
            <a:ext cx="2743200" cy="365125"/>
          </a:xfrm>
          <a:prstGeom prst="rect">
            <a:avLst/>
          </a:prstGeom>
        </p:spPr>
        <p:txBody>
          <a:bodyPr vert="horz" lIns="91440" tIns="45720" rIns="91440" bIns="45720" rtlCol="0" anchor="ctr"/>
          <a:lstStyle>
            <a:lvl1pPr algn="r">
              <a:defRPr sz="1050">
                <a:solidFill>
                  <a:schemeClr val="bg1"/>
                </a:solidFill>
                <a:latin typeface="Arial" panose="020B0604020202020204" pitchFamily="34" charset="0"/>
                <a:cs typeface="Arial" panose="020B0604020202020204" pitchFamily="34" charset="0"/>
              </a:defRPr>
            </a:lvl1pPr>
          </a:lstStyle>
          <a:p>
            <a:fld id="{3050731F-0994-42D5-92D3-CC2360AE601E}" type="slidenum">
              <a:rPr lang="en-GB" smtClean="0"/>
              <a:pPr/>
              <a:t>‹#›</a:t>
            </a:fld>
            <a:endParaRPr lang="en-GB" dirty="0"/>
          </a:p>
        </p:txBody>
      </p:sp>
    </p:spTree>
    <p:extLst>
      <p:ext uri="{BB962C8B-B14F-4D97-AF65-F5344CB8AC3E}">
        <p14:creationId xmlns:p14="http://schemas.microsoft.com/office/powerpoint/2010/main" val="22868823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ni-tab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EB94D402-4B38-6226-FB1F-6D553BDF6984}"/>
              </a:ext>
            </a:extLst>
          </p:cNvPr>
          <p:cNvSpPr/>
          <p:nvPr userDrawn="1"/>
        </p:nvSpPr>
        <p:spPr>
          <a:xfrm>
            <a:off x="7636125" y="5846467"/>
            <a:ext cx="2468419" cy="437272"/>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9" name="Freeform: Shape 8">
            <a:extLst>
              <a:ext uri="{FF2B5EF4-FFF2-40B4-BE49-F238E27FC236}">
                <a16:creationId xmlns:a16="http://schemas.microsoft.com/office/drawing/2014/main" id="{BC8BCF91-72C4-8FE2-CD2B-B4551702E748}"/>
              </a:ext>
            </a:extLst>
          </p:cNvPr>
          <p:cNvSpPr/>
          <p:nvPr userDrawn="1"/>
        </p:nvSpPr>
        <p:spPr>
          <a:xfrm>
            <a:off x="10103225" y="6283079"/>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10" name="Freeform: Shape 9">
            <a:extLst>
              <a:ext uri="{FF2B5EF4-FFF2-40B4-BE49-F238E27FC236}">
                <a16:creationId xmlns:a16="http://schemas.microsoft.com/office/drawing/2014/main" id="{4977ADED-D792-5F43-06D0-00B9B8183231}"/>
              </a:ext>
            </a:extLst>
          </p:cNvPr>
          <p:cNvSpPr/>
          <p:nvPr userDrawn="1"/>
        </p:nvSpPr>
        <p:spPr>
          <a:xfrm>
            <a:off x="10103225" y="4975225"/>
            <a:ext cx="2088776"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11" name="Freeform: Shape 10">
            <a:extLst>
              <a:ext uri="{FF2B5EF4-FFF2-40B4-BE49-F238E27FC236}">
                <a16:creationId xmlns:a16="http://schemas.microsoft.com/office/drawing/2014/main" id="{55D0C770-7ADC-6984-ABF6-2758DC89CAF0}"/>
              </a:ext>
            </a:extLst>
          </p:cNvPr>
          <p:cNvSpPr/>
          <p:nvPr userDrawn="1"/>
        </p:nvSpPr>
        <p:spPr>
          <a:xfrm>
            <a:off x="5165725" y="6286382"/>
            <a:ext cx="2469079" cy="437272"/>
          </a:xfrm>
          <a:custGeom>
            <a:avLst/>
            <a:gdLst>
              <a:gd name="connsiteX0" fmla="*/ 0 w 2469079"/>
              <a:gd name="connsiteY0" fmla="*/ 0 h 437272"/>
              <a:gd name="connsiteX1" fmla="*/ 2469080 w 2469079"/>
              <a:gd name="connsiteY1" fmla="*/ 0 h 437272"/>
              <a:gd name="connsiteX2" fmla="*/ 2469080 w 2469079"/>
              <a:gd name="connsiteY2" fmla="*/ 437273 h 437272"/>
              <a:gd name="connsiteX3" fmla="*/ 0 w 246907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9079" h="437272">
                <a:moveTo>
                  <a:pt x="0" y="0"/>
                </a:moveTo>
                <a:lnTo>
                  <a:pt x="2469080" y="0"/>
                </a:lnTo>
                <a:lnTo>
                  <a:pt x="246908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12" name="Freeform: Shape 11">
            <a:extLst>
              <a:ext uri="{FF2B5EF4-FFF2-40B4-BE49-F238E27FC236}">
                <a16:creationId xmlns:a16="http://schemas.microsoft.com/office/drawing/2014/main" id="{D0E7EF9A-57A0-04B1-EE85-849092F2B6EC}"/>
              </a:ext>
            </a:extLst>
          </p:cNvPr>
          <p:cNvSpPr/>
          <p:nvPr userDrawn="1"/>
        </p:nvSpPr>
        <p:spPr>
          <a:xfrm>
            <a:off x="7633483" y="6723655"/>
            <a:ext cx="2468419" cy="134345"/>
          </a:xfrm>
          <a:custGeom>
            <a:avLst/>
            <a:gdLst>
              <a:gd name="connsiteX0" fmla="*/ 0 w 2468419"/>
              <a:gd name="connsiteY0" fmla="*/ 0 h 437272"/>
              <a:gd name="connsiteX1" fmla="*/ 2468420 w 2468419"/>
              <a:gd name="connsiteY1" fmla="*/ 0 h 437272"/>
              <a:gd name="connsiteX2" fmla="*/ 2468420 w 2468419"/>
              <a:gd name="connsiteY2" fmla="*/ 437273 h 437272"/>
              <a:gd name="connsiteX3" fmla="*/ 0 w 2468419"/>
              <a:gd name="connsiteY3" fmla="*/ 437273 h 437272"/>
            </a:gdLst>
            <a:ahLst/>
            <a:cxnLst>
              <a:cxn ang="0">
                <a:pos x="connsiteX0" y="connsiteY0"/>
              </a:cxn>
              <a:cxn ang="0">
                <a:pos x="connsiteX1" y="connsiteY1"/>
              </a:cxn>
              <a:cxn ang="0">
                <a:pos x="connsiteX2" y="connsiteY2"/>
              </a:cxn>
              <a:cxn ang="0">
                <a:pos x="connsiteX3" y="connsiteY3"/>
              </a:cxn>
            </a:cxnLst>
            <a:rect l="l" t="t" r="r" b="b"/>
            <a:pathLst>
              <a:path w="2468419" h="437272">
                <a:moveTo>
                  <a:pt x="0" y="0"/>
                </a:moveTo>
                <a:lnTo>
                  <a:pt x="2468420" y="0"/>
                </a:lnTo>
                <a:lnTo>
                  <a:pt x="2468420" y="437273"/>
                </a:lnTo>
                <a:lnTo>
                  <a:pt x="0" y="437273"/>
                </a:lnTo>
                <a:close/>
              </a:path>
            </a:pathLst>
          </a:custGeom>
          <a:solidFill>
            <a:srgbClr val="027D07">
              <a:alpha val="30000"/>
            </a:srgbClr>
          </a:solidFill>
          <a:ln w="46800" cap="flat">
            <a:noFill/>
            <a:prstDash val="solid"/>
            <a:miter/>
          </a:ln>
        </p:spPr>
        <p:txBody>
          <a:bodyPr rtlCol="0" anchor="ctr"/>
          <a:lstStyle/>
          <a:p>
            <a:endParaRPr lang="en-GB">
              <a:solidFill>
                <a:srgbClr val="236138"/>
              </a:solidFill>
            </a:endParaRPr>
          </a:p>
        </p:txBody>
      </p:sp>
      <p:sp>
        <p:nvSpPr>
          <p:cNvPr id="2" name="Title 1">
            <a:extLst>
              <a:ext uri="{FF2B5EF4-FFF2-40B4-BE49-F238E27FC236}">
                <a16:creationId xmlns:a16="http://schemas.microsoft.com/office/drawing/2014/main" id="{EDF8CDCD-1FE7-871F-0676-E28B3469051D}"/>
              </a:ext>
            </a:extLst>
          </p:cNvPr>
          <p:cNvSpPr>
            <a:spLocks noGrp="1"/>
          </p:cNvSpPr>
          <p:nvPr>
            <p:ph type="title"/>
          </p:nvPr>
        </p:nvSpPr>
        <p:spPr>
          <a:xfrm>
            <a:off x="831850" y="2786332"/>
            <a:ext cx="10515600" cy="1363215"/>
          </a:xfrm>
          <a:prstGeom prst="rect">
            <a:avLst/>
          </a:prstGeom>
        </p:spPr>
        <p:txBody>
          <a:bodyPr anchor="ctr"/>
          <a:lstStyle>
            <a:lvl1pPr algn="l">
              <a:defRPr sz="3800" b="1">
                <a:solidFill>
                  <a:srgbClr val="23613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1F8FC91-AFCE-63BA-98B2-8C42091C63F7}"/>
              </a:ext>
            </a:extLst>
          </p:cNvPr>
          <p:cNvSpPr>
            <a:spLocks noGrp="1"/>
          </p:cNvSpPr>
          <p:nvPr>
            <p:ph type="body" idx="1"/>
          </p:nvPr>
        </p:nvSpPr>
        <p:spPr>
          <a:xfrm>
            <a:off x="831850" y="4208631"/>
            <a:ext cx="10515600" cy="1500187"/>
          </a:xfrm>
          <a:prstGeom prst="rect">
            <a:avLst/>
          </a:prstGeom>
        </p:spPr>
        <p:txBody>
          <a:bodyPr/>
          <a:lstStyle>
            <a:lvl1pPr marL="0" indent="0" algn="l">
              <a:buNone/>
              <a:defRPr sz="2400">
                <a:solidFill>
                  <a:schemeClr val="bg1">
                    <a:lumMod val="50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Slide Number Placeholder 5">
            <a:extLst>
              <a:ext uri="{FF2B5EF4-FFF2-40B4-BE49-F238E27FC236}">
                <a16:creationId xmlns:a16="http://schemas.microsoft.com/office/drawing/2014/main" id="{B4A5BD26-2A7E-D30D-0F5E-A9E71C865B62}"/>
              </a:ext>
            </a:extLst>
          </p:cNvPr>
          <p:cNvSpPr>
            <a:spLocks noGrp="1"/>
          </p:cNvSpPr>
          <p:nvPr>
            <p:ph type="sldNum" sz="quarter" idx="4"/>
          </p:nvPr>
        </p:nvSpPr>
        <p:spPr>
          <a:xfrm>
            <a:off x="8819071" y="6356350"/>
            <a:ext cx="2743200" cy="365125"/>
          </a:xfrm>
          <a:prstGeom prst="rect">
            <a:avLst/>
          </a:prstGeom>
        </p:spPr>
        <p:txBody>
          <a:bodyPr vert="horz" lIns="91440" tIns="45720" rIns="91440" bIns="45720" rtlCol="0" anchor="ctr"/>
          <a:lstStyle>
            <a:lvl1pPr algn="r">
              <a:defRPr sz="1050">
                <a:solidFill>
                  <a:schemeClr val="bg1">
                    <a:lumMod val="50000"/>
                  </a:schemeClr>
                </a:solidFill>
                <a:latin typeface="Arial" panose="020B0604020202020204" pitchFamily="34" charset="0"/>
                <a:cs typeface="Arial" panose="020B0604020202020204" pitchFamily="34" charset="0"/>
              </a:defRPr>
            </a:lvl1pPr>
          </a:lstStyle>
          <a:p>
            <a:fld id="{3050731F-0994-42D5-92D3-CC2360AE601E}" type="slidenum">
              <a:rPr lang="en-GB" smtClean="0"/>
              <a:pPr/>
              <a:t>‹#›</a:t>
            </a:fld>
            <a:endParaRPr lang="en-GB" dirty="0"/>
          </a:p>
        </p:txBody>
      </p:sp>
    </p:spTree>
    <p:extLst>
      <p:ext uri="{BB962C8B-B14F-4D97-AF65-F5344CB8AC3E}">
        <p14:creationId xmlns:p14="http://schemas.microsoft.com/office/powerpoint/2010/main" val="4638743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CEBD1-E810-F03C-2AE6-D980E3EFF11A}"/>
              </a:ext>
            </a:extLst>
          </p:cNvPr>
          <p:cNvSpPr>
            <a:spLocks noGrp="1"/>
          </p:cNvSpPr>
          <p:nvPr>
            <p:ph type="title"/>
          </p:nvPr>
        </p:nvSpPr>
        <p:spPr>
          <a:xfrm>
            <a:off x="831850" y="1709738"/>
            <a:ext cx="10515600" cy="2852737"/>
          </a:xfrm>
        </p:spPr>
        <p:txBody>
          <a:bodyPr anchor="b">
            <a:normAutofit/>
          </a:bodyPr>
          <a:lstStyle>
            <a:lvl1pPr>
              <a:defRPr sz="4400"/>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6A9E5BCA-2AB5-C322-9DF6-C06BF8D0027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2D467D5E-0066-5F28-DCC1-0842CCDBD471}"/>
              </a:ext>
            </a:extLst>
          </p:cNvPr>
          <p:cNvSpPr>
            <a:spLocks noGrp="1"/>
          </p:cNvSpPr>
          <p:nvPr>
            <p:ph type="sldNum" sz="quarter" idx="12"/>
          </p:nvPr>
        </p:nvSpPr>
        <p:spPr/>
        <p:txBody>
          <a:bodyPr/>
          <a:lstStyle/>
          <a:p>
            <a:fld id="{3050731F-0994-42D5-92D3-CC2360AE601E}" type="slidenum">
              <a:rPr lang="en-GB" smtClean="0"/>
              <a:t>‹#›</a:t>
            </a:fld>
            <a:endParaRPr lang="en-GB"/>
          </a:p>
        </p:txBody>
      </p:sp>
    </p:spTree>
    <p:extLst>
      <p:ext uri="{BB962C8B-B14F-4D97-AF65-F5344CB8AC3E}">
        <p14:creationId xmlns:p14="http://schemas.microsoft.com/office/powerpoint/2010/main" val="1592683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3E01-06E1-2A3C-27B9-4EA6291B64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BBEF7C-5164-59E3-065D-DD8E85D05CA1}"/>
              </a:ext>
            </a:extLst>
          </p:cNvPr>
          <p:cNvSpPr>
            <a:spLocks noGrp="1"/>
          </p:cNvSpPr>
          <p:nvPr>
            <p:ph sz="half" idx="1"/>
          </p:nvPr>
        </p:nvSpPr>
        <p:spPr>
          <a:xfrm>
            <a:off x="629728" y="1423358"/>
            <a:ext cx="5390072" cy="475360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ABA67DA3-4415-4DA0-A2FD-B41A8CCA814D}"/>
              </a:ext>
            </a:extLst>
          </p:cNvPr>
          <p:cNvSpPr>
            <a:spLocks noGrp="1"/>
          </p:cNvSpPr>
          <p:nvPr>
            <p:ph sz="half" idx="2"/>
          </p:nvPr>
        </p:nvSpPr>
        <p:spPr>
          <a:xfrm>
            <a:off x="6172199" y="1423358"/>
            <a:ext cx="5390071" cy="475360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a:extLst>
              <a:ext uri="{FF2B5EF4-FFF2-40B4-BE49-F238E27FC236}">
                <a16:creationId xmlns:a16="http://schemas.microsoft.com/office/drawing/2014/main" id="{538A754E-9F21-29BD-790E-6B8A2B4D152A}"/>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8" name="Rectangle 7">
            <a:extLst>
              <a:ext uri="{FF2B5EF4-FFF2-40B4-BE49-F238E27FC236}">
                <a16:creationId xmlns:a16="http://schemas.microsoft.com/office/drawing/2014/main" id="{67B8E51E-220C-AFF9-7DB7-33F5989391CC}"/>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30000136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p:nvPr>
        </p:nvSpPr>
        <p:spPr>
          <a:xfrm>
            <a:off x="638355" y="1247295"/>
            <a:ext cx="5157787"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36B645-E416-DD15-B406-3C8DB817254D}"/>
              </a:ext>
            </a:extLst>
          </p:cNvPr>
          <p:cNvSpPr>
            <a:spLocks noGrp="1"/>
          </p:cNvSpPr>
          <p:nvPr>
            <p:ph sz="half" idx="2"/>
          </p:nvPr>
        </p:nvSpPr>
        <p:spPr>
          <a:xfrm>
            <a:off x="638355" y="1751162"/>
            <a:ext cx="5157787" cy="443850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B491F102-A190-AC8D-14C7-1C71550D5FBA}"/>
              </a:ext>
            </a:extLst>
          </p:cNvPr>
          <p:cNvSpPr>
            <a:spLocks noGrp="1"/>
          </p:cNvSpPr>
          <p:nvPr>
            <p:ph type="body" sz="quarter" idx="3"/>
          </p:nvPr>
        </p:nvSpPr>
        <p:spPr>
          <a:xfrm>
            <a:off x="5952226" y="1247295"/>
            <a:ext cx="5403162"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15E39C-4C85-EC92-A3FF-0BC90B1C6CE4}"/>
              </a:ext>
            </a:extLst>
          </p:cNvPr>
          <p:cNvSpPr>
            <a:spLocks noGrp="1"/>
          </p:cNvSpPr>
          <p:nvPr>
            <p:ph sz="quarter" idx="4"/>
          </p:nvPr>
        </p:nvSpPr>
        <p:spPr>
          <a:xfrm>
            <a:off x="5952226" y="1751162"/>
            <a:ext cx="5403162" cy="443850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069983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with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p:nvPr>
        </p:nvSpPr>
        <p:spPr>
          <a:xfrm>
            <a:off x="638355" y="1784700"/>
            <a:ext cx="5157787"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36B645-E416-DD15-B406-3C8DB817254D}"/>
              </a:ext>
            </a:extLst>
          </p:cNvPr>
          <p:cNvSpPr>
            <a:spLocks noGrp="1"/>
          </p:cNvSpPr>
          <p:nvPr>
            <p:ph sz="half" idx="2"/>
          </p:nvPr>
        </p:nvSpPr>
        <p:spPr>
          <a:xfrm>
            <a:off x="638355" y="2322105"/>
            <a:ext cx="5157787" cy="386755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B491F102-A190-AC8D-14C7-1C71550D5FBA}"/>
              </a:ext>
            </a:extLst>
          </p:cNvPr>
          <p:cNvSpPr>
            <a:spLocks noGrp="1"/>
          </p:cNvSpPr>
          <p:nvPr>
            <p:ph type="body" sz="quarter" idx="3"/>
          </p:nvPr>
        </p:nvSpPr>
        <p:spPr>
          <a:xfrm>
            <a:off x="5952226" y="1784700"/>
            <a:ext cx="5403162"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15E39C-4C85-EC92-A3FF-0BC90B1C6CE4}"/>
              </a:ext>
            </a:extLst>
          </p:cNvPr>
          <p:cNvSpPr>
            <a:spLocks noGrp="1"/>
          </p:cNvSpPr>
          <p:nvPr>
            <p:ph sz="quarter" idx="4"/>
          </p:nvPr>
        </p:nvSpPr>
        <p:spPr>
          <a:xfrm>
            <a:off x="5952226" y="2322105"/>
            <a:ext cx="5403162" cy="386755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 Placeholder 2">
            <a:extLst>
              <a:ext uri="{FF2B5EF4-FFF2-40B4-BE49-F238E27FC236}">
                <a16:creationId xmlns:a16="http://schemas.microsoft.com/office/drawing/2014/main" id="{7F795628-455A-5405-84F0-B50238DC351E}"/>
              </a:ext>
            </a:extLst>
          </p:cNvPr>
          <p:cNvSpPr>
            <a:spLocks noGrp="1"/>
          </p:cNvSpPr>
          <p:nvPr>
            <p:ph type="body" idx="13" hasCustomPrompt="1"/>
          </p:nvPr>
        </p:nvSpPr>
        <p:spPr>
          <a:xfrm>
            <a:off x="638355" y="1247295"/>
            <a:ext cx="10717033"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Subheading</a:t>
            </a:r>
          </a:p>
        </p:txBody>
      </p:sp>
    </p:spTree>
    <p:extLst>
      <p:ext uri="{BB962C8B-B14F-4D97-AF65-F5344CB8AC3E}">
        <p14:creationId xmlns:p14="http://schemas.microsoft.com/office/powerpoint/2010/main" val="19545006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with extra text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p:nvPr>
        </p:nvSpPr>
        <p:spPr>
          <a:xfrm>
            <a:off x="638355" y="2774786"/>
            <a:ext cx="5157787" cy="423683"/>
          </a:xfrm>
          <a:prstGeom prst="rect">
            <a:avLst/>
          </a:prstGeom>
          <a:solidFill>
            <a:schemeClr val="accent2"/>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36B645-E416-DD15-B406-3C8DB817254D}"/>
              </a:ext>
            </a:extLst>
          </p:cNvPr>
          <p:cNvSpPr>
            <a:spLocks noGrp="1"/>
          </p:cNvSpPr>
          <p:nvPr>
            <p:ph sz="half" idx="2"/>
          </p:nvPr>
        </p:nvSpPr>
        <p:spPr>
          <a:xfrm>
            <a:off x="638355" y="3281814"/>
            <a:ext cx="5157787" cy="29078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B491F102-A190-AC8D-14C7-1C71550D5FBA}"/>
              </a:ext>
            </a:extLst>
          </p:cNvPr>
          <p:cNvSpPr>
            <a:spLocks noGrp="1"/>
          </p:cNvSpPr>
          <p:nvPr>
            <p:ph type="body" sz="quarter" idx="3"/>
          </p:nvPr>
        </p:nvSpPr>
        <p:spPr>
          <a:xfrm>
            <a:off x="5952226" y="2774786"/>
            <a:ext cx="5403162" cy="423683"/>
          </a:xfrm>
          <a:prstGeom prst="rect">
            <a:avLst/>
          </a:prstGeom>
          <a:solidFill>
            <a:schemeClr val="accent2"/>
          </a:solidFill>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15E39C-4C85-EC92-A3FF-0BC90B1C6CE4}"/>
              </a:ext>
            </a:extLst>
          </p:cNvPr>
          <p:cNvSpPr>
            <a:spLocks noGrp="1"/>
          </p:cNvSpPr>
          <p:nvPr>
            <p:ph sz="quarter" idx="4"/>
          </p:nvPr>
        </p:nvSpPr>
        <p:spPr>
          <a:xfrm>
            <a:off x="5952226" y="3281814"/>
            <a:ext cx="5403162" cy="29078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Content Placeholder 3">
            <a:extLst>
              <a:ext uri="{FF2B5EF4-FFF2-40B4-BE49-F238E27FC236}">
                <a16:creationId xmlns:a16="http://schemas.microsoft.com/office/drawing/2014/main" id="{60B1093D-35E4-DAA7-5D6B-DA3DB2E93D6B}"/>
              </a:ext>
            </a:extLst>
          </p:cNvPr>
          <p:cNvSpPr>
            <a:spLocks noGrp="1"/>
          </p:cNvSpPr>
          <p:nvPr>
            <p:ph sz="half" idx="13"/>
          </p:nvPr>
        </p:nvSpPr>
        <p:spPr>
          <a:xfrm>
            <a:off x="638355" y="1330639"/>
            <a:ext cx="10717033" cy="13608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9797868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 heading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hasCustomPrompt="1"/>
          </p:nvPr>
        </p:nvSpPr>
        <p:spPr>
          <a:xfrm>
            <a:off x="638355" y="1247295"/>
            <a:ext cx="10717033" cy="423683"/>
          </a:xfrm>
          <a:prstGeom prst="rect">
            <a:avLst/>
          </a:prstGeom>
        </p:spPr>
        <p:txBody>
          <a:bodyPr anchor="b"/>
          <a:lstStyle>
            <a:lvl1pPr marL="0" indent="0">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Subheading</a:t>
            </a:r>
          </a:p>
        </p:txBody>
      </p:sp>
      <p:sp>
        <p:nvSpPr>
          <p:cNvPr id="4" name="Content Placeholder 3">
            <a:extLst>
              <a:ext uri="{FF2B5EF4-FFF2-40B4-BE49-F238E27FC236}">
                <a16:creationId xmlns:a16="http://schemas.microsoft.com/office/drawing/2014/main" id="{E736B645-E416-DD15-B406-3C8DB817254D}"/>
              </a:ext>
            </a:extLst>
          </p:cNvPr>
          <p:cNvSpPr>
            <a:spLocks noGrp="1"/>
          </p:cNvSpPr>
          <p:nvPr>
            <p:ph sz="half" idx="2"/>
          </p:nvPr>
        </p:nvSpPr>
        <p:spPr>
          <a:xfrm>
            <a:off x="638355" y="1751162"/>
            <a:ext cx="10717033" cy="443850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5453412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C077-700E-AEE6-0D8C-3A7E6483A8DD}"/>
              </a:ext>
            </a:extLst>
          </p:cNvPr>
          <p:cNvSpPr>
            <a:spLocks noGrp="1"/>
          </p:cNvSpPr>
          <p:nvPr>
            <p:ph type="title"/>
          </p:nvPr>
        </p:nvSpPr>
        <p:spPr>
          <a:xfrm>
            <a:off x="638355" y="498048"/>
            <a:ext cx="10717033" cy="749247"/>
          </a:xfrm>
        </p:spPr>
        <p:txBody>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8FB34F6-A0E6-3EC1-C726-DA7A65B08C7C}"/>
              </a:ext>
            </a:extLst>
          </p:cNvPr>
          <p:cNvSpPr>
            <a:spLocks noGrp="1"/>
          </p:cNvSpPr>
          <p:nvPr>
            <p:ph type="body" idx="1" hasCustomPrompt="1"/>
          </p:nvPr>
        </p:nvSpPr>
        <p:spPr>
          <a:xfrm>
            <a:off x="638355" y="1247295"/>
            <a:ext cx="5157787" cy="423683"/>
          </a:xfrm>
          <a:prstGeom prst="rect">
            <a:avLst/>
          </a:prstGeom>
        </p:spPr>
        <p:txBody>
          <a:bodyPr anchor="b"/>
          <a:lstStyle>
            <a:lvl1pPr marL="0" indent="0" algn="ctr">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Title Centered Over Image</a:t>
            </a:r>
          </a:p>
        </p:txBody>
      </p:sp>
      <p:sp>
        <p:nvSpPr>
          <p:cNvPr id="5" name="Text Placeholder 4">
            <a:extLst>
              <a:ext uri="{FF2B5EF4-FFF2-40B4-BE49-F238E27FC236}">
                <a16:creationId xmlns:a16="http://schemas.microsoft.com/office/drawing/2014/main" id="{B491F102-A190-AC8D-14C7-1C71550D5FBA}"/>
              </a:ext>
            </a:extLst>
          </p:cNvPr>
          <p:cNvSpPr>
            <a:spLocks noGrp="1"/>
          </p:cNvSpPr>
          <p:nvPr>
            <p:ph type="body" sz="quarter" idx="3" hasCustomPrompt="1"/>
          </p:nvPr>
        </p:nvSpPr>
        <p:spPr>
          <a:xfrm>
            <a:off x="5952226" y="1247295"/>
            <a:ext cx="5403162" cy="423683"/>
          </a:xfrm>
          <a:prstGeom prst="rect">
            <a:avLst/>
          </a:prstGeom>
        </p:spPr>
        <p:txBody>
          <a:bodyPr anchor="b"/>
          <a:lstStyle>
            <a:lvl1pPr marL="0" indent="0" algn="ctr">
              <a:buNone/>
              <a:defRPr sz="2400" b="1">
                <a:solidFill>
                  <a:srgbClr val="31859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Title Centered Over Image</a:t>
            </a:r>
          </a:p>
        </p:txBody>
      </p:sp>
      <p:sp>
        <p:nvSpPr>
          <p:cNvPr id="9" name="Slide Number Placeholder 8">
            <a:extLst>
              <a:ext uri="{FF2B5EF4-FFF2-40B4-BE49-F238E27FC236}">
                <a16:creationId xmlns:a16="http://schemas.microsoft.com/office/drawing/2014/main" id="{3DEB245D-4514-D142-0828-DACB85F14238}"/>
              </a:ext>
            </a:extLst>
          </p:cNvPr>
          <p:cNvSpPr>
            <a:spLocks noGrp="1"/>
          </p:cNvSpPr>
          <p:nvPr>
            <p:ph type="sldNum" sz="quarter" idx="12"/>
          </p:nvPr>
        </p:nvSpPr>
        <p:spPr/>
        <p:txBody>
          <a:bodyPr/>
          <a:lstStyle/>
          <a:p>
            <a:fld id="{3050731F-0994-42D5-92D3-CC2360AE601E}" type="slidenum">
              <a:rPr lang="en-GB" smtClean="0"/>
              <a:t>‹#›</a:t>
            </a:fld>
            <a:endParaRPr lang="en-GB"/>
          </a:p>
        </p:txBody>
      </p:sp>
      <p:sp>
        <p:nvSpPr>
          <p:cNvPr id="10" name="Rectangle 9">
            <a:extLst>
              <a:ext uri="{FF2B5EF4-FFF2-40B4-BE49-F238E27FC236}">
                <a16:creationId xmlns:a16="http://schemas.microsoft.com/office/drawing/2014/main" id="{B6FEAAFB-0E13-CA81-B8D1-C62B8F572A04}"/>
              </a:ext>
            </a:extLst>
          </p:cNvPr>
          <p:cNvSpPr/>
          <p:nvPr userDrawn="1"/>
        </p:nvSpPr>
        <p:spPr>
          <a:xfrm>
            <a:off x="425422" y="498049"/>
            <a:ext cx="137585" cy="749246"/>
          </a:xfrm>
          <a:prstGeom prst="rect">
            <a:avLst/>
          </a:prstGeom>
          <a:solidFill>
            <a:srgbClr val="2361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23342232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image" Target="../media/image1.jpg"/><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B000BC-83DB-53A8-F7E8-8141A13B0CB7}"/>
              </a:ext>
            </a:extLst>
          </p:cNvPr>
          <p:cNvSpPr>
            <a:spLocks noGrp="1"/>
          </p:cNvSpPr>
          <p:nvPr>
            <p:ph type="title"/>
          </p:nvPr>
        </p:nvSpPr>
        <p:spPr>
          <a:xfrm>
            <a:off x="629728" y="498050"/>
            <a:ext cx="10932544" cy="74924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33E8A6E9-793B-20A7-905B-B590C1A1E1AC}"/>
              </a:ext>
            </a:extLst>
          </p:cNvPr>
          <p:cNvSpPr>
            <a:spLocks noGrp="1"/>
          </p:cNvSpPr>
          <p:nvPr>
            <p:ph type="body" idx="1"/>
          </p:nvPr>
        </p:nvSpPr>
        <p:spPr>
          <a:xfrm>
            <a:off x="629727" y="1348219"/>
            <a:ext cx="10932544" cy="48714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0DA95BC5-A583-DEBA-081E-FC421756AFCA}"/>
              </a:ext>
            </a:extLst>
          </p:cNvPr>
          <p:cNvSpPr>
            <a:spLocks noGrp="1"/>
          </p:cNvSpPr>
          <p:nvPr>
            <p:ph type="sldNum" sz="quarter" idx="4"/>
          </p:nvPr>
        </p:nvSpPr>
        <p:spPr>
          <a:xfrm>
            <a:off x="8819071" y="6356350"/>
            <a:ext cx="2743200" cy="365125"/>
          </a:xfrm>
          <a:prstGeom prst="rect">
            <a:avLst/>
          </a:prstGeom>
        </p:spPr>
        <p:txBody>
          <a:bodyPr vert="horz" lIns="91440" tIns="45720" rIns="91440" bIns="45720" rtlCol="0" anchor="ctr"/>
          <a:lstStyle>
            <a:lvl1pPr algn="r">
              <a:defRPr sz="1050">
                <a:solidFill>
                  <a:schemeClr val="bg1">
                    <a:lumMod val="50000"/>
                  </a:schemeClr>
                </a:solidFill>
                <a:latin typeface="Arial" panose="020B0604020202020204" pitchFamily="34" charset="0"/>
                <a:cs typeface="Arial" panose="020B0604020202020204" pitchFamily="34" charset="0"/>
              </a:defRPr>
            </a:lvl1pPr>
          </a:lstStyle>
          <a:p>
            <a:fld id="{3050731F-0994-42D5-92D3-CC2360AE601E}" type="slidenum">
              <a:rPr lang="en-GB" smtClean="0"/>
              <a:pPr/>
              <a:t>‹#›</a:t>
            </a:fld>
            <a:endParaRPr lang="en-GB" dirty="0"/>
          </a:p>
        </p:txBody>
      </p:sp>
    </p:spTree>
    <p:extLst>
      <p:ext uri="{BB962C8B-B14F-4D97-AF65-F5344CB8AC3E}">
        <p14:creationId xmlns:p14="http://schemas.microsoft.com/office/powerpoint/2010/main" val="3943875098"/>
      </p:ext>
    </p:extLst>
  </p:cSld>
  <p:clrMap bg1="lt1" tx1="dk1" bg2="lt2" tx2="dk2" accent1="accent1" accent2="accent2" accent3="accent3" accent4="accent4" accent5="accent5" accent6="accent6" hlink="hlink" folHlink="folHlink"/>
  <p:sldLayoutIdLst>
    <p:sldLayoutId id="2147483650" r:id="rId1"/>
    <p:sldLayoutId id="2147483679" r:id="rId2"/>
    <p:sldLayoutId id="2147483651" r:id="rId3"/>
    <p:sldLayoutId id="2147483652" r:id="rId4"/>
    <p:sldLayoutId id="2147483653" r:id="rId5"/>
    <p:sldLayoutId id="2147483682" r:id="rId6"/>
    <p:sldLayoutId id="2147483681" r:id="rId7"/>
    <p:sldLayoutId id="2147483680" r:id="rId8"/>
    <p:sldLayoutId id="2147483669" r:id="rId9"/>
    <p:sldLayoutId id="2147483670" r:id="rId10"/>
    <p:sldLayoutId id="2147483664" r:id="rId11"/>
    <p:sldLayoutId id="2147483654" r:id="rId12"/>
    <p:sldLayoutId id="2147483655" r:id="rId13"/>
    <p:sldLayoutId id="2147483656" r:id="rId14"/>
    <p:sldLayoutId id="2147483657" r:id="rId15"/>
  </p:sldLayoutIdLst>
  <p:hf hdr="0" ftr="0" dt="0"/>
  <p:txStyles>
    <p:titleStyle>
      <a:lvl1pPr algn="l" defTabSz="914400" rtl="0" eaLnBrk="1" latinLnBrk="0" hangingPunct="1">
        <a:lnSpc>
          <a:spcPct val="90000"/>
        </a:lnSpc>
        <a:spcBef>
          <a:spcPct val="0"/>
        </a:spcBef>
        <a:buNone/>
        <a:defRPr sz="3800" b="1" kern="1200">
          <a:solidFill>
            <a:srgbClr val="236138"/>
          </a:solidFill>
          <a:latin typeface="Arial" panose="020B0604020202020204" pitchFamily="34" charset="0"/>
          <a:ea typeface="+mj-ea"/>
          <a:cs typeface="Arial" panose="020B0604020202020204" pitchFamily="34" charset="0"/>
        </a:defRPr>
      </a:lvl1pPr>
    </p:titleStyle>
    <p:bodyStyle>
      <a:lvl1pPr marL="270000" indent="-2700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4000" indent="-2700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008000" indent="-2700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404000" indent="-342900" algn="l" defTabSz="914400" rtl="0" eaLnBrk="1" latinLnBrk="0" hangingPunct="1">
        <a:lnSpc>
          <a:spcPct val="90000"/>
        </a:lnSpc>
        <a:spcBef>
          <a:spcPts val="500"/>
        </a:spcBef>
        <a:buFont typeface="+mj-lt"/>
        <a:buAutoNum type="arabicParenR"/>
        <a:defRPr sz="1800" kern="1200">
          <a:solidFill>
            <a:schemeClr val="tx1"/>
          </a:solidFill>
          <a:latin typeface="Arial" panose="020B0604020202020204" pitchFamily="34" charset="0"/>
          <a:ea typeface="+mn-ea"/>
          <a:cs typeface="Arial" panose="020B0604020202020204" pitchFamily="34" charset="0"/>
        </a:defRPr>
      </a:lvl4pPr>
      <a:lvl5pPr marL="1692000" indent="-270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B000BC-83DB-53A8-F7E8-8141A13B0CB7}"/>
              </a:ext>
            </a:extLst>
          </p:cNvPr>
          <p:cNvSpPr>
            <a:spLocks noGrp="1"/>
          </p:cNvSpPr>
          <p:nvPr>
            <p:ph type="title"/>
          </p:nvPr>
        </p:nvSpPr>
        <p:spPr>
          <a:xfrm>
            <a:off x="629728" y="498050"/>
            <a:ext cx="10932544" cy="74924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33E8A6E9-793B-20A7-905B-B590C1A1E1AC}"/>
              </a:ext>
            </a:extLst>
          </p:cNvPr>
          <p:cNvSpPr>
            <a:spLocks noGrp="1"/>
          </p:cNvSpPr>
          <p:nvPr>
            <p:ph type="body" idx="1"/>
          </p:nvPr>
        </p:nvSpPr>
        <p:spPr>
          <a:xfrm>
            <a:off x="629727" y="1348219"/>
            <a:ext cx="10932544" cy="48714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0DA95BC5-A583-DEBA-081E-FC421756AFCA}"/>
              </a:ext>
            </a:extLst>
          </p:cNvPr>
          <p:cNvSpPr>
            <a:spLocks noGrp="1"/>
          </p:cNvSpPr>
          <p:nvPr>
            <p:ph type="sldNum" sz="quarter" idx="4"/>
          </p:nvPr>
        </p:nvSpPr>
        <p:spPr>
          <a:xfrm>
            <a:off x="8819071" y="6356350"/>
            <a:ext cx="2743200" cy="365125"/>
          </a:xfrm>
          <a:prstGeom prst="rect">
            <a:avLst/>
          </a:prstGeom>
        </p:spPr>
        <p:txBody>
          <a:bodyPr vert="horz" lIns="91440" tIns="45720" rIns="91440" bIns="45720" rtlCol="0" anchor="ctr"/>
          <a:lstStyle>
            <a:lvl1pPr algn="r">
              <a:defRPr sz="1050">
                <a:solidFill>
                  <a:schemeClr val="bg1">
                    <a:lumMod val="50000"/>
                  </a:schemeClr>
                </a:solidFill>
                <a:latin typeface="Arial" panose="020B0604020202020204" pitchFamily="34" charset="0"/>
                <a:cs typeface="Arial" panose="020B0604020202020204" pitchFamily="34" charset="0"/>
              </a:defRPr>
            </a:lvl1pPr>
          </a:lstStyle>
          <a:p>
            <a:fld id="{3050731F-0994-42D5-92D3-CC2360AE601E}" type="slidenum">
              <a:rPr lang="en-GB" smtClean="0"/>
              <a:pPr/>
              <a:t>‹#›</a:t>
            </a:fld>
            <a:endParaRPr lang="en-GB" dirty="0"/>
          </a:p>
        </p:txBody>
      </p:sp>
      <p:pic>
        <p:nvPicPr>
          <p:cNvPr id="7" name="Picture 6">
            <a:extLst>
              <a:ext uri="{FF2B5EF4-FFF2-40B4-BE49-F238E27FC236}">
                <a16:creationId xmlns:a16="http://schemas.microsoft.com/office/drawing/2014/main" id="{EDE1E710-5EE4-3F2E-7E88-E8EA17B12A97}"/>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79417" y="6356350"/>
            <a:ext cx="3184525" cy="225571"/>
          </a:xfrm>
          <a:prstGeom prst="rect">
            <a:avLst/>
          </a:prstGeom>
        </p:spPr>
      </p:pic>
    </p:spTree>
    <p:extLst>
      <p:ext uri="{BB962C8B-B14F-4D97-AF65-F5344CB8AC3E}">
        <p14:creationId xmlns:p14="http://schemas.microsoft.com/office/powerpoint/2010/main" val="122893169"/>
      </p:ext>
    </p:extLst>
  </p:cSld>
  <p:clrMap bg1="lt1" tx1="dk1" bg2="lt2" tx2="dk2" accent1="accent1" accent2="accent2" accent3="accent3" accent4="accent4" accent5="accent5" accent6="accent6" hlink="hlink" folHlink="folHlink"/>
  <p:sldLayoutIdLst>
    <p:sldLayoutId id="2147483672" r:id="rId1"/>
    <p:sldLayoutId id="2147483674" r:id="rId2"/>
    <p:sldLayoutId id="2147483676" r:id="rId3"/>
    <p:sldLayoutId id="2147483677" r:id="rId4"/>
    <p:sldLayoutId id="2147483678" r:id="rId5"/>
    <p:sldLayoutId id="2147483683" r:id="rId6"/>
    <p:sldLayoutId id="2147483684" r:id="rId7"/>
    <p:sldLayoutId id="2147483685" r:id="rId8"/>
    <p:sldLayoutId id="2147483686" r:id="rId9"/>
  </p:sldLayoutIdLst>
  <p:hf hdr="0" ftr="0" dt="0"/>
  <p:txStyles>
    <p:titleStyle>
      <a:lvl1pPr algn="l" defTabSz="914400" rtl="0" eaLnBrk="1" latinLnBrk="0" hangingPunct="1">
        <a:lnSpc>
          <a:spcPct val="90000"/>
        </a:lnSpc>
        <a:spcBef>
          <a:spcPct val="0"/>
        </a:spcBef>
        <a:buNone/>
        <a:defRPr sz="3800" b="1" kern="1200">
          <a:solidFill>
            <a:srgbClr val="236138"/>
          </a:solidFill>
          <a:latin typeface="Arial" panose="020B0604020202020204" pitchFamily="34" charset="0"/>
          <a:ea typeface="+mj-ea"/>
          <a:cs typeface="Arial" panose="020B0604020202020204" pitchFamily="34" charset="0"/>
        </a:defRPr>
      </a:lvl1pPr>
    </p:titleStyle>
    <p:bodyStyle>
      <a:lvl1pPr marL="270000" indent="-2700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4000" indent="-2700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008000" indent="-2700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404000" indent="-342900" algn="l" defTabSz="914400" rtl="0" eaLnBrk="1" latinLnBrk="0" hangingPunct="1">
        <a:lnSpc>
          <a:spcPct val="90000"/>
        </a:lnSpc>
        <a:spcBef>
          <a:spcPts val="500"/>
        </a:spcBef>
        <a:buFont typeface="+mj-lt"/>
        <a:buAutoNum type="arabicParenR"/>
        <a:defRPr sz="1800" kern="1200">
          <a:solidFill>
            <a:schemeClr val="tx1"/>
          </a:solidFill>
          <a:latin typeface="Arial" panose="020B0604020202020204" pitchFamily="34" charset="0"/>
          <a:ea typeface="+mn-ea"/>
          <a:cs typeface="Arial" panose="020B0604020202020204" pitchFamily="34" charset="0"/>
        </a:defRPr>
      </a:lvl4pPr>
      <a:lvl5pPr marL="1692000" indent="-270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700863"/>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dirty="0"/>
              <a:t>Leases</a:t>
            </a:r>
          </a:p>
        </p:txBody>
      </p:sp>
      <p:sp>
        <p:nvSpPr>
          <p:cNvPr id="2" name="Text Placeholder 1">
            <a:extLst>
              <a:ext uri="{FF2B5EF4-FFF2-40B4-BE49-F238E27FC236}">
                <a16:creationId xmlns:a16="http://schemas.microsoft.com/office/drawing/2014/main" id="{DE997A91-9CA1-4BD6-BAA3-FF5CCC881088}"/>
              </a:ext>
            </a:extLst>
          </p:cNvPr>
          <p:cNvSpPr>
            <a:spLocks noGrp="1"/>
          </p:cNvSpPr>
          <p:nvPr>
            <p:ph type="body" idx="1"/>
          </p:nvPr>
        </p:nvSpPr>
        <p:spPr/>
        <p:txBody>
          <a:bodyPr/>
          <a:lstStyle/>
          <a:p>
            <a:r>
              <a:rPr lang="en-US" dirty="0"/>
              <a:t>Key valuation issues</a:t>
            </a:r>
            <a:endParaRPr lang="en-GB" dirty="0"/>
          </a:p>
        </p:txBody>
      </p:sp>
      <p:sp>
        <p:nvSpPr>
          <p:cNvPr id="9219" name="Rectangle 3"/>
          <p:cNvSpPr>
            <a:spLocks noGrp="1" noChangeArrowheads="1"/>
          </p:cNvSpPr>
          <p:nvPr>
            <p:ph sz="half" idx="2"/>
          </p:nvPr>
        </p:nvSpPr>
        <p:spPr/>
        <p:txBody>
          <a:bodyPr/>
          <a:lstStyle/>
          <a:p>
            <a:r>
              <a:rPr lang="en-GB" altLang="en-US" dirty="0"/>
              <a:t>Valuation multiples</a:t>
            </a:r>
          </a:p>
          <a:p>
            <a:pPr lvl="1"/>
            <a:r>
              <a:rPr lang="en-GB" altLang="en-US" dirty="0"/>
              <a:t>Do multiples need lease adjustments?</a:t>
            </a:r>
          </a:p>
          <a:p>
            <a:pPr lvl="1"/>
            <a:r>
              <a:rPr lang="en-GB" altLang="en-US" dirty="0"/>
              <a:t>Are there comparability problems?</a:t>
            </a:r>
          </a:p>
          <a:p>
            <a:endParaRPr lang="en-GB" altLang="en-US" dirty="0"/>
          </a:p>
          <a:p>
            <a:r>
              <a:rPr lang="en-GB" altLang="en-US" dirty="0"/>
              <a:t>DCF models</a:t>
            </a:r>
          </a:p>
          <a:p>
            <a:pPr lvl="1"/>
            <a:r>
              <a:rPr lang="en-GB" altLang="en-US" dirty="0"/>
              <a:t>How do leases impact free cash flow?</a:t>
            </a:r>
          </a:p>
          <a:p>
            <a:pPr lvl="1"/>
            <a:r>
              <a:rPr lang="en-GB" altLang="en-US" dirty="0"/>
              <a:t>Does WACC need lease adjustments?</a:t>
            </a:r>
          </a:p>
          <a:p>
            <a:pPr lvl="1"/>
            <a:r>
              <a:rPr lang="en-GB" altLang="en-US" dirty="0"/>
              <a:t>Does the EV-Equity bridge need lease adjustments?</a:t>
            </a:r>
          </a:p>
          <a:p>
            <a:pPr lvl="1"/>
            <a:endParaRPr lang="en-GB" altLang="en-US" dirty="0"/>
          </a:p>
          <a:p>
            <a:endParaRPr lang="en-GB" altLang="en-US" dirty="0"/>
          </a:p>
          <a:p>
            <a:endParaRPr lang="en-GB" altLang="en-US" dirty="0"/>
          </a:p>
          <a:p>
            <a:endParaRPr lang="en-GB" altLang="en-US" dirty="0"/>
          </a:p>
          <a:p>
            <a:endParaRPr lang="en-GB" altLang="en-US" dirty="0"/>
          </a:p>
        </p:txBody>
      </p:sp>
      <p:sp>
        <p:nvSpPr>
          <p:cNvPr id="3" name="Slide Number Placeholder 2"/>
          <p:cNvSpPr>
            <a:spLocks noGrp="1"/>
          </p:cNvSpPr>
          <p:nvPr>
            <p:ph type="sldNum" sz="quarter" idx="12"/>
          </p:nvPr>
        </p:nvSpPr>
        <p:spPr/>
        <p:txBody>
          <a:bodyPr/>
          <a:lstStyle/>
          <a:p>
            <a:pPr lvl="0"/>
            <a:fld id="{65786598-F0B5-47AA-B83B-BA85C48D8D6E}" type="slidenum">
              <a:rPr lang="en-GB" noProof="0" smtClean="0"/>
              <a:pPr lvl="0"/>
              <a:t>1</a:t>
            </a:fld>
            <a:endParaRPr lang="en-GB" noProof="0" dirty="0"/>
          </a:p>
        </p:txBody>
      </p:sp>
    </p:spTree>
    <p:extLst>
      <p:ext uri="{BB962C8B-B14F-4D97-AF65-F5344CB8AC3E}">
        <p14:creationId xmlns:p14="http://schemas.microsoft.com/office/powerpoint/2010/main" val="145131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en-US" dirty="0"/>
              <a:t>Lessee accounting</a:t>
            </a:r>
          </a:p>
        </p:txBody>
      </p:sp>
      <p:sp>
        <p:nvSpPr>
          <p:cNvPr id="2" name="Text Placeholder 1">
            <a:extLst>
              <a:ext uri="{FF2B5EF4-FFF2-40B4-BE49-F238E27FC236}">
                <a16:creationId xmlns:a16="http://schemas.microsoft.com/office/drawing/2014/main" id="{1544C221-0983-4FE2-893C-4869741778E2}"/>
              </a:ext>
            </a:extLst>
          </p:cNvPr>
          <p:cNvSpPr>
            <a:spLocks noGrp="1"/>
          </p:cNvSpPr>
          <p:nvPr>
            <p:ph type="body" idx="1"/>
          </p:nvPr>
        </p:nvSpPr>
        <p:spPr/>
        <p:txBody>
          <a:bodyPr/>
          <a:lstStyle/>
          <a:p>
            <a:r>
              <a:rPr lang="en-US" dirty="0"/>
              <a:t>Overview</a:t>
            </a:r>
          </a:p>
        </p:txBody>
      </p:sp>
      <p:sp>
        <p:nvSpPr>
          <p:cNvPr id="9219" name="Rectangle 3"/>
          <p:cNvSpPr>
            <a:spLocks noGrp="1" noChangeArrowheads="1"/>
          </p:cNvSpPr>
          <p:nvPr>
            <p:ph sz="half" idx="2"/>
          </p:nvPr>
        </p:nvSpPr>
        <p:spPr/>
        <p:txBody>
          <a:bodyPr/>
          <a:lstStyle/>
          <a:p>
            <a:pPr marL="0" indent="0">
              <a:buNone/>
            </a:pPr>
            <a:r>
              <a:rPr lang="en-GB" altLang="en-US" dirty="0"/>
              <a:t>New rules effective from the start of 2019</a:t>
            </a:r>
          </a:p>
          <a:p>
            <a:pPr lvl="1"/>
            <a:r>
              <a:rPr lang="en-GB" altLang="en-US" dirty="0"/>
              <a:t>IFRS 16 and ASC topic 842</a:t>
            </a:r>
          </a:p>
        </p:txBody>
      </p:sp>
      <p:sp>
        <p:nvSpPr>
          <p:cNvPr id="3" name="Slide Number Placeholder 2"/>
          <p:cNvSpPr>
            <a:spLocks noGrp="1"/>
          </p:cNvSpPr>
          <p:nvPr>
            <p:ph type="sldNum" sz="quarter" idx="12"/>
          </p:nvPr>
        </p:nvSpPr>
        <p:spPr/>
        <p:txBody>
          <a:bodyPr/>
          <a:lstStyle/>
          <a:p>
            <a:pPr lvl="0"/>
            <a:fld id="{65786598-F0B5-47AA-B83B-BA85C48D8D6E}" type="slidenum">
              <a:rPr lang="en-GB" noProof="0" smtClean="0"/>
              <a:pPr lvl="0"/>
              <a:t>2</a:t>
            </a:fld>
            <a:endParaRPr lang="en-GB" noProof="0" dirty="0"/>
          </a:p>
        </p:txBody>
      </p:sp>
      <p:graphicFrame>
        <p:nvGraphicFramePr>
          <p:cNvPr id="6" name="Group 75">
            <a:extLst>
              <a:ext uri="{FF2B5EF4-FFF2-40B4-BE49-F238E27FC236}">
                <a16:creationId xmlns:a16="http://schemas.microsoft.com/office/drawing/2014/main" id="{C0C140FE-C370-4793-8573-92368FAA8E8C}"/>
              </a:ext>
            </a:extLst>
          </p:cNvPr>
          <p:cNvGraphicFramePr>
            <a:graphicFrameLocks/>
          </p:cNvGraphicFramePr>
          <p:nvPr>
            <p:extLst>
              <p:ext uri="{D42A27DB-BD31-4B8C-83A1-F6EECF244321}">
                <p14:modId xmlns:p14="http://schemas.microsoft.com/office/powerpoint/2010/main" val="2691086445"/>
              </p:ext>
            </p:extLst>
          </p:nvPr>
        </p:nvGraphicFramePr>
        <p:xfrm>
          <a:off x="624000" y="2566050"/>
          <a:ext cx="10943999" cy="3218877"/>
        </p:xfrm>
        <a:graphic>
          <a:graphicData uri="http://schemas.openxmlformats.org/drawingml/2006/table">
            <a:tbl>
              <a:tblPr/>
              <a:tblGrid>
                <a:gridCol w="3763193">
                  <a:extLst>
                    <a:ext uri="{9D8B030D-6E8A-4147-A177-3AD203B41FA5}">
                      <a16:colId xmlns:a16="http://schemas.microsoft.com/office/drawing/2014/main" val="20000"/>
                    </a:ext>
                  </a:extLst>
                </a:gridCol>
                <a:gridCol w="2743905">
                  <a:extLst>
                    <a:ext uri="{9D8B030D-6E8A-4147-A177-3AD203B41FA5}">
                      <a16:colId xmlns:a16="http://schemas.microsoft.com/office/drawing/2014/main" val="20002"/>
                    </a:ext>
                  </a:extLst>
                </a:gridCol>
                <a:gridCol w="2155595">
                  <a:extLst>
                    <a:ext uri="{9D8B030D-6E8A-4147-A177-3AD203B41FA5}">
                      <a16:colId xmlns:a16="http://schemas.microsoft.com/office/drawing/2014/main" val="717109645"/>
                    </a:ext>
                  </a:extLst>
                </a:gridCol>
                <a:gridCol w="2281306">
                  <a:extLst>
                    <a:ext uri="{9D8B030D-6E8A-4147-A177-3AD203B41FA5}">
                      <a16:colId xmlns:a16="http://schemas.microsoft.com/office/drawing/2014/main" val="2529189221"/>
                    </a:ext>
                  </a:extLst>
                </a:gridCol>
              </a:tblGrid>
              <a:tr h="205951">
                <a:tc rowSpan="2">
                  <a:txBody>
                    <a:bodyPr/>
                    <a:lstStyle/>
                    <a:p>
                      <a:pPr marL="0" marR="0" lvl="0" indent="0" algn="l" defTabSz="914400" rtl="0" eaLnBrk="1" fontAlgn="base" latinLnBrk="0" hangingPunct="1">
                        <a:lnSpc>
                          <a:spcPct val="100000"/>
                        </a:lnSpc>
                        <a:spcBef>
                          <a:spcPts val="0"/>
                        </a:spcBef>
                        <a:spcAft>
                          <a:spcPct val="0"/>
                        </a:spcAft>
                        <a:buClr>
                          <a:srgbClr val="003399"/>
                        </a:buClr>
                        <a:buSzTx/>
                        <a:buFont typeface="Wingdings" pitchFamily="2" charset="2"/>
                        <a:buNone/>
                        <a:tabLst/>
                      </a:pPr>
                      <a:endParaRPr kumimoji="0" lang="en-US" sz="20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rowSpan="2">
                  <a:txBody>
                    <a:bodyPr/>
                    <a:lstStyle/>
                    <a:p>
                      <a:pPr marL="179388" marR="0" lvl="0" indent="0" algn="ctr" defTabSz="914400" rtl="0" eaLnBrk="1" fontAlgn="base" latinLnBrk="0" hangingPunct="1">
                        <a:lnSpc>
                          <a:spcPct val="100000"/>
                        </a:lnSpc>
                        <a:spcBef>
                          <a:spcPts val="0"/>
                        </a:spcBef>
                        <a:spcAft>
                          <a:spcPct val="0"/>
                        </a:spcAft>
                        <a:buClr>
                          <a:srgbClr val="003399"/>
                        </a:buClr>
                        <a:buSzTx/>
                        <a:buFont typeface="Wingdings" pitchFamily="2" charset="2"/>
                        <a:buNone/>
                        <a:tabLst/>
                      </a:pPr>
                      <a:r>
                        <a:rPr kumimoji="0" lang="en-US" sz="20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IFRS</a:t>
                      </a:r>
                    </a:p>
                  </a:txBody>
                  <a:tcPr marL="121920" marR="1219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179388" marR="0" lvl="0" indent="0" algn="ctr" defTabSz="914400" rtl="0" eaLnBrk="1" fontAlgn="base" latinLnBrk="0" hangingPunct="1">
                        <a:lnSpc>
                          <a:spcPct val="100000"/>
                        </a:lnSpc>
                        <a:spcBef>
                          <a:spcPts val="0"/>
                        </a:spcBef>
                        <a:spcAft>
                          <a:spcPct val="0"/>
                        </a:spcAft>
                        <a:buClr>
                          <a:srgbClr val="003399"/>
                        </a:buClr>
                        <a:buSzTx/>
                        <a:buFont typeface="Wingdings" pitchFamily="2" charset="2"/>
                        <a:buNone/>
                        <a:tabLst/>
                      </a:pPr>
                      <a:r>
                        <a:rPr kumimoji="0" lang="en-US" sz="20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US GAAP</a:t>
                      </a:r>
                    </a:p>
                  </a:txBody>
                  <a:tcPr marL="121920" marR="1219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0"/>
                  </a:ext>
                </a:extLst>
              </a:tr>
              <a:tr h="536637">
                <a:tc vMerge="1">
                  <a:txBody>
                    <a:bodyPr/>
                    <a:lstStyle/>
                    <a:p>
                      <a:pPr marL="0" marR="0" lvl="0" indent="0" algn="l" defTabSz="914400" rtl="0" eaLnBrk="1" fontAlgn="base" latinLnBrk="0" hangingPunct="1">
                        <a:lnSpc>
                          <a:spcPts val="2000"/>
                        </a:lnSpc>
                        <a:spcBef>
                          <a:spcPct val="20000"/>
                        </a:spcBef>
                        <a:spcAft>
                          <a:spcPct val="0"/>
                        </a:spcAft>
                        <a:buClr>
                          <a:srgbClr val="003399"/>
                        </a:buClr>
                        <a:buSzTx/>
                        <a:buFont typeface="Wingdings" pitchFamily="2" charset="2"/>
                        <a:buNone/>
                        <a:tabLst/>
                      </a:pPr>
                      <a:endPar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1920" marR="1219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vMerge="1">
                  <a:txBody>
                    <a:bodyPr/>
                    <a:lstStyle/>
                    <a:p>
                      <a:pPr marL="179388" marR="0" lvl="0" indent="0" algn="l" defTabSz="914400" rtl="0" eaLnBrk="1" fontAlgn="base" latinLnBrk="0" hangingPunct="1">
                        <a:lnSpc>
                          <a:spcPts val="2000"/>
                        </a:lnSpc>
                        <a:spcBef>
                          <a:spcPct val="20000"/>
                        </a:spcBef>
                        <a:spcAft>
                          <a:spcPct val="0"/>
                        </a:spcAft>
                        <a:buClr>
                          <a:srgbClr val="003399"/>
                        </a:buClr>
                        <a:buSzTx/>
                        <a:buFont typeface="Wingdings" pitchFamily="2" charset="2"/>
                        <a:buNone/>
                        <a:tabLst/>
                      </a:pPr>
                      <a:endPar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1920" marR="1219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179388" marR="0" lvl="0" indent="0" algn="ctr" defTabSz="914400" rtl="0" eaLnBrk="1" fontAlgn="base" latinLnBrk="0" hangingPunct="1">
                        <a:lnSpc>
                          <a:spcPts val="2000"/>
                        </a:lnSpc>
                        <a:spcBef>
                          <a:spcPts val="0"/>
                        </a:spcBef>
                        <a:spcAft>
                          <a:spcPct val="0"/>
                        </a:spcAft>
                        <a:buClr>
                          <a:srgbClr val="003399"/>
                        </a:buClr>
                        <a:buSzTx/>
                        <a:buFont typeface="Wingdings" pitchFamily="2" charset="2"/>
                        <a:buNone/>
                        <a:tabLst/>
                      </a:pPr>
                      <a:r>
                        <a:rPr kumimoji="0" lang="en-GB" sz="18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Finance lease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179388" marR="0" lvl="0" indent="0" algn="ctr" defTabSz="914400" rtl="0" eaLnBrk="1" fontAlgn="base" latinLnBrk="0" hangingPunct="1">
                        <a:lnSpc>
                          <a:spcPts val="2000"/>
                        </a:lnSpc>
                        <a:spcBef>
                          <a:spcPts val="0"/>
                        </a:spcBef>
                        <a:spcAft>
                          <a:spcPct val="0"/>
                        </a:spcAft>
                        <a:buClr>
                          <a:srgbClr val="003399"/>
                        </a:buClr>
                        <a:buSzTx/>
                        <a:buFont typeface="Wingdings" pitchFamily="2" charset="2"/>
                        <a:buNone/>
                        <a:tabLst/>
                      </a:pPr>
                      <a:r>
                        <a:rPr kumimoji="0" lang="en-GB" sz="18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Operating lease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218544658"/>
                  </a:ext>
                </a:extLst>
              </a:tr>
              <a:tr h="701057">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Balance sheet</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gridSpan="3">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Right-of-use asset,</a:t>
                      </a:r>
                    </a:p>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Lease liability</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hMerge="1">
                  <a:txBody>
                    <a:bodyPr/>
                    <a:lstStyle/>
                    <a:p>
                      <a:pPr marL="179388" marR="0" lvl="0" indent="0" algn="l" defTabSz="914400" rtl="0" eaLnBrk="1" fontAlgn="base" latinLnBrk="0" hangingPunct="1">
                        <a:lnSpc>
                          <a:spcPct val="100000"/>
                        </a:lnSpc>
                        <a:spcBef>
                          <a:spcPct val="20000"/>
                        </a:spcBef>
                        <a:spcAft>
                          <a:spcPct val="0"/>
                        </a:spcAft>
                        <a:buClr>
                          <a:srgbClr val="003399"/>
                        </a:buClr>
                        <a:buSzTx/>
                        <a:buFont typeface="Wingdings" pitchFamily="2" charset="2"/>
                        <a:buNone/>
                        <a:tabLst/>
                      </a:pPr>
                      <a:endParaRPr kumimoji="0" lang="en-GB"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1"/>
                  </a:ext>
                </a:extLst>
              </a:tr>
              <a:tr h="701057">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Income statement</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gridSpan="2">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Depreciation / amortization,</a:t>
                      </a:r>
                    </a:p>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Interest expense</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hMerge="1">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endParaRPr kumimoji="0" lang="en-GB"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anchor="ctr">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defRPr/>
                      </a:pPr>
                      <a:r>
                        <a:rPr kumimoji="0" lang="en-GB"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Rent expense</a:t>
                      </a:r>
                    </a:p>
                  </a:txBody>
                  <a:tcPr anchor="ctr">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01057">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Cash flow statement</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gridSpan="2">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Interest payment,</a:t>
                      </a:r>
                    </a:p>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Repayment of lease liability</a:t>
                      </a:r>
                    </a:p>
                  </a:txBody>
                  <a:tcPr marL="121920" marR="1219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hMerge="1">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endParaRPr kumimoji="0" lang="en-GB"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anchor="ctr">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defRPr/>
                      </a:pPr>
                      <a:r>
                        <a:rPr kumimoji="0" lang="en-GB"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Rent payment</a:t>
                      </a:r>
                    </a:p>
                  </a:txBody>
                  <a:tcPr anchor="ctr">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88496980"/>
                  </a:ext>
                </a:extLst>
              </a:tr>
            </a:tbl>
          </a:graphicData>
        </a:graphic>
      </p:graphicFrame>
    </p:spTree>
    <p:extLst>
      <p:ext uri="{BB962C8B-B14F-4D97-AF65-F5344CB8AC3E}">
        <p14:creationId xmlns:p14="http://schemas.microsoft.com/office/powerpoint/2010/main" val="3259484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1F405-084A-41E9-90A3-EC96C23BA62A}"/>
              </a:ext>
            </a:extLst>
          </p:cNvPr>
          <p:cNvSpPr>
            <a:spLocks noGrp="1"/>
          </p:cNvSpPr>
          <p:nvPr>
            <p:ph type="title"/>
          </p:nvPr>
        </p:nvSpPr>
        <p:spPr/>
        <p:txBody>
          <a:bodyPr/>
          <a:lstStyle/>
          <a:p>
            <a:r>
              <a:rPr lang="en-GB" altLang="en-US" dirty="0"/>
              <a:t>Leases in valuation multiples – Profits</a:t>
            </a:r>
            <a:endParaRPr lang="en-US" dirty="0"/>
          </a:p>
        </p:txBody>
      </p:sp>
      <p:sp>
        <p:nvSpPr>
          <p:cNvPr id="4" name="Text Placeholder 3">
            <a:extLst>
              <a:ext uri="{FF2B5EF4-FFF2-40B4-BE49-F238E27FC236}">
                <a16:creationId xmlns:a16="http://schemas.microsoft.com/office/drawing/2014/main" id="{E7AF5E76-1D58-4EF5-BA67-2846A1C8351B}"/>
              </a:ext>
            </a:extLst>
          </p:cNvPr>
          <p:cNvSpPr>
            <a:spLocks noGrp="1"/>
          </p:cNvSpPr>
          <p:nvPr>
            <p:ph type="body" idx="1"/>
          </p:nvPr>
        </p:nvSpPr>
        <p:spPr/>
        <p:txBody>
          <a:bodyPr/>
          <a:lstStyle/>
          <a:p>
            <a:r>
              <a:rPr lang="en-GB" dirty="0"/>
              <a:t>Comparability adjustments</a:t>
            </a:r>
          </a:p>
        </p:txBody>
      </p:sp>
      <p:sp>
        <p:nvSpPr>
          <p:cNvPr id="5" name="Slide Number Placeholder 4">
            <a:extLst>
              <a:ext uri="{FF2B5EF4-FFF2-40B4-BE49-F238E27FC236}">
                <a16:creationId xmlns:a16="http://schemas.microsoft.com/office/drawing/2014/main" id="{4255B9E6-8188-4B15-B5E4-84ED39F39226}"/>
              </a:ext>
            </a:extLst>
          </p:cNvPr>
          <p:cNvSpPr>
            <a:spLocks noGrp="1"/>
          </p:cNvSpPr>
          <p:nvPr>
            <p:ph type="sldNum" sz="quarter" idx="12"/>
          </p:nvPr>
        </p:nvSpPr>
        <p:spPr/>
        <p:txBody>
          <a:bodyPr/>
          <a:lstStyle/>
          <a:p>
            <a:fld id="{9799D4CD-8B17-4148-918E-47C0BB510174}" type="slidenum">
              <a:rPr lang="en-GB" smtClean="0"/>
              <a:pPr/>
              <a:t>3</a:t>
            </a:fld>
            <a:endParaRPr lang="en-GB" dirty="0"/>
          </a:p>
        </p:txBody>
      </p:sp>
      <p:graphicFrame>
        <p:nvGraphicFramePr>
          <p:cNvPr id="6" name="Group 75">
            <a:extLst>
              <a:ext uri="{FF2B5EF4-FFF2-40B4-BE49-F238E27FC236}">
                <a16:creationId xmlns:a16="http://schemas.microsoft.com/office/drawing/2014/main" id="{B6E471D3-B548-451E-8D2D-6E5E17E912D2}"/>
              </a:ext>
            </a:extLst>
          </p:cNvPr>
          <p:cNvGraphicFramePr>
            <a:graphicFrameLocks/>
          </p:cNvGraphicFramePr>
          <p:nvPr>
            <p:extLst>
              <p:ext uri="{D42A27DB-BD31-4B8C-83A1-F6EECF244321}">
                <p14:modId xmlns:p14="http://schemas.microsoft.com/office/powerpoint/2010/main" val="461019207"/>
              </p:ext>
            </p:extLst>
          </p:nvPr>
        </p:nvGraphicFramePr>
        <p:xfrm>
          <a:off x="638355" y="1670978"/>
          <a:ext cx="10717033" cy="3795529"/>
        </p:xfrm>
        <a:graphic>
          <a:graphicData uri="http://schemas.openxmlformats.org/drawingml/2006/table">
            <a:tbl>
              <a:tblPr/>
              <a:tblGrid>
                <a:gridCol w="1950928">
                  <a:extLst>
                    <a:ext uri="{9D8B030D-6E8A-4147-A177-3AD203B41FA5}">
                      <a16:colId xmlns:a16="http://schemas.microsoft.com/office/drawing/2014/main" val="20000"/>
                    </a:ext>
                  </a:extLst>
                </a:gridCol>
                <a:gridCol w="3181248">
                  <a:extLst>
                    <a:ext uri="{9D8B030D-6E8A-4147-A177-3AD203B41FA5}">
                      <a16:colId xmlns:a16="http://schemas.microsoft.com/office/drawing/2014/main" val="20002"/>
                    </a:ext>
                  </a:extLst>
                </a:gridCol>
                <a:gridCol w="2615693">
                  <a:extLst>
                    <a:ext uri="{9D8B030D-6E8A-4147-A177-3AD203B41FA5}">
                      <a16:colId xmlns:a16="http://schemas.microsoft.com/office/drawing/2014/main" val="3340309090"/>
                    </a:ext>
                  </a:extLst>
                </a:gridCol>
                <a:gridCol w="2969164">
                  <a:extLst>
                    <a:ext uri="{9D8B030D-6E8A-4147-A177-3AD203B41FA5}">
                      <a16:colId xmlns:a16="http://schemas.microsoft.com/office/drawing/2014/main" val="4139734304"/>
                    </a:ext>
                  </a:extLst>
                </a:gridCol>
              </a:tblGrid>
              <a:tr h="755899">
                <a:tc>
                  <a:txBody>
                    <a:bodyPr/>
                    <a:lstStyle/>
                    <a:p>
                      <a:pPr marL="0" marR="0" lvl="0" indent="0" algn="ctr" defTabSz="914400" rtl="0" eaLnBrk="1" fontAlgn="base" latinLnBrk="0" hangingPunct="1">
                        <a:lnSpc>
                          <a:spcPts val="2000"/>
                        </a:lnSpc>
                        <a:spcBef>
                          <a:spcPct val="20000"/>
                        </a:spcBef>
                        <a:spcAft>
                          <a:spcPct val="0"/>
                        </a:spcAft>
                        <a:buClr>
                          <a:srgbClr val="003399"/>
                        </a:buClr>
                        <a:buSzTx/>
                        <a:buFont typeface="Wingdings" pitchFamily="2" charset="2"/>
                        <a:buNone/>
                        <a:tabLst/>
                      </a:pPr>
                      <a:endParaRPr kumimoji="0" lang="en-US"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4572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IFRS and </a:t>
                      </a:r>
                      <a:b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b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US GAAP </a:t>
                      </a:r>
                      <a:b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b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(finance leases)</a:t>
                      </a:r>
                      <a:endParaRPr lang="en-US" sz="2200" dirty="0"/>
                    </a:p>
                  </a:txBody>
                  <a:tcPr marL="4572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US GAAP</a:t>
                      </a:r>
                      <a:b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b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(operating leases)</a:t>
                      </a:r>
                      <a:endParaRPr lang="en-US" sz="22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kumimoji="0" lang="en-GB" sz="2200" b="1" i="0" u="none" strike="noStrike" kern="1200"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Comparability adjustment</a:t>
                      </a:r>
                      <a:endParaRPr lang="en-US" sz="22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218544658"/>
                  </a:ext>
                </a:extLst>
              </a:tr>
              <a:tr h="960889">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EBITDA</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Higher</a:t>
                      </a:r>
                      <a:br>
                        <a:rPr kumimoji="0" lang="en-US" sz="22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(no charge)</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Lower</a:t>
                      </a:r>
                      <a:br>
                        <a:rPr kumimoji="0" lang="en-US" sz="22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(rent expense)</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EBITDAR</a:t>
                      </a:r>
                      <a:b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(add back rent)</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4247">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EBIT</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Higher</a:t>
                      </a:r>
                      <a:br>
                        <a:rPr kumimoji="0" lang="en-US" sz="22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(no interest expense)</a:t>
                      </a:r>
                      <a:endPar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defRPr/>
                      </a:pPr>
                      <a:r>
                        <a:rPr kumimoji="0" lang="en-US" sz="2200" b="0" i="0" u="none" strike="noStrike" kern="1200"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Lower</a:t>
                      </a:r>
                      <a:br>
                        <a:rPr kumimoji="0" lang="en-US" sz="2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(rent expense)</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defRPr/>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Adjusted EBIT</a:t>
                      </a:r>
                      <a:b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(add back interest)</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54727">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2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Net Income</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defRPr/>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Reduced by depreciation and interest expenses post-tax</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Reduced by rent expense post-tax</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tc>
                  <a:txBody>
                    <a:bodyPr/>
                    <a:lstStyle/>
                    <a:p>
                      <a:pPr marL="179388" marR="0" lvl="0" indent="0" algn="ctr" defTabSz="914400" rtl="0" eaLnBrk="1" fontAlgn="base" latinLnBrk="0" hangingPunct="1">
                        <a:lnSpc>
                          <a:spcPct val="100000"/>
                        </a:lnSpc>
                        <a:spcBef>
                          <a:spcPct val="20000"/>
                        </a:spcBef>
                        <a:spcAft>
                          <a:spcPct val="0"/>
                        </a:spcAft>
                        <a:buClr>
                          <a:srgbClr val="003399"/>
                        </a:buClr>
                        <a:buSzTx/>
                        <a:buFont typeface="Wingdings" pitchFamily="2" charset="2"/>
                        <a:buNone/>
                        <a:tabLst/>
                      </a:pPr>
                      <a:r>
                        <a:rPr kumimoji="0" lang="en-US" sz="2000" b="1"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No adjustment</a:t>
                      </a:r>
                    </a:p>
                  </a:txBody>
                  <a:tcPr marL="45720" marR="45720"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88496980"/>
                  </a:ext>
                </a:extLst>
              </a:tr>
            </a:tbl>
          </a:graphicData>
        </a:graphic>
      </p:graphicFrame>
      <p:sp>
        <p:nvSpPr>
          <p:cNvPr id="7" name="Arrow: Right 6">
            <a:extLst>
              <a:ext uri="{FF2B5EF4-FFF2-40B4-BE49-F238E27FC236}">
                <a16:creationId xmlns:a16="http://schemas.microsoft.com/office/drawing/2014/main" id="{EB727680-E7E4-49A5-AD84-FC9D75C17C30}"/>
              </a:ext>
            </a:extLst>
          </p:cNvPr>
          <p:cNvSpPr/>
          <p:nvPr/>
        </p:nvSpPr>
        <p:spPr>
          <a:xfrm>
            <a:off x="8148939" y="3140968"/>
            <a:ext cx="576064"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9" name="Arrow: Right 8">
            <a:extLst>
              <a:ext uri="{FF2B5EF4-FFF2-40B4-BE49-F238E27FC236}">
                <a16:creationId xmlns:a16="http://schemas.microsoft.com/office/drawing/2014/main" id="{486A2080-78B0-46CF-B535-6CBAFA0BE758}"/>
              </a:ext>
            </a:extLst>
          </p:cNvPr>
          <p:cNvSpPr/>
          <p:nvPr/>
        </p:nvSpPr>
        <p:spPr>
          <a:xfrm>
            <a:off x="8148939" y="3963789"/>
            <a:ext cx="576064"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5" name="Rectangle 14">
            <a:extLst>
              <a:ext uri="{FF2B5EF4-FFF2-40B4-BE49-F238E27FC236}">
                <a16:creationId xmlns:a16="http://schemas.microsoft.com/office/drawing/2014/main" id="{4EEE5A20-9899-792A-3AE1-8987F3983AAA}"/>
              </a:ext>
            </a:extLst>
          </p:cNvPr>
          <p:cNvSpPr/>
          <p:nvPr/>
        </p:nvSpPr>
        <p:spPr>
          <a:xfrm>
            <a:off x="2217582" y="5497465"/>
            <a:ext cx="7756835" cy="7188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sz="2200" dirty="0">
                <a:latin typeface="Arial" panose="020B0604020202020204" pitchFamily="34" charset="0"/>
              </a:rPr>
              <a:t>EBITDAR is the simplest adjustment to compare operating profit in IFRS vs. US GAAP</a:t>
            </a:r>
          </a:p>
        </p:txBody>
      </p:sp>
    </p:spTree>
    <p:extLst>
      <p:ext uri="{BB962C8B-B14F-4D97-AF65-F5344CB8AC3E}">
        <p14:creationId xmlns:p14="http://schemas.microsoft.com/office/powerpoint/2010/main" val="1092742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1A436-769E-4645-9E1B-1F69CE216492}"/>
              </a:ext>
            </a:extLst>
          </p:cNvPr>
          <p:cNvSpPr>
            <a:spLocks noGrp="1"/>
          </p:cNvSpPr>
          <p:nvPr>
            <p:ph type="title"/>
          </p:nvPr>
        </p:nvSpPr>
        <p:spPr/>
        <p:txBody>
          <a:bodyPr/>
          <a:lstStyle/>
          <a:p>
            <a:r>
              <a:rPr lang="en-GB" altLang="en-US" dirty="0"/>
              <a:t>Leases in valuation multiples – Profits</a:t>
            </a:r>
            <a:endParaRPr lang="en-GB" dirty="0"/>
          </a:p>
        </p:txBody>
      </p:sp>
      <p:sp>
        <p:nvSpPr>
          <p:cNvPr id="4" name="Text Placeholder 3">
            <a:extLst>
              <a:ext uri="{FF2B5EF4-FFF2-40B4-BE49-F238E27FC236}">
                <a16:creationId xmlns:a16="http://schemas.microsoft.com/office/drawing/2014/main" id="{F9A0A179-00C0-4C82-8E13-9EF401587D5D}"/>
              </a:ext>
            </a:extLst>
          </p:cNvPr>
          <p:cNvSpPr>
            <a:spLocks noGrp="1"/>
          </p:cNvSpPr>
          <p:nvPr>
            <p:ph type="body" idx="1"/>
          </p:nvPr>
        </p:nvSpPr>
        <p:spPr/>
        <p:txBody>
          <a:bodyPr/>
          <a:lstStyle/>
          <a:p>
            <a:r>
              <a:rPr lang="en-GB" dirty="0"/>
              <a:t>Example – Operating lease-adjusted EBIT and EBITDAR</a:t>
            </a:r>
          </a:p>
        </p:txBody>
      </p:sp>
      <p:sp>
        <p:nvSpPr>
          <p:cNvPr id="3" name="Content Placeholder 2">
            <a:extLst>
              <a:ext uri="{FF2B5EF4-FFF2-40B4-BE49-F238E27FC236}">
                <a16:creationId xmlns:a16="http://schemas.microsoft.com/office/drawing/2014/main" id="{0DCD656D-81EB-4AB4-8E06-1BBADCB4530D}"/>
              </a:ext>
            </a:extLst>
          </p:cNvPr>
          <p:cNvSpPr>
            <a:spLocks noGrp="1"/>
          </p:cNvSpPr>
          <p:nvPr>
            <p:ph sz="half" idx="2"/>
          </p:nvPr>
        </p:nvSpPr>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5" name="Slide Number Placeholder 4">
            <a:extLst>
              <a:ext uri="{FF2B5EF4-FFF2-40B4-BE49-F238E27FC236}">
                <a16:creationId xmlns:a16="http://schemas.microsoft.com/office/drawing/2014/main" id="{0EB16D1A-2EF2-49F7-8721-603EB8B50CE6}"/>
              </a:ext>
            </a:extLst>
          </p:cNvPr>
          <p:cNvSpPr>
            <a:spLocks noGrp="1"/>
          </p:cNvSpPr>
          <p:nvPr>
            <p:ph type="sldNum" sz="quarter" idx="12"/>
          </p:nvPr>
        </p:nvSpPr>
        <p:spPr/>
        <p:txBody>
          <a:bodyPr/>
          <a:lstStyle/>
          <a:p>
            <a:fld id="{9799D4CD-8B17-4148-918E-47C0BB510174}" type="slidenum">
              <a:rPr lang="en-GB" smtClean="0"/>
              <a:pPr/>
              <a:t>4</a:t>
            </a:fld>
            <a:endParaRPr lang="en-GB" dirty="0"/>
          </a:p>
        </p:txBody>
      </p:sp>
      <p:graphicFrame>
        <p:nvGraphicFramePr>
          <p:cNvPr id="6" name="Table 5">
            <a:extLst>
              <a:ext uri="{FF2B5EF4-FFF2-40B4-BE49-F238E27FC236}">
                <a16:creationId xmlns:a16="http://schemas.microsoft.com/office/drawing/2014/main" id="{E1C37C21-30A0-463D-A1C3-C5B6490AF878}"/>
              </a:ext>
            </a:extLst>
          </p:cNvPr>
          <p:cNvGraphicFramePr>
            <a:graphicFrameLocks noGrp="1"/>
          </p:cNvGraphicFramePr>
          <p:nvPr>
            <p:extLst>
              <p:ext uri="{D42A27DB-BD31-4B8C-83A1-F6EECF244321}">
                <p14:modId xmlns:p14="http://schemas.microsoft.com/office/powerpoint/2010/main" val="207968339"/>
              </p:ext>
            </p:extLst>
          </p:nvPr>
        </p:nvGraphicFramePr>
        <p:xfrm>
          <a:off x="551384" y="1671587"/>
          <a:ext cx="8647048" cy="3807625"/>
        </p:xfrm>
        <a:graphic>
          <a:graphicData uri="http://schemas.openxmlformats.org/drawingml/2006/table">
            <a:tbl>
              <a:tblPr firstRow="1" bandRow="1">
                <a:tableStyleId>{073A0DAA-6AF3-43AB-8588-CEC1D06C72B9}</a:tableStyleId>
              </a:tblPr>
              <a:tblGrid>
                <a:gridCol w="4014940">
                  <a:extLst>
                    <a:ext uri="{9D8B030D-6E8A-4147-A177-3AD203B41FA5}">
                      <a16:colId xmlns:a16="http://schemas.microsoft.com/office/drawing/2014/main" val="746349371"/>
                    </a:ext>
                  </a:extLst>
                </a:gridCol>
                <a:gridCol w="1544036">
                  <a:extLst>
                    <a:ext uri="{9D8B030D-6E8A-4147-A177-3AD203B41FA5}">
                      <a16:colId xmlns:a16="http://schemas.microsoft.com/office/drawing/2014/main" val="2602556420"/>
                    </a:ext>
                  </a:extLst>
                </a:gridCol>
                <a:gridCol w="1544036">
                  <a:extLst>
                    <a:ext uri="{9D8B030D-6E8A-4147-A177-3AD203B41FA5}">
                      <a16:colId xmlns:a16="http://schemas.microsoft.com/office/drawing/2014/main" val="1929849958"/>
                    </a:ext>
                  </a:extLst>
                </a:gridCol>
                <a:gridCol w="1544036">
                  <a:extLst>
                    <a:ext uri="{9D8B030D-6E8A-4147-A177-3AD203B41FA5}">
                      <a16:colId xmlns:a16="http://schemas.microsoft.com/office/drawing/2014/main" val="3733217144"/>
                    </a:ext>
                  </a:extLst>
                </a:gridCol>
              </a:tblGrid>
              <a:tr h="434355">
                <a:tc>
                  <a:txBody>
                    <a:bodyPr/>
                    <a:lstStyle/>
                    <a:p>
                      <a:r>
                        <a:rPr lang="en-GB" sz="1800" baseline="0" dirty="0">
                          <a:latin typeface="Arial" panose="020B0604020202020204" pitchFamily="34" charset="0"/>
                        </a:rPr>
                        <a:t>Income Statement</a:t>
                      </a:r>
                    </a:p>
                  </a:txBody>
                  <a:tcPr>
                    <a:lnB w="12700" cap="flat" cmpd="sng" algn="ctr">
                      <a:solidFill>
                        <a:schemeClr val="accent2"/>
                      </a:solidFill>
                      <a:prstDash val="solid"/>
                      <a:round/>
                      <a:headEnd type="none" w="med" len="med"/>
                      <a:tailEnd type="none" w="med" len="med"/>
                    </a:lnB>
                    <a:solidFill>
                      <a:srgbClr val="65686D"/>
                    </a:solidFill>
                  </a:tcPr>
                </a:tc>
                <a:tc>
                  <a:txBody>
                    <a:bodyPr/>
                    <a:lstStyle/>
                    <a:p>
                      <a:pPr algn="ctr"/>
                      <a:r>
                        <a:rPr lang="en-GB" sz="1800" baseline="0" dirty="0">
                          <a:latin typeface="Arial" panose="020B0604020202020204" pitchFamily="34" charset="0"/>
                        </a:rPr>
                        <a:t>Reported</a:t>
                      </a:r>
                    </a:p>
                  </a:txBody>
                  <a:tcPr>
                    <a:lnB w="12700" cap="flat" cmpd="sng" algn="ctr">
                      <a:solidFill>
                        <a:schemeClr val="accent2"/>
                      </a:solidFill>
                      <a:prstDash val="solid"/>
                      <a:round/>
                      <a:headEnd type="none" w="med" len="med"/>
                      <a:tailEnd type="none" w="med" len="med"/>
                    </a:lnB>
                    <a:solidFill>
                      <a:srgbClr val="65686D"/>
                    </a:solidFill>
                  </a:tcPr>
                </a:tc>
                <a:tc>
                  <a:txBody>
                    <a:bodyPr/>
                    <a:lstStyle/>
                    <a:p>
                      <a:pPr algn="ctr"/>
                      <a:r>
                        <a:rPr lang="en-GB" sz="1600" baseline="0" dirty="0">
                          <a:latin typeface="Arial" panose="020B0604020202020204" pitchFamily="34" charset="0"/>
                        </a:rPr>
                        <a:t>Adjustments</a:t>
                      </a:r>
                    </a:p>
                  </a:txBody>
                  <a:tcPr>
                    <a:lnB w="12700" cap="flat" cmpd="sng" algn="ctr">
                      <a:solidFill>
                        <a:schemeClr val="accent2"/>
                      </a:solidFill>
                      <a:prstDash val="solid"/>
                      <a:round/>
                      <a:headEnd type="none" w="med" len="med"/>
                      <a:tailEnd type="none" w="med" len="med"/>
                    </a:lnB>
                    <a:solidFill>
                      <a:srgbClr val="65686D"/>
                    </a:solidFill>
                  </a:tcPr>
                </a:tc>
                <a:tc>
                  <a:txBody>
                    <a:bodyPr/>
                    <a:lstStyle/>
                    <a:p>
                      <a:pPr algn="ctr"/>
                      <a:r>
                        <a:rPr lang="en-GB" sz="1800" baseline="0" dirty="0">
                          <a:latin typeface="Arial" panose="020B0604020202020204" pitchFamily="34" charset="0"/>
                        </a:rPr>
                        <a:t>Adjusted</a:t>
                      </a:r>
                    </a:p>
                  </a:txBody>
                  <a:tcPr>
                    <a:lnB w="12700" cap="flat" cmpd="sng" algn="ctr">
                      <a:solidFill>
                        <a:schemeClr val="accent2"/>
                      </a:solidFill>
                      <a:prstDash val="solid"/>
                      <a:round/>
                      <a:headEnd type="none" w="med" len="med"/>
                      <a:tailEnd type="none" w="med" len="med"/>
                    </a:lnB>
                    <a:solidFill>
                      <a:srgbClr val="65686D"/>
                    </a:solidFill>
                  </a:tcPr>
                </a:tc>
                <a:extLst>
                  <a:ext uri="{0D108BD9-81ED-4DB2-BD59-A6C34878D82A}">
                    <a16:rowId xmlns:a16="http://schemas.microsoft.com/office/drawing/2014/main" val="3943445858"/>
                  </a:ext>
                </a:extLst>
              </a:tr>
              <a:tr h="337327">
                <a:tc>
                  <a:txBody>
                    <a:bodyPr/>
                    <a:lstStyle/>
                    <a:p>
                      <a:r>
                        <a:rPr lang="en-GB" sz="1600" baseline="0" dirty="0">
                          <a:latin typeface="Arial" panose="020B0604020202020204" pitchFamily="34" charset="0"/>
                          <a:cs typeface="Arial" panose="020B0604020202020204" pitchFamily="34" charset="0"/>
                        </a:rPr>
                        <a:t>Sales</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3,623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3,623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820892717"/>
                  </a:ext>
                </a:extLst>
              </a:tr>
              <a:tr h="337327">
                <a:tc>
                  <a:txBody>
                    <a:bodyPr/>
                    <a:lstStyle/>
                    <a:p>
                      <a:pPr marL="0" algn="l" defTabSz="914400" rtl="0" eaLnBrk="1" latinLnBrk="0" hangingPunct="1"/>
                      <a:r>
                        <a:rPr lang="en-GB" sz="1600" kern="1200" baseline="0" dirty="0">
                          <a:solidFill>
                            <a:schemeClr val="dk1"/>
                          </a:solidFill>
                          <a:latin typeface="Arial" panose="020B0604020202020204" pitchFamily="34" charset="0"/>
                          <a:ea typeface="+mn-ea"/>
                          <a:cs typeface="Arial" panose="020B0604020202020204" pitchFamily="34" charset="0"/>
                        </a:rPr>
                        <a:t>Operating lease rent expense</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572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(572)</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0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605456699"/>
                  </a:ext>
                </a:extLst>
              </a:tr>
              <a:tr h="337327">
                <a:tc>
                  <a:txBody>
                    <a:bodyPr/>
                    <a:lstStyle/>
                    <a:p>
                      <a:r>
                        <a:rPr lang="en-GB" sz="1600" baseline="0" dirty="0">
                          <a:latin typeface="Arial" panose="020B0604020202020204" pitchFamily="34" charset="0"/>
                          <a:cs typeface="Arial" panose="020B0604020202020204" pitchFamily="34" charset="0"/>
                        </a:rPr>
                        <a:t>Other operating expenses (exc. D&amp;A)</a:t>
                      </a:r>
                      <a:endParaRPr lang="en-GB" sz="1600" baseline="30000" dirty="0">
                        <a:latin typeface="Arial" panose="020B0604020202020204" pitchFamily="34" charset="0"/>
                        <a:cs typeface="Arial" panose="020B0604020202020204" pitchFamily="34" charset="0"/>
                      </a:endParaRP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2,741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2,741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2534689022"/>
                  </a:ext>
                </a:extLst>
              </a:tr>
              <a:tr h="337327">
                <a:tc>
                  <a:txBody>
                    <a:bodyPr/>
                    <a:lstStyle/>
                    <a:p>
                      <a:pPr marL="0" algn="l" defTabSz="914400" rtl="0" eaLnBrk="1" latinLnBrk="0" hangingPunct="1"/>
                      <a:r>
                        <a:rPr lang="en-GB" sz="1600" b="1" kern="1200" baseline="0" dirty="0">
                          <a:solidFill>
                            <a:schemeClr val="dk1"/>
                          </a:solidFill>
                          <a:latin typeface="Arial" panose="020B0604020202020204" pitchFamily="34" charset="0"/>
                          <a:ea typeface="+mn-ea"/>
                          <a:cs typeface="Arial" panose="020B0604020202020204" pitchFamily="34" charset="0"/>
                        </a:rPr>
                        <a:t>EBITDA</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noFill/>
                  </a:tcPr>
                </a:tc>
                <a:tc>
                  <a:txBody>
                    <a:bodyPr/>
                    <a:lstStyle/>
                    <a:p>
                      <a:pPr algn="ctr" fontAlgn="b"/>
                      <a:r>
                        <a:rPr lang="en-US" sz="1600" b="1" i="0" u="none" strike="noStrike">
                          <a:effectLst/>
                          <a:latin typeface="Arial" panose="020B0604020202020204" pitchFamily="34" charset="0"/>
                        </a:rPr>
                        <a:t>310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882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noFill/>
                  </a:tcPr>
                </a:tc>
                <a:extLst>
                  <a:ext uri="{0D108BD9-81ED-4DB2-BD59-A6C34878D82A}">
                    <a16:rowId xmlns:a16="http://schemas.microsoft.com/office/drawing/2014/main" val="3829108164"/>
                  </a:ext>
                </a:extLst>
              </a:tr>
              <a:tr h="337327">
                <a:tc>
                  <a:txBody>
                    <a:bodyPr/>
                    <a:lstStyle/>
                    <a:p>
                      <a:pPr marL="0" algn="l" defTabSz="914400" rtl="0" eaLnBrk="1" latinLnBrk="0" hangingPunct="1"/>
                      <a:r>
                        <a:rPr lang="en-GB" sz="1600" kern="1200" baseline="0" dirty="0">
                          <a:solidFill>
                            <a:schemeClr val="dk1"/>
                          </a:solidFill>
                          <a:latin typeface="Arial" panose="020B0604020202020204" pitchFamily="34" charset="0"/>
                          <a:ea typeface="+mn-ea"/>
                          <a:cs typeface="Arial" panose="020B0604020202020204" pitchFamily="34" charset="0"/>
                        </a:rPr>
                        <a:t>D&amp;A (PP&amp;E)</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174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174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3858159352"/>
                  </a:ext>
                </a:extLst>
              </a:tr>
              <a:tr h="337327">
                <a:tc>
                  <a:txBody>
                    <a:bodyPr/>
                    <a:lstStyle/>
                    <a:p>
                      <a:pPr marL="0" algn="l" defTabSz="914400" rtl="0" eaLnBrk="1" latinLnBrk="0" hangingPunct="1"/>
                      <a:r>
                        <a:rPr lang="en-GB" sz="1600" kern="1200" baseline="0" dirty="0">
                          <a:solidFill>
                            <a:schemeClr val="dk1"/>
                          </a:solidFill>
                          <a:latin typeface="Arial" panose="020B0604020202020204" pitchFamily="34" charset="0"/>
                          <a:ea typeface="+mn-ea"/>
                          <a:cs typeface="Arial" panose="020B0604020202020204" pitchFamily="34" charset="0"/>
                        </a:rPr>
                        <a:t>D&amp;A (</a:t>
                      </a:r>
                      <a:r>
                        <a:rPr lang="en-GB" sz="1600" kern="1200" baseline="0" dirty="0" err="1">
                          <a:solidFill>
                            <a:schemeClr val="dk1"/>
                          </a:solidFill>
                          <a:latin typeface="Arial" panose="020B0604020202020204" pitchFamily="34" charset="0"/>
                          <a:ea typeface="+mn-ea"/>
                          <a:cs typeface="Arial" panose="020B0604020202020204" pitchFamily="34" charset="0"/>
                        </a:rPr>
                        <a:t>RoU</a:t>
                      </a:r>
                      <a:r>
                        <a:rPr lang="en-GB" sz="1600" kern="1200" baseline="0" dirty="0">
                          <a:solidFill>
                            <a:schemeClr val="dk1"/>
                          </a:solidFill>
                          <a:latin typeface="Arial" panose="020B0604020202020204" pitchFamily="34" charset="0"/>
                          <a:ea typeface="+mn-ea"/>
                          <a:cs typeface="Arial" panose="020B0604020202020204" pitchFamily="34" charset="0"/>
                        </a:rPr>
                        <a:t> asset)</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495 </a:t>
                      </a:r>
                      <a:r>
                        <a:rPr lang="en-US" sz="1600" b="0" i="0" u="none" strike="noStrike" baseline="30000" dirty="0">
                          <a:effectLst/>
                          <a:latin typeface="Arial" panose="020B0604020202020204" pitchFamily="34" charset="0"/>
                        </a:rPr>
                        <a:t>2</a:t>
                      </a:r>
                      <a:r>
                        <a:rPr lang="en-US" sz="1600" b="0" i="0" u="none" strike="noStrike" dirty="0">
                          <a:effectLst/>
                          <a:latin typeface="Arial" panose="020B0604020202020204" pitchFamily="34" charset="0"/>
                        </a:rPr>
                        <a:t>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495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2233498504"/>
                  </a:ext>
                </a:extLst>
              </a:tr>
              <a:tr h="337327">
                <a:tc>
                  <a:txBody>
                    <a:bodyPr/>
                    <a:lstStyle/>
                    <a:p>
                      <a:r>
                        <a:rPr lang="en-GB" sz="1600" b="1" baseline="0" dirty="0">
                          <a:latin typeface="Arial" panose="020B0604020202020204" pitchFamily="34" charset="0"/>
                          <a:cs typeface="Arial" panose="020B0604020202020204" pitchFamily="34" charset="0"/>
                        </a:rPr>
                        <a:t>EBIT</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136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213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508165406"/>
                  </a:ext>
                </a:extLst>
              </a:tr>
              <a:tr h="337327">
                <a:tc>
                  <a:txBody>
                    <a:bodyPr/>
                    <a:lstStyle/>
                    <a:p>
                      <a:r>
                        <a:rPr lang="en-GB" sz="1600" baseline="0" dirty="0">
                          <a:latin typeface="Arial" panose="020B0604020202020204" pitchFamily="34" charset="0"/>
                          <a:cs typeface="Arial" panose="020B0604020202020204" pitchFamily="34" charset="0"/>
                        </a:rPr>
                        <a:t>Interest expense on lease liability</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77 </a:t>
                      </a:r>
                      <a:r>
                        <a:rPr lang="en-US" sz="1600" b="0" i="0" u="none" strike="noStrike" baseline="30000" dirty="0">
                          <a:effectLst/>
                          <a:latin typeface="Arial" panose="020B0604020202020204" pitchFamily="34" charset="0"/>
                        </a:rPr>
                        <a:t>1</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77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4005666982"/>
                  </a:ext>
                </a:extLst>
              </a:tr>
              <a:tr h="337327">
                <a:tc>
                  <a:txBody>
                    <a:bodyPr/>
                    <a:lstStyle/>
                    <a:p>
                      <a:pPr marL="0" algn="l" defTabSz="914400" rtl="0" eaLnBrk="1" latinLnBrk="0" hangingPunct="1">
                        <a:lnSpc>
                          <a:spcPct val="87000"/>
                        </a:lnSpc>
                        <a:spcBef>
                          <a:spcPct val="50000"/>
                        </a:spcBef>
                        <a:buClrTx/>
                        <a:buFontTx/>
                        <a:buNone/>
                        <a:tabLst>
                          <a:tab pos="5054600" algn="r"/>
                        </a:tabLst>
                      </a:pPr>
                      <a:r>
                        <a:rPr lang="en-GB" sz="1600" b="0" kern="1200" baseline="0" dirty="0">
                          <a:solidFill>
                            <a:srgbClr val="46484C"/>
                          </a:solidFill>
                          <a:latin typeface="Arial" panose="020B0604020202020204" pitchFamily="34" charset="0"/>
                          <a:ea typeface="Aktiv Grotesk" panose="020B0604020202020204" charset="0"/>
                          <a:cs typeface="Arial" panose="020B0604020202020204" pitchFamily="34" charset="0"/>
                        </a:rPr>
                        <a:t>Other net interest expense</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8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endParaRPr lang="en-US" sz="1600" b="0" i="0" u="none" strike="noStrike" dirty="0">
                        <a:effectLst/>
                        <a:latin typeface="Arial" panose="020B0604020202020204" pitchFamily="34" charset="0"/>
                      </a:endParaRP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tc>
                  <a:txBody>
                    <a:bodyPr/>
                    <a:lstStyle/>
                    <a:p>
                      <a:pPr algn="ctr" fontAlgn="b"/>
                      <a:r>
                        <a:rPr lang="en-US" sz="1600" b="0" i="0" u="none" strike="noStrike" dirty="0">
                          <a:effectLst/>
                          <a:latin typeface="Arial" panose="020B0604020202020204" pitchFamily="34" charset="0"/>
                        </a:rPr>
                        <a:t>8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tx1">
                          <a:lumMod val="20000"/>
                          <a:lumOff val="80000"/>
                        </a:schemeClr>
                      </a:solidFill>
                      <a:prstDash val="solid"/>
                      <a:round/>
                      <a:headEnd type="none" w="med" len="med"/>
                      <a:tailEnd type="none" w="med" len="med"/>
                    </a:lnB>
                    <a:noFill/>
                  </a:tcPr>
                </a:tc>
                <a:extLst>
                  <a:ext uri="{0D108BD9-81ED-4DB2-BD59-A6C34878D82A}">
                    <a16:rowId xmlns:a16="http://schemas.microsoft.com/office/drawing/2014/main" val="2129742015"/>
                  </a:ext>
                </a:extLst>
              </a:tr>
              <a:tr h="337327">
                <a:tc>
                  <a:txBody>
                    <a:bodyPr/>
                    <a:lstStyle/>
                    <a:p>
                      <a:pPr marL="0" algn="l" defTabSz="914400" rtl="0" eaLnBrk="1" latinLnBrk="0" hangingPunct="1">
                        <a:lnSpc>
                          <a:spcPct val="87000"/>
                        </a:lnSpc>
                        <a:spcBef>
                          <a:spcPct val="50000"/>
                        </a:spcBef>
                        <a:buClrTx/>
                        <a:buFontTx/>
                        <a:buNone/>
                        <a:tabLst>
                          <a:tab pos="5054600" algn="r"/>
                        </a:tabLst>
                      </a:pPr>
                      <a:r>
                        <a:rPr lang="en-GB" sz="1600" b="1" kern="1200" baseline="0" dirty="0">
                          <a:solidFill>
                            <a:srgbClr val="46484C"/>
                          </a:solidFill>
                          <a:latin typeface="Arial" panose="020B0604020202020204" pitchFamily="34" charset="0"/>
                          <a:ea typeface="Aktiv Grotesk" panose="020B0604020202020204" charset="0"/>
                          <a:cs typeface="Arial" panose="020B0604020202020204" pitchFamily="34" charset="0"/>
                        </a:rPr>
                        <a:t>Profit before tax</a:t>
                      </a:r>
                    </a:p>
                  </a:txBody>
                  <a:tcPr marT="18000" marB="18000" anchor="ctr">
                    <a:lnL w="12700" cap="flat" cmpd="sng" algn="ctr">
                      <a:solidFill>
                        <a:schemeClr val="accent2"/>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128 </a:t>
                      </a:r>
                    </a:p>
                  </a:txBody>
                  <a:tcPr marL="9525" marR="9525" marT="9525" marB="0" anchor="ctr">
                    <a:lnL w="12700" cap="flat" cmpd="sng" algn="ctr">
                      <a:solidFill>
                        <a:srgbClr val="65686D"/>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algn="ctr" fontAlgn="b"/>
                      <a:r>
                        <a:rPr lang="en-US" sz="1600" b="1" i="0" u="none" strike="noStrike">
                          <a:effectLst/>
                          <a:latin typeface="Arial" panose="020B0604020202020204" pitchFamily="34" charset="0"/>
                        </a:rPr>
                        <a:t>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tx1">
                          <a:lumMod val="20000"/>
                          <a:lumOff val="80000"/>
                        </a:schemeClr>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algn="ctr" fontAlgn="b"/>
                      <a:r>
                        <a:rPr lang="en-US" sz="1600" b="1" i="0" u="none" strike="noStrike" dirty="0">
                          <a:effectLst/>
                          <a:latin typeface="Arial" panose="020B0604020202020204" pitchFamily="34" charset="0"/>
                        </a:rPr>
                        <a:t>128 </a:t>
                      </a:r>
                    </a:p>
                  </a:txBody>
                  <a:tcPr marL="9525" marR="9525" marT="9525" marB="0" anchor="ctr">
                    <a:lnL w="12700" cap="flat" cmpd="sng" algn="ctr">
                      <a:solidFill>
                        <a:schemeClr val="tx1">
                          <a:lumMod val="20000"/>
                          <a:lumOff val="80000"/>
                        </a:schemeClr>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tx1">
                          <a:lumMod val="20000"/>
                          <a:lumOff val="80000"/>
                        </a:schemeClr>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91440157"/>
                  </a:ext>
                </a:extLst>
              </a:tr>
            </a:tbl>
          </a:graphicData>
        </a:graphic>
      </p:graphicFrame>
      <p:sp>
        <p:nvSpPr>
          <p:cNvPr id="7" name="TextBox 6">
            <a:extLst>
              <a:ext uri="{FF2B5EF4-FFF2-40B4-BE49-F238E27FC236}">
                <a16:creationId xmlns:a16="http://schemas.microsoft.com/office/drawing/2014/main" id="{4947A4D5-0021-4CBE-BF3E-526B5F469B7F}"/>
              </a:ext>
            </a:extLst>
          </p:cNvPr>
          <p:cNvSpPr txBox="1"/>
          <p:nvPr/>
        </p:nvSpPr>
        <p:spPr>
          <a:xfrm>
            <a:off x="551384" y="5589240"/>
            <a:ext cx="9217024" cy="710451"/>
          </a:xfrm>
          <a:prstGeom prst="rect">
            <a:avLst/>
          </a:prstGeom>
          <a:noFill/>
        </p:spPr>
        <p:txBody>
          <a:bodyPr wrap="square" rtlCol="0">
            <a:spAutoFit/>
          </a:bodyPr>
          <a:lstStyle/>
          <a:p>
            <a:pPr>
              <a:spcBef>
                <a:spcPts val="300"/>
              </a:spcBef>
            </a:pPr>
            <a:r>
              <a:rPr lang="en-GB" baseline="30000" dirty="0">
                <a:latin typeface="Arial" panose="020B0604020202020204" pitchFamily="34" charset="0"/>
              </a:rPr>
              <a:t>1  </a:t>
            </a:r>
            <a:r>
              <a:rPr lang="en-GB" dirty="0">
                <a:latin typeface="Arial" panose="020B0604020202020204" pitchFamily="34" charset="0"/>
              </a:rPr>
              <a:t>Interest on lease liability = Lease liability * interest rate = 1,517 * 5.4% = 77</a:t>
            </a:r>
          </a:p>
          <a:p>
            <a:pPr>
              <a:spcBef>
                <a:spcPts val="500"/>
              </a:spcBef>
            </a:pPr>
            <a:r>
              <a:rPr lang="en-GB" baseline="30000" dirty="0">
                <a:latin typeface="Arial" panose="020B0604020202020204" pitchFamily="34" charset="0"/>
              </a:rPr>
              <a:t>2  </a:t>
            </a:r>
            <a:r>
              <a:rPr lang="en-GB" dirty="0">
                <a:latin typeface="Arial" panose="020B0604020202020204" pitchFamily="34" charset="0"/>
              </a:rPr>
              <a:t>Depreciation on </a:t>
            </a:r>
            <a:r>
              <a:rPr lang="en-GB" dirty="0" err="1">
                <a:latin typeface="Arial" panose="020B0604020202020204" pitchFamily="34" charset="0"/>
              </a:rPr>
              <a:t>RoU</a:t>
            </a:r>
            <a:r>
              <a:rPr lang="en-GB" dirty="0">
                <a:latin typeface="Arial" panose="020B0604020202020204" pitchFamily="34" charset="0"/>
              </a:rPr>
              <a:t> asset = Rent expense – interest = 572 – 77 = 495</a:t>
            </a:r>
          </a:p>
        </p:txBody>
      </p:sp>
      <p:sp>
        <p:nvSpPr>
          <p:cNvPr id="10" name="Rectangle 9">
            <a:extLst>
              <a:ext uri="{FF2B5EF4-FFF2-40B4-BE49-F238E27FC236}">
                <a16:creationId xmlns:a16="http://schemas.microsoft.com/office/drawing/2014/main" id="{AC7CE167-EC8C-4C91-8E3C-F38CF42358A1}"/>
              </a:ext>
            </a:extLst>
          </p:cNvPr>
          <p:cNvSpPr/>
          <p:nvPr/>
        </p:nvSpPr>
        <p:spPr>
          <a:xfrm>
            <a:off x="7980057" y="3171078"/>
            <a:ext cx="1008112" cy="288032"/>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1" name="Arrow: Left 10">
            <a:extLst>
              <a:ext uri="{FF2B5EF4-FFF2-40B4-BE49-F238E27FC236}">
                <a16:creationId xmlns:a16="http://schemas.microsoft.com/office/drawing/2014/main" id="{7EA4DFCC-5090-4A32-AAAB-CFC0DB9476B3}"/>
              </a:ext>
            </a:extLst>
          </p:cNvPr>
          <p:cNvSpPr/>
          <p:nvPr/>
        </p:nvSpPr>
        <p:spPr>
          <a:xfrm>
            <a:off x="9000127" y="3180318"/>
            <a:ext cx="636756" cy="282793"/>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2" name="TextBox 11">
            <a:extLst>
              <a:ext uri="{FF2B5EF4-FFF2-40B4-BE49-F238E27FC236}">
                <a16:creationId xmlns:a16="http://schemas.microsoft.com/office/drawing/2014/main" id="{EBB75C58-FE53-49F5-9750-B4C5322615E0}"/>
              </a:ext>
            </a:extLst>
          </p:cNvPr>
          <p:cNvSpPr txBox="1"/>
          <p:nvPr/>
        </p:nvSpPr>
        <p:spPr>
          <a:xfrm>
            <a:off x="9723854" y="3119458"/>
            <a:ext cx="1578088" cy="430887"/>
          </a:xfrm>
          <a:prstGeom prst="rect">
            <a:avLst/>
          </a:prstGeom>
          <a:noFill/>
        </p:spPr>
        <p:txBody>
          <a:bodyPr wrap="square" rtlCol="0">
            <a:spAutoFit/>
          </a:bodyPr>
          <a:lstStyle/>
          <a:p>
            <a:r>
              <a:rPr lang="en-GB" sz="2200" b="1" dirty="0">
                <a:latin typeface="Arial" panose="020B0604020202020204" pitchFamily="34" charset="0"/>
              </a:rPr>
              <a:t>EBITDAR</a:t>
            </a:r>
          </a:p>
        </p:txBody>
      </p:sp>
      <p:sp>
        <p:nvSpPr>
          <p:cNvPr id="13" name="Rectangle 12">
            <a:extLst>
              <a:ext uri="{FF2B5EF4-FFF2-40B4-BE49-F238E27FC236}">
                <a16:creationId xmlns:a16="http://schemas.microsoft.com/office/drawing/2014/main" id="{89C50545-635D-4D9C-A0C1-AED7BF1BAFE1}"/>
              </a:ext>
            </a:extLst>
          </p:cNvPr>
          <p:cNvSpPr/>
          <p:nvPr/>
        </p:nvSpPr>
        <p:spPr>
          <a:xfrm>
            <a:off x="7959114" y="4186367"/>
            <a:ext cx="1008112" cy="282793"/>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4" name="Arrow: Left 13">
            <a:extLst>
              <a:ext uri="{FF2B5EF4-FFF2-40B4-BE49-F238E27FC236}">
                <a16:creationId xmlns:a16="http://schemas.microsoft.com/office/drawing/2014/main" id="{B6841395-2A79-494B-809C-5886576BF9CE}"/>
              </a:ext>
            </a:extLst>
          </p:cNvPr>
          <p:cNvSpPr/>
          <p:nvPr/>
        </p:nvSpPr>
        <p:spPr>
          <a:xfrm>
            <a:off x="9059644" y="4157642"/>
            <a:ext cx="636756" cy="282793"/>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5" name="TextBox 14">
            <a:extLst>
              <a:ext uri="{FF2B5EF4-FFF2-40B4-BE49-F238E27FC236}">
                <a16:creationId xmlns:a16="http://schemas.microsoft.com/office/drawing/2014/main" id="{630D5750-56EA-40D4-AF77-772FD876D014}"/>
              </a:ext>
            </a:extLst>
          </p:cNvPr>
          <p:cNvSpPr txBox="1"/>
          <p:nvPr/>
        </p:nvSpPr>
        <p:spPr>
          <a:xfrm>
            <a:off x="9764685" y="4055714"/>
            <a:ext cx="1475859" cy="769441"/>
          </a:xfrm>
          <a:prstGeom prst="rect">
            <a:avLst/>
          </a:prstGeom>
          <a:noFill/>
        </p:spPr>
        <p:txBody>
          <a:bodyPr wrap="square" rtlCol="0">
            <a:spAutoFit/>
          </a:bodyPr>
          <a:lstStyle/>
          <a:p>
            <a:pPr algn="ctr"/>
            <a:r>
              <a:rPr lang="en-GB" sz="2200" b="1" dirty="0">
                <a:latin typeface="Arial" panose="020B0604020202020204" pitchFamily="34" charset="0"/>
              </a:rPr>
              <a:t>Adjusted EBIT</a:t>
            </a:r>
          </a:p>
        </p:txBody>
      </p:sp>
      <p:sp>
        <p:nvSpPr>
          <p:cNvPr id="18" name="Rectangle 17">
            <a:extLst>
              <a:ext uri="{FF2B5EF4-FFF2-40B4-BE49-F238E27FC236}">
                <a16:creationId xmlns:a16="http://schemas.microsoft.com/office/drawing/2014/main" id="{D03A62EF-84FA-2F5D-C050-DAE442A16145}"/>
              </a:ext>
            </a:extLst>
          </p:cNvPr>
          <p:cNvSpPr/>
          <p:nvPr/>
        </p:nvSpPr>
        <p:spPr>
          <a:xfrm>
            <a:off x="7982279" y="3170437"/>
            <a:ext cx="1008112" cy="288032"/>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
        <p:nvSpPr>
          <p:cNvPr id="19" name="Rectangle 18">
            <a:extLst>
              <a:ext uri="{FF2B5EF4-FFF2-40B4-BE49-F238E27FC236}">
                <a16:creationId xmlns:a16="http://schemas.microsoft.com/office/drawing/2014/main" id="{E2A1EF24-8D8F-EF79-870F-9AED308C0F2C}"/>
              </a:ext>
            </a:extLst>
          </p:cNvPr>
          <p:cNvSpPr/>
          <p:nvPr/>
        </p:nvSpPr>
        <p:spPr>
          <a:xfrm>
            <a:off x="7961336" y="4185726"/>
            <a:ext cx="1008112" cy="282793"/>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endParaRPr>
          </a:p>
        </p:txBody>
      </p:sp>
    </p:spTree>
    <p:extLst>
      <p:ext uri="{BB962C8B-B14F-4D97-AF65-F5344CB8AC3E}">
        <p14:creationId xmlns:p14="http://schemas.microsoft.com/office/powerpoint/2010/main" val="81404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p:txBody>
          <a:bodyPr/>
          <a:lstStyle/>
          <a:p>
            <a:r>
              <a:rPr lang="en-GB" altLang="en-US" dirty="0"/>
              <a:t>Leases in valuation multiples</a:t>
            </a:r>
            <a:endParaRPr lang="en-US" altLang="en-US" dirty="0"/>
          </a:p>
        </p:txBody>
      </p:sp>
      <p:sp>
        <p:nvSpPr>
          <p:cNvPr id="4" name="Text Placeholder 3">
            <a:extLst>
              <a:ext uri="{FF2B5EF4-FFF2-40B4-BE49-F238E27FC236}">
                <a16:creationId xmlns:a16="http://schemas.microsoft.com/office/drawing/2014/main" id="{46731B90-EEE6-4BC0-8E73-1C2AD559A7DD}"/>
              </a:ext>
            </a:extLst>
          </p:cNvPr>
          <p:cNvSpPr>
            <a:spLocks noGrp="1"/>
          </p:cNvSpPr>
          <p:nvPr>
            <p:ph type="body" idx="1"/>
          </p:nvPr>
        </p:nvSpPr>
        <p:spPr/>
        <p:txBody>
          <a:bodyPr/>
          <a:lstStyle/>
          <a:p>
            <a:r>
              <a:rPr lang="en-US" dirty="0"/>
              <a:t>EV calculation</a:t>
            </a:r>
            <a:endParaRPr lang="en-GB" dirty="0"/>
          </a:p>
        </p:txBody>
      </p:sp>
      <p:sp>
        <p:nvSpPr>
          <p:cNvPr id="3" name="Slide Number Placeholder 2"/>
          <p:cNvSpPr>
            <a:spLocks noGrp="1"/>
          </p:cNvSpPr>
          <p:nvPr>
            <p:ph type="sldNum" sz="quarter" idx="12"/>
          </p:nvPr>
        </p:nvSpPr>
        <p:spPr/>
        <p:txBody>
          <a:bodyPr/>
          <a:lstStyle/>
          <a:p>
            <a:pPr lvl="0"/>
            <a:fld id="{65786598-F0B5-47AA-B83B-BA85C48D8D6E}" type="slidenum">
              <a:rPr lang="en-GB" noProof="0" smtClean="0"/>
              <a:pPr lvl="0"/>
              <a:t>5</a:t>
            </a:fld>
            <a:endParaRPr lang="en-GB" noProof="0" dirty="0"/>
          </a:p>
        </p:txBody>
      </p:sp>
      <p:sp>
        <p:nvSpPr>
          <p:cNvPr id="12294" name="Rectangle 4"/>
          <p:cNvSpPr>
            <a:spLocks noChangeArrowheads="1"/>
          </p:cNvSpPr>
          <p:nvPr/>
        </p:nvSpPr>
        <p:spPr bwMode="auto">
          <a:xfrm>
            <a:off x="2279576" y="2708995"/>
            <a:ext cx="2499783" cy="30956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rPr>
              <a:t>EV</a:t>
            </a:r>
            <a:endParaRPr kumimoji="0" lang="en-US"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endParaRPr>
          </a:p>
        </p:txBody>
      </p:sp>
      <p:sp>
        <p:nvSpPr>
          <p:cNvPr id="12295" name="Rectangle 5"/>
          <p:cNvSpPr>
            <a:spLocks noChangeArrowheads="1"/>
          </p:cNvSpPr>
          <p:nvPr/>
        </p:nvSpPr>
        <p:spPr bwMode="auto">
          <a:xfrm>
            <a:off x="2279576" y="1916833"/>
            <a:ext cx="2499783" cy="6492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rPr>
              <a:t>Cash</a:t>
            </a:r>
            <a:endParaRPr kumimoji="0" lang="en-US"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endParaRPr>
          </a:p>
        </p:txBody>
      </p:sp>
      <p:sp>
        <p:nvSpPr>
          <p:cNvPr id="12296" name="Rectangle 6"/>
          <p:cNvSpPr>
            <a:spLocks noChangeArrowheads="1"/>
          </p:cNvSpPr>
          <p:nvPr/>
        </p:nvSpPr>
        <p:spPr bwMode="auto">
          <a:xfrm>
            <a:off x="5126491" y="4509219"/>
            <a:ext cx="2499784"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rPr>
              <a:t>Equity</a:t>
            </a:r>
            <a:endParaRPr kumimoji="0" lang="en-US"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endParaRPr>
          </a:p>
        </p:txBody>
      </p:sp>
      <p:sp>
        <p:nvSpPr>
          <p:cNvPr id="12297" name="Rectangle 7"/>
          <p:cNvSpPr>
            <a:spLocks noChangeArrowheads="1"/>
          </p:cNvSpPr>
          <p:nvPr/>
        </p:nvSpPr>
        <p:spPr bwMode="auto">
          <a:xfrm>
            <a:off x="5126491" y="1916832"/>
            <a:ext cx="2499784" cy="1511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rPr>
              <a:t>Debt</a:t>
            </a:r>
            <a:endParaRPr kumimoji="0" lang="en-US" altLang="en-US" sz="2000" b="0" i="0" u="none" strike="noStrike" kern="1200" cap="none" spc="0" normalizeH="0" baseline="0" noProof="0" dirty="0">
              <a:ln>
                <a:noFill/>
              </a:ln>
              <a:solidFill>
                <a:prstClr val="white"/>
              </a:solidFill>
              <a:effectLst/>
              <a:uLnTx/>
              <a:uFillTx/>
              <a:latin typeface="Arial" panose="020B0604020202020204" pitchFamily="34" charset="0"/>
              <a:ea typeface="Aktiv Grotesk" panose="020B0604020202020204" charset="0"/>
              <a:cs typeface="Arial" panose="020B0604020202020204" pitchFamily="34" charset="0"/>
            </a:endParaRPr>
          </a:p>
        </p:txBody>
      </p:sp>
      <p:sp>
        <p:nvSpPr>
          <p:cNvPr id="12300" name="Rectangle 9"/>
          <p:cNvSpPr>
            <a:spLocks noChangeArrowheads="1"/>
          </p:cNvSpPr>
          <p:nvPr/>
        </p:nvSpPr>
        <p:spPr bwMode="auto">
          <a:xfrm>
            <a:off x="5137076" y="3572595"/>
            <a:ext cx="2499783" cy="79216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0" i="0" u="none" strike="noStrike" kern="1200" cap="none" spc="0" normalizeH="0" baseline="0" noProof="0" dirty="0">
                <a:ln>
                  <a:noFill/>
                </a:ln>
                <a:solidFill>
                  <a:schemeClr val="bg1"/>
                </a:solidFill>
                <a:effectLst/>
                <a:uLnTx/>
                <a:uFillTx/>
                <a:latin typeface="Arial" panose="020B0604020202020204" pitchFamily="34" charset="0"/>
                <a:ea typeface="Aktiv Grotesk" panose="020B0604020202020204" charset="0"/>
                <a:cs typeface="Arial" panose="020B0604020202020204" pitchFamily="34" charset="0"/>
              </a:rPr>
              <a:t>Lease liability</a:t>
            </a:r>
            <a:endParaRPr kumimoji="0" lang="en-US" altLang="en-US" sz="2000" b="0" i="0" u="none" strike="noStrike" kern="1200" cap="none" spc="0" normalizeH="0" baseline="0" noProof="0" dirty="0">
              <a:ln>
                <a:noFill/>
              </a:ln>
              <a:solidFill>
                <a:schemeClr val="bg1"/>
              </a:solidFill>
              <a:effectLst/>
              <a:uLnTx/>
              <a:uFillTx/>
              <a:latin typeface="Arial" panose="020B0604020202020204" pitchFamily="34" charset="0"/>
              <a:ea typeface="Aktiv Grotesk" panose="020B0604020202020204" charset="0"/>
              <a:cs typeface="Arial" panose="020B0604020202020204" pitchFamily="34" charset="0"/>
            </a:endParaRPr>
          </a:p>
        </p:txBody>
      </p:sp>
      <p:sp>
        <p:nvSpPr>
          <p:cNvPr id="12" name="Text Box 8"/>
          <p:cNvSpPr txBox="1">
            <a:spLocks noChangeArrowheads="1"/>
          </p:cNvSpPr>
          <p:nvPr/>
        </p:nvSpPr>
        <p:spPr bwMode="auto">
          <a:xfrm>
            <a:off x="7994576" y="2492896"/>
            <a:ext cx="3360813" cy="1368152"/>
          </a:xfrm>
          <a:prstGeom prst="accentCallout2">
            <a:avLst>
              <a:gd name="adj1" fmla="val 75849"/>
              <a:gd name="adj2" fmla="val -429"/>
              <a:gd name="adj3" fmla="val 76001"/>
              <a:gd name="adj4" fmla="val -18700"/>
              <a:gd name="adj5" fmla="val 95624"/>
              <a:gd name="adj6" fmla="val -27258"/>
            </a:avLst>
          </a:prstGeom>
          <a:ln/>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algn="ctr">
              <a:defRPr sz="1400">
                <a:solidFill>
                  <a:schemeClr val="bg1"/>
                </a:solidFill>
                <a:latin typeface="Aktiv Grotesk" panose="020B0604020202020204" charset="0"/>
                <a:ea typeface="Aktiv Grotesk" panose="020B0604020202020204" charset="0"/>
                <a:cs typeface="Aktiv Grotesk" panose="020B060402020202020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800" b="0" i="0" u="none"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t>The lease liability is reported on balance sheet and </a:t>
            </a:r>
            <a:br>
              <a:rPr kumimoji="0" lang="en-GB" altLang="en-US" sz="1800" b="0" i="0" u="none"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br>
            <a:r>
              <a:rPr kumimoji="0" lang="en-GB" altLang="en-US" sz="1800" b="0" i="0" u="none"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t>must always be included in the </a:t>
            </a:r>
            <a:br>
              <a:rPr kumimoji="0" lang="en-GB" altLang="en-US" sz="1800" b="0" i="0" u="none"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br>
            <a:r>
              <a:rPr kumimoji="0" lang="en-GB" altLang="en-US" sz="1800" b="0" i="0" u="none"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t>bridge </a:t>
            </a:r>
            <a:r>
              <a:rPr kumimoji="0" lang="en-GB" altLang="en-US" sz="1800" b="0" i="0" u="sng"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rPr>
              <a:t>when calculating EV starting from market cap</a:t>
            </a:r>
            <a:endParaRPr kumimoji="0" lang="en-US" altLang="en-US" sz="1800" b="0" i="0" u="sng" strike="noStrike" kern="1200" cap="none" spc="0" normalizeH="0" noProof="0" dirty="0">
              <a:ln>
                <a:noFill/>
              </a:ln>
              <a:solidFill>
                <a:srgbClr val="46484C"/>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5073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normAutofit fontScale="90000"/>
          </a:bodyPr>
          <a:lstStyle/>
          <a:p>
            <a:r>
              <a:rPr lang="en-GB" altLang="en-US" dirty="0"/>
              <a:t>Leases in DCF valuation – IFRS and US GAAP finance leases</a:t>
            </a:r>
            <a:endParaRPr lang="en-US" altLang="en-US" dirty="0"/>
          </a:p>
        </p:txBody>
      </p:sp>
      <p:sp>
        <p:nvSpPr>
          <p:cNvPr id="6" name="Text Placeholder 5"/>
          <p:cNvSpPr>
            <a:spLocks noGrp="1"/>
          </p:cNvSpPr>
          <p:nvPr>
            <p:ph type="body" idx="1"/>
          </p:nvPr>
        </p:nvSpPr>
        <p:spPr/>
        <p:txBody>
          <a:bodyPr/>
          <a:lstStyle/>
          <a:p>
            <a:r>
              <a:rPr lang="en-US" altLang="en-US" dirty="0"/>
              <a:t>Calculation inputs</a:t>
            </a:r>
            <a:endParaRPr lang="en-US" dirty="0"/>
          </a:p>
        </p:txBody>
      </p:sp>
      <p:sp>
        <p:nvSpPr>
          <p:cNvPr id="20" name="Content Placeholder 19">
            <a:extLst>
              <a:ext uri="{FF2B5EF4-FFF2-40B4-BE49-F238E27FC236}">
                <a16:creationId xmlns:a16="http://schemas.microsoft.com/office/drawing/2014/main" id="{B3192D28-4458-FBC6-2276-8BAC75B058CD}"/>
              </a:ext>
            </a:extLst>
          </p:cNvPr>
          <p:cNvSpPr>
            <a:spLocks noGrp="1"/>
          </p:cNvSpPr>
          <p:nvPr>
            <p:ph sz="half" idx="2"/>
          </p:nvPr>
        </p:nvSpPr>
        <p:spPr/>
        <p:txBody>
          <a:bodyPr/>
          <a:lstStyle/>
          <a:p>
            <a:pPr marL="0" indent="0">
              <a:buNone/>
            </a:pPr>
            <a:r>
              <a:rPr lang="en-GB" altLang="en-US" noProof="0" dirty="0"/>
              <a:t>Leases treated as financing items</a:t>
            </a:r>
          </a:p>
          <a:p>
            <a:endParaRPr lang="en-US" dirty="0"/>
          </a:p>
        </p:txBody>
      </p:sp>
      <p:sp>
        <p:nvSpPr>
          <p:cNvPr id="7" name="Slide Number Placeholder 6"/>
          <p:cNvSpPr>
            <a:spLocks noGrp="1"/>
          </p:cNvSpPr>
          <p:nvPr>
            <p:ph type="sldNum" sz="quarter" idx="12"/>
          </p:nvPr>
        </p:nvSpPr>
        <p:spPr/>
        <p:txBody>
          <a:bodyPr/>
          <a:lstStyle/>
          <a:p>
            <a:pPr lvl="0"/>
            <a:fld id="{65786598-F0B5-47AA-B83B-BA85C48D8D6E}" type="slidenum">
              <a:rPr lang="en-GB" noProof="0" smtClean="0"/>
              <a:pPr lvl="0"/>
              <a:t>6</a:t>
            </a:fld>
            <a:endParaRPr lang="en-GB" noProof="0" dirty="0"/>
          </a:p>
        </p:txBody>
      </p:sp>
      <p:sp>
        <p:nvSpPr>
          <p:cNvPr id="9" name="TextBox 8">
            <a:extLst>
              <a:ext uri="{FF2B5EF4-FFF2-40B4-BE49-F238E27FC236}">
                <a16:creationId xmlns:a16="http://schemas.microsoft.com/office/drawing/2014/main" id="{71D3A083-224B-475B-90D4-A0A43F96469C}"/>
              </a:ext>
            </a:extLst>
          </p:cNvPr>
          <p:cNvSpPr txBox="1"/>
          <p:nvPr/>
        </p:nvSpPr>
        <p:spPr>
          <a:xfrm>
            <a:off x="610478" y="5885371"/>
            <a:ext cx="1094316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46484C"/>
                </a:solidFill>
                <a:effectLst/>
                <a:uLnTx/>
                <a:uFillTx/>
                <a:latin typeface="Arial" panose="020B0604020202020204" pitchFamily="34" charset="0"/>
                <a:ea typeface="+mn-ea"/>
                <a:cs typeface="Arial" panose="020B0604020202020204" pitchFamily="34" charset="0"/>
              </a:rPr>
              <a:t>Note: this method can also be applied to US GAAP operating leases after replacing the rent expense with implied depreciation and interest expense</a:t>
            </a:r>
          </a:p>
        </p:txBody>
      </p:sp>
      <p:sp>
        <p:nvSpPr>
          <p:cNvPr id="10" name="Rectangle 9">
            <a:extLst>
              <a:ext uri="{FF2B5EF4-FFF2-40B4-BE49-F238E27FC236}">
                <a16:creationId xmlns:a16="http://schemas.microsoft.com/office/drawing/2014/main" id="{2BEC0E0B-7A74-4199-8790-8F6B7C2E7BC5}"/>
              </a:ext>
            </a:extLst>
          </p:cNvPr>
          <p:cNvSpPr/>
          <p:nvPr/>
        </p:nvSpPr>
        <p:spPr>
          <a:xfrm>
            <a:off x="638356" y="5570219"/>
            <a:ext cx="10731996"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The resulting EV is inclusive of the lease debt</a:t>
            </a:r>
            <a:endParaRPr kumimoji="0" lang="en-GB" altLang="en-US"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21" name="Group 76">
            <a:extLst>
              <a:ext uri="{FF2B5EF4-FFF2-40B4-BE49-F238E27FC236}">
                <a16:creationId xmlns:a16="http://schemas.microsoft.com/office/drawing/2014/main" id="{0D0A38EA-B5F8-7151-70E7-D360F36B55EA}"/>
              </a:ext>
            </a:extLst>
          </p:cNvPr>
          <p:cNvGraphicFramePr>
            <a:graphicFrameLocks/>
          </p:cNvGraphicFramePr>
          <p:nvPr>
            <p:extLst>
              <p:ext uri="{D42A27DB-BD31-4B8C-83A1-F6EECF244321}">
                <p14:modId xmlns:p14="http://schemas.microsoft.com/office/powerpoint/2010/main" val="520243086"/>
              </p:ext>
            </p:extLst>
          </p:nvPr>
        </p:nvGraphicFramePr>
        <p:xfrm>
          <a:off x="638355" y="2143795"/>
          <a:ext cx="10717212" cy="3390659"/>
        </p:xfrm>
        <a:graphic>
          <a:graphicData uri="http://schemas.openxmlformats.org/drawingml/2006/table">
            <a:tbl>
              <a:tblPr/>
              <a:tblGrid>
                <a:gridCol w="2315831">
                  <a:extLst>
                    <a:ext uri="{9D8B030D-6E8A-4147-A177-3AD203B41FA5}">
                      <a16:colId xmlns:a16="http://schemas.microsoft.com/office/drawing/2014/main" val="20000"/>
                    </a:ext>
                  </a:extLst>
                </a:gridCol>
                <a:gridCol w="290776">
                  <a:extLst>
                    <a:ext uri="{9D8B030D-6E8A-4147-A177-3AD203B41FA5}">
                      <a16:colId xmlns:a16="http://schemas.microsoft.com/office/drawing/2014/main" val="20001"/>
                    </a:ext>
                  </a:extLst>
                </a:gridCol>
                <a:gridCol w="8110605">
                  <a:extLst>
                    <a:ext uri="{9D8B030D-6E8A-4147-A177-3AD203B41FA5}">
                      <a16:colId xmlns:a16="http://schemas.microsoft.com/office/drawing/2014/main" val="20002"/>
                    </a:ext>
                  </a:extLst>
                </a:gridCol>
              </a:tblGrid>
              <a:tr h="814201">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EBIT / NOPAT/ FCF</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Do not adjust EBIT and NOPAT</a:t>
                      </a:r>
                    </a:p>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FCF: </a:t>
                      </a:r>
                    </a:p>
                    <a:p>
                      <a:pPr marL="285750" marR="0" lvl="0" indent="-2857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Add back the </a:t>
                      </a:r>
                      <a:r>
                        <a:rPr kumimoji="0" lang="en-GB" altLang="en-US" sz="1800" b="0" i="0" u="none" strike="noStrike" cap="none" normalizeH="0" baseline="0" dirty="0" err="1">
                          <a:ln>
                            <a:noFill/>
                          </a:ln>
                          <a:solidFill>
                            <a:srgbClr val="46484C"/>
                          </a:solidFill>
                          <a:effectLst/>
                          <a:latin typeface="Arial" panose="020B0604020202020204" pitchFamily="34" charset="0"/>
                          <a:ea typeface="Aktiv Grotesk" panose="020B0604020202020204" charset="0"/>
                          <a:cs typeface="Arial" panose="020B0604020202020204" pitchFamily="34" charset="0"/>
                        </a:rPr>
                        <a:t>RoU</a:t>
                      </a: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 asset depreciation expense (just like PP&amp;E depreciation)</a:t>
                      </a:r>
                    </a:p>
                    <a:p>
                      <a:pPr marL="285750" marR="0" lvl="0" indent="-285750" algn="l" defTabSz="914400" rtl="0" eaLnBrk="0" fontAlgn="base" latinLnBrk="0" hangingPunct="0">
                        <a:lnSpc>
                          <a:spcPct val="100000"/>
                        </a:lnSpc>
                        <a:spcBef>
                          <a:spcPct val="20000"/>
                        </a:spcBef>
                        <a:spcAft>
                          <a:spcPct val="0"/>
                        </a:spcAft>
                        <a:buClr>
                          <a:schemeClr val="tx1"/>
                        </a:buClr>
                        <a:buSzTx/>
                        <a:buFont typeface="Arial" panose="020B0604020202020204" pitchFamily="34" charset="0"/>
                        <a:buChar char="•"/>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Deduct the additions to </a:t>
                      </a:r>
                      <a:r>
                        <a:rPr kumimoji="0" lang="en-GB" altLang="en-US" sz="1800" b="0" i="0" u="none" strike="noStrike" cap="none" normalizeH="0" baseline="0" dirty="0" err="1">
                          <a:ln>
                            <a:noFill/>
                          </a:ln>
                          <a:solidFill>
                            <a:srgbClr val="46484C"/>
                          </a:solidFill>
                          <a:effectLst/>
                          <a:latin typeface="Arial" panose="020B0604020202020204" pitchFamily="34" charset="0"/>
                          <a:ea typeface="Aktiv Grotesk" panose="020B0604020202020204" charset="0"/>
                          <a:cs typeface="Arial" panose="020B0604020202020204" pitchFamily="34" charset="0"/>
                        </a:rPr>
                        <a:t>RoU</a:t>
                      </a: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 assets (just like capex additions to PP&amp;E)</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80000">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823724">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EV-to-Equity bridge</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Include the lease liability in debt</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80000">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2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79305">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WACC</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Include the lease liability in debt</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3170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normAutofit fontScale="90000"/>
          </a:bodyPr>
          <a:lstStyle/>
          <a:p>
            <a:r>
              <a:rPr lang="en-GB" altLang="en-US" dirty="0"/>
              <a:t>Leases in DCF valuation – US GAAP operating leases</a:t>
            </a:r>
            <a:endParaRPr lang="en-US" altLang="en-US" dirty="0"/>
          </a:p>
        </p:txBody>
      </p:sp>
      <p:sp>
        <p:nvSpPr>
          <p:cNvPr id="6" name="Text Placeholder 5"/>
          <p:cNvSpPr>
            <a:spLocks noGrp="1"/>
          </p:cNvSpPr>
          <p:nvPr>
            <p:ph type="body" idx="1"/>
          </p:nvPr>
        </p:nvSpPr>
        <p:spPr/>
        <p:txBody>
          <a:bodyPr/>
          <a:lstStyle/>
          <a:p>
            <a:r>
              <a:rPr lang="en-US" altLang="en-US" dirty="0"/>
              <a:t>Calculation inputs</a:t>
            </a:r>
            <a:endParaRPr lang="en-US" dirty="0"/>
          </a:p>
        </p:txBody>
      </p:sp>
      <p:sp>
        <p:nvSpPr>
          <p:cNvPr id="11" name="Content Placeholder 10">
            <a:extLst>
              <a:ext uri="{FF2B5EF4-FFF2-40B4-BE49-F238E27FC236}">
                <a16:creationId xmlns:a16="http://schemas.microsoft.com/office/drawing/2014/main" id="{7245F454-7442-2E7D-68E8-AE002DF64E5C}"/>
              </a:ext>
            </a:extLst>
          </p:cNvPr>
          <p:cNvSpPr>
            <a:spLocks noGrp="1"/>
          </p:cNvSpPr>
          <p:nvPr>
            <p:ph sz="half" idx="2"/>
          </p:nvPr>
        </p:nvSpPr>
        <p:spPr/>
        <p:txBody>
          <a:bodyPr/>
          <a:lstStyle/>
          <a:p>
            <a:pPr marL="0" indent="0">
              <a:buNone/>
            </a:pPr>
            <a:r>
              <a:rPr lang="en-GB" altLang="en-US" noProof="0" dirty="0"/>
              <a:t>Operating leases treated as operating items</a:t>
            </a:r>
          </a:p>
          <a:p>
            <a:endParaRPr lang="en-US" dirty="0"/>
          </a:p>
        </p:txBody>
      </p:sp>
      <p:sp>
        <p:nvSpPr>
          <p:cNvPr id="7" name="Slide Number Placeholder 6"/>
          <p:cNvSpPr>
            <a:spLocks noGrp="1"/>
          </p:cNvSpPr>
          <p:nvPr>
            <p:ph type="sldNum" sz="quarter" idx="12"/>
          </p:nvPr>
        </p:nvSpPr>
        <p:spPr/>
        <p:txBody>
          <a:bodyPr/>
          <a:lstStyle/>
          <a:p>
            <a:pPr lvl="0"/>
            <a:fld id="{65786598-F0B5-47AA-B83B-BA85C48D8D6E}" type="slidenum">
              <a:rPr lang="en-GB" noProof="0" smtClean="0"/>
              <a:pPr lvl="0"/>
              <a:t>7</a:t>
            </a:fld>
            <a:endParaRPr lang="en-GB" noProof="0" dirty="0"/>
          </a:p>
        </p:txBody>
      </p:sp>
      <p:sp>
        <p:nvSpPr>
          <p:cNvPr id="10" name="Rectangle 9">
            <a:extLst>
              <a:ext uri="{FF2B5EF4-FFF2-40B4-BE49-F238E27FC236}">
                <a16:creationId xmlns:a16="http://schemas.microsoft.com/office/drawing/2014/main" id="{48EE655B-CC72-459C-AEC7-2B6ABA77E612}"/>
              </a:ext>
            </a:extLst>
          </p:cNvPr>
          <p:cNvSpPr/>
          <p:nvPr/>
        </p:nvSpPr>
        <p:spPr>
          <a:xfrm>
            <a:off x="624151" y="5382105"/>
            <a:ext cx="10731237" cy="36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The resulting EV is net of the operating lease debt</a:t>
            </a:r>
            <a:endParaRPr kumimoji="0" lang="en-GB" altLang="en-US"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aphicFrame>
        <p:nvGraphicFramePr>
          <p:cNvPr id="12" name="Group 76">
            <a:extLst>
              <a:ext uri="{FF2B5EF4-FFF2-40B4-BE49-F238E27FC236}">
                <a16:creationId xmlns:a16="http://schemas.microsoft.com/office/drawing/2014/main" id="{B9A81063-CBAC-8620-5667-A204D1B5911C}"/>
              </a:ext>
            </a:extLst>
          </p:cNvPr>
          <p:cNvGraphicFramePr>
            <a:graphicFrameLocks/>
          </p:cNvGraphicFramePr>
          <p:nvPr>
            <p:extLst>
              <p:ext uri="{D42A27DB-BD31-4B8C-83A1-F6EECF244321}">
                <p14:modId xmlns:p14="http://schemas.microsoft.com/office/powerpoint/2010/main" val="2535507989"/>
              </p:ext>
            </p:extLst>
          </p:nvPr>
        </p:nvGraphicFramePr>
        <p:xfrm>
          <a:off x="638355" y="2143749"/>
          <a:ext cx="10717212" cy="2948746"/>
        </p:xfrm>
        <a:graphic>
          <a:graphicData uri="http://schemas.openxmlformats.org/drawingml/2006/table">
            <a:tbl>
              <a:tblPr/>
              <a:tblGrid>
                <a:gridCol w="2315831">
                  <a:extLst>
                    <a:ext uri="{9D8B030D-6E8A-4147-A177-3AD203B41FA5}">
                      <a16:colId xmlns:a16="http://schemas.microsoft.com/office/drawing/2014/main" val="20000"/>
                    </a:ext>
                  </a:extLst>
                </a:gridCol>
                <a:gridCol w="290776">
                  <a:extLst>
                    <a:ext uri="{9D8B030D-6E8A-4147-A177-3AD203B41FA5}">
                      <a16:colId xmlns:a16="http://schemas.microsoft.com/office/drawing/2014/main" val="20001"/>
                    </a:ext>
                  </a:extLst>
                </a:gridCol>
                <a:gridCol w="8110605">
                  <a:extLst>
                    <a:ext uri="{9D8B030D-6E8A-4147-A177-3AD203B41FA5}">
                      <a16:colId xmlns:a16="http://schemas.microsoft.com/office/drawing/2014/main" val="20002"/>
                    </a:ext>
                  </a:extLst>
                </a:gridCol>
              </a:tblGrid>
              <a:tr h="814201">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EBIT / NOPAT/ FCF</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Keep the rent expense in your forecast (do not reverse it out)</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52385">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823724">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EV-to-Equity bridge</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Do not add the operating lease liability to debt </a:t>
                      </a:r>
                      <a:b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b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(rent payments already deducted in FCF)</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44430">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79305">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1" i="0" u="none" strike="noStrike" cap="none" normalizeH="0" baseline="0" dirty="0">
                          <a:ln>
                            <a:noFill/>
                          </a:ln>
                          <a:solidFill>
                            <a:schemeClr val="bg1"/>
                          </a:solidFill>
                          <a:effectLst/>
                          <a:latin typeface="Arial" panose="020B0604020202020204" pitchFamily="34" charset="0"/>
                          <a:ea typeface="Aktiv Grotesk" panose="020B0604020202020204" charset="0"/>
                          <a:cs typeface="Arial" panose="020B0604020202020204" pitchFamily="34" charset="0"/>
                        </a:rPr>
                        <a:t>WACC</a:t>
                      </a:r>
                    </a:p>
                  </a:txBody>
                  <a:tcPr marL="125226" marR="125226" marT="45719" marB="45719"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5686D"/>
                    </a:solid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endParaRPr kumimoji="0" lang="en-US" altLang="en-US" sz="1800" b="1" i="0" u="none" strike="noStrike" cap="none" normalizeH="0" baseline="0" dirty="0">
                        <a:ln>
                          <a:noFill/>
                        </a:ln>
                        <a:solidFill>
                          <a:schemeClr val="accent2"/>
                        </a:solidFill>
                        <a:effectLst/>
                        <a:latin typeface="Arial" panose="020B0604020202020204" pitchFamily="34" charset="0"/>
                        <a:ea typeface="Aktiv Grotesk" panose="020B0604020202020204" charset="0"/>
                        <a:cs typeface="Arial" panose="020B0604020202020204" pitchFamily="34" charset="0"/>
                      </a:endParaRPr>
                    </a:p>
                  </a:txBody>
                  <a:tcPr marL="125226" marR="125226" marT="45719" marB="45719" anchor="ctr" horzOverflow="overflow">
                    <a:lnL w="12700" cap="flat" cmpd="sng" algn="ctr">
                      <a:no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003399"/>
                        </a:buClr>
                        <a:buSzTx/>
                        <a:buFont typeface="Wingdings" pitchFamily="2" charset="2"/>
                        <a:buNone/>
                        <a:tabLst/>
                      </a:pPr>
                      <a:r>
                        <a:rPr kumimoji="0" lang="en-GB" altLang="en-US" sz="1800" b="0" i="0" u="none" strike="noStrike" cap="none" normalizeH="0" baseline="0" dirty="0">
                          <a:ln>
                            <a:noFill/>
                          </a:ln>
                          <a:solidFill>
                            <a:srgbClr val="46484C"/>
                          </a:solidFill>
                          <a:effectLst/>
                          <a:latin typeface="Arial" panose="020B0604020202020204" pitchFamily="34" charset="0"/>
                          <a:ea typeface="Aktiv Grotesk" panose="020B0604020202020204" charset="0"/>
                          <a:cs typeface="Arial" panose="020B0604020202020204" pitchFamily="34" charset="0"/>
                        </a:rPr>
                        <a:t>Do not include the operating lease liability in debt</a:t>
                      </a:r>
                    </a:p>
                  </a:txBody>
                  <a:tcPr marL="125226" marR="125226" marT="45719" marB="45719" anchor="ctr" horzOverflow="overflow">
                    <a:lnL w="12700" cap="flat" cmpd="sng" algn="ctr">
                      <a:solidFill>
                        <a:srgbClr val="65686D"/>
                      </a:solidFill>
                      <a:prstDash val="solid"/>
                      <a:round/>
                      <a:headEnd type="none" w="med" len="med"/>
                      <a:tailEnd type="none" w="med" len="med"/>
                    </a:lnL>
                    <a:lnR w="12700" cap="flat" cmpd="sng" algn="ctr">
                      <a:solidFill>
                        <a:srgbClr val="65686D"/>
                      </a:solidFill>
                      <a:prstDash val="solid"/>
                      <a:round/>
                      <a:headEnd type="none" w="med" len="med"/>
                      <a:tailEnd type="none" w="med" len="med"/>
                    </a:lnR>
                    <a:lnT w="12700" cap="flat" cmpd="sng" algn="ctr">
                      <a:solidFill>
                        <a:srgbClr val="65686D"/>
                      </a:solidFill>
                      <a:prstDash val="solid"/>
                      <a:round/>
                      <a:headEnd type="none" w="med" len="med"/>
                      <a:tailEnd type="none" w="med" len="med"/>
                    </a:lnT>
                    <a:lnB w="12700" cap="flat" cmpd="sng" algn="ctr">
                      <a:solidFill>
                        <a:srgbClr val="65686D"/>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60144578"/>
      </p:ext>
    </p:extLst>
  </p:cSld>
  <p:clrMapOvr>
    <a:masterClrMapping/>
  </p:clrMapOvr>
</p:sld>
</file>

<file path=ppt/theme/theme1.xml><?xml version="1.0" encoding="utf-8"?>
<a:theme xmlns:a="http://schemas.openxmlformats.org/drawingml/2006/main" name="Office Theme">
  <a:themeElements>
    <a:clrScheme name="TTS colors">
      <a:dk1>
        <a:sysClr val="windowText" lastClr="000000"/>
      </a:dk1>
      <a:lt1>
        <a:sysClr val="window" lastClr="FFFFFF"/>
      </a:lt1>
      <a:dk2>
        <a:srgbClr val="44546A"/>
      </a:dk2>
      <a:lt2>
        <a:srgbClr val="E7E6E6"/>
      </a:lt2>
      <a:accent1>
        <a:srgbClr val="027D07"/>
      </a:accent1>
      <a:accent2>
        <a:srgbClr val="31859C"/>
      </a:accent2>
      <a:accent3>
        <a:srgbClr val="00B050"/>
      </a:accent3>
      <a:accent4>
        <a:srgbClr val="8DDB98"/>
      </a:accent4>
      <a:accent5>
        <a:srgbClr val="DBEEF4"/>
      </a:accent5>
      <a:accent6>
        <a:srgbClr val="FF0000"/>
      </a:accent6>
      <a:hlink>
        <a:srgbClr val="00B050"/>
      </a:hlink>
      <a:folHlink>
        <a:srgbClr val="3185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TS 2023 Template v9.potx" id="{510708F3-1E06-4E2E-B60B-D54CD22DD450}" vid="{E37A6808-5CCC-4392-AF97-78A5EC3014C2}"/>
    </a:ext>
  </a:extLst>
</a:theme>
</file>

<file path=ppt/theme/theme2.xml><?xml version="1.0" encoding="utf-8"?>
<a:theme xmlns:a="http://schemas.openxmlformats.org/drawingml/2006/main" name="Design Theme - No Copyright">
  <a:themeElements>
    <a:clrScheme name="TTS colors">
      <a:dk1>
        <a:sysClr val="windowText" lastClr="000000"/>
      </a:dk1>
      <a:lt1>
        <a:sysClr val="window" lastClr="FFFFFF"/>
      </a:lt1>
      <a:dk2>
        <a:srgbClr val="44546A"/>
      </a:dk2>
      <a:lt2>
        <a:srgbClr val="E7E6E6"/>
      </a:lt2>
      <a:accent1>
        <a:srgbClr val="027D07"/>
      </a:accent1>
      <a:accent2>
        <a:srgbClr val="31859C"/>
      </a:accent2>
      <a:accent3>
        <a:srgbClr val="00B050"/>
      </a:accent3>
      <a:accent4>
        <a:srgbClr val="8DDB98"/>
      </a:accent4>
      <a:accent5>
        <a:srgbClr val="DBEEF4"/>
      </a:accent5>
      <a:accent6>
        <a:srgbClr val="FF0000"/>
      </a:accent6>
      <a:hlink>
        <a:srgbClr val="00B050"/>
      </a:hlink>
      <a:folHlink>
        <a:srgbClr val="3185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TS 2023 Template v9.potx" id="{510708F3-1E06-4E2E-B60B-D54CD22DD450}" vid="{5975CEB7-A660-47D9-AA51-BB65B7A8AEA0}"/>
    </a:ext>
  </a:extLst>
</a:theme>
</file>

<file path=ppt/theme/theme3.xml><?xml version="1.0" encoding="utf-8"?>
<a:theme xmlns:a="http://schemas.openxmlformats.org/drawingml/2006/main" name="Section Break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TS 2023 Template v9.potx" id="{510708F3-1E06-4E2E-B60B-D54CD22DD450}" vid="{29C201DC-3786-4A19-9950-0A4B5785C3E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277a5a8-cca9-4215-b8f8-7243cc56e321" xsi:nil="true"/>
    <lcf76f155ced4ddcb4097134ff3c332f xmlns="fcd8593b-16e4-454a-87ab-1379c0e460bd">
      <Terms xmlns="http://schemas.microsoft.com/office/infopath/2007/PartnerControls"/>
    </lcf76f155ced4ddcb4097134ff3c332f>
    <SharedWithUsers xmlns="7277a5a8-cca9-4215-b8f8-7243cc56e321">
      <UserInfo>
        <DisplayName/>
        <AccountId xsi:nil="true"/>
        <AccountType/>
      </UserInfo>
    </SharedWithUsers>
    <Size xmlns="d2b0402c-6aee-479d-bef3-54b043597d6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F35E0B2054282449B5F830C6878EB47" ma:contentTypeVersion="15" ma:contentTypeDescription="Create a new document." ma:contentTypeScope="" ma:versionID="fdab2c6b7cf87c88ad22adeeb3280db8">
  <xsd:schema xmlns:xsd="http://www.w3.org/2001/XMLSchema" xmlns:xs="http://www.w3.org/2001/XMLSchema" xmlns:p="http://schemas.microsoft.com/office/2006/metadata/properties" xmlns:ns2="d2b0402c-6aee-479d-bef3-54b043597d62" xmlns:ns3="7277a5a8-cca9-4215-b8f8-7243cc56e321" xmlns:ns4="d75a9b49-0e67-4165-9cbb-2a9f88033a8a" xmlns:ns5="fcd8593b-16e4-454a-87ab-1379c0e460bd" targetNamespace="http://schemas.microsoft.com/office/2006/metadata/properties" ma:root="true" ma:fieldsID="da59333d065aef424b39247de6ed980d" ns2:_="" ns3:_="" ns4:_="" ns5:_="">
    <xsd:import namespace="d2b0402c-6aee-479d-bef3-54b043597d62"/>
    <xsd:import namespace="7277a5a8-cca9-4215-b8f8-7243cc56e321"/>
    <xsd:import namespace="d75a9b49-0e67-4165-9cbb-2a9f88033a8a"/>
    <xsd:import namespace="fcd8593b-16e4-454a-87ab-1379c0e460b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4:SharedWithDetails" minOccurs="0"/>
                <xsd:element ref="ns2:Size" minOccurs="0"/>
                <xsd:element ref="ns2:MediaServiceGenerationTime" minOccurs="0"/>
                <xsd:element ref="ns2:MediaServiceEventHashCode" minOccurs="0"/>
                <xsd:element ref="ns2:MediaServiceAutoKeyPoints" minOccurs="0"/>
                <xsd:element ref="ns2:MediaServiceKeyPoints" minOccurs="0"/>
                <xsd:element ref="ns5: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b0402c-6aee-479d-bef3-54b043597d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Size" ma:index="15" nillable="true" ma:displayName="Size" ma:internalName="Size">
      <xsd:simpleType>
        <xsd:restriction base="dms:Text">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277a5a8-cca9-4215-b8f8-7243cc56e32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2" nillable="true" ma:displayName="Taxonomy Catch All Column" ma:hidden="true" ma:list="{017a19b7-69cd-4285-af1e-d631aad087be}" ma:internalName="TaxCatchAll" ma:showField="CatchAllData" ma:web="7277a5a8-cca9-4215-b8f8-7243cc56e32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75a9b49-0e67-4165-9cbb-2a9f88033a8a" elementFormDefault="qualified">
    <xsd:import namespace="http://schemas.microsoft.com/office/2006/documentManagement/types"/>
    <xsd:import namespace="http://schemas.microsoft.com/office/infopath/2007/PartnerControls"/>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cd8593b-16e4-454a-87ab-1379c0e460bd" elementFormDefault="qualified">
    <xsd:import namespace="http://schemas.microsoft.com/office/2006/documentManagement/types"/>
    <xsd:import namespace="http://schemas.microsoft.com/office/infopath/2007/PartnerControls"/>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7121671-1f22-43ed-9c7b-b36ca707cd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25EFED-76F2-453E-95A5-257B71822577}">
  <ds:schemaRefs>
    <ds:schemaRef ds:uri="567a1343-1c99-4f2b-be64-b0532d25d650"/>
    <ds:schemaRef ds:uri="http://www.w3.org/XML/1998/namespace"/>
    <ds:schemaRef ds:uri="http://purl.org/dc/dcmitype/"/>
    <ds:schemaRef ds:uri="http://purl.org/dc/elements/1.1/"/>
    <ds:schemaRef ds:uri="http://schemas.microsoft.com/office/infopath/2007/PartnerControls"/>
    <ds:schemaRef ds:uri="d578af47-cbcb-45a4-9c7d-91f82c8045a2"/>
    <ds:schemaRef ds:uri="http://schemas.microsoft.com/office/2006/documentManagement/types"/>
    <ds:schemaRef ds:uri="http://schemas.openxmlformats.org/package/2006/metadata/core-properties"/>
    <ds:schemaRef ds:uri="http://schemas.microsoft.com/office/2006/metadata/properties"/>
    <ds:schemaRef ds:uri="http://purl.org/dc/terms/"/>
    <ds:schemaRef ds:uri="3a833ae5-ab68-4560-b93e-c85d9904c970"/>
    <ds:schemaRef ds:uri="8e7b0f8f-3450-493e-b9c7-ba817b7c5d03"/>
    <ds:schemaRef ds:uri="7277a5a8-cca9-4215-b8f8-7243cc56e321"/>
    <ds:schemaRef ds:uri="fcd8593b-16e4-454a-87ab-1379c0e460bd"/>
    <ds:schemaRef ds:uri="d2b0402c-6aee-479d-bef3-54b043597d62"/>
  </ds:schemaRefs>
</ds:datastoreItem>
</file>

<file path=customXml/itemProps2.xml><?xml version="1.0" encoding="utf-8"?>
<ds:datastoreItem xmlns:ds="http://schemas.openxmlformats.org/officeDocument/2006/customXml" ds:itemID="{CDCEB26C-616E-40D4-82C0-BD6FEC436182}">
  <ds:schemaRefs>
    <ds:schemaRef ds:uri="http://schemas.microsoft.com/sharepoint/v3/contenttype/forms"/>
  </ds:schemaRefs>
</ds:datastoreItem>
</file>

<file path=customXml/itemProps3.xml><?xml version="1.0" encoding="utf-8"?>
<ds:datastoreItem xmlns:ds="http://schemas.openxmlformats.org/officeDocument/2006/customXml" ds:itemID="{0C9B727B-978E-400E-A933-103027EAF0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b0402c-6aee-479d-bef3-54b043597d62"/>
    <ds:schemaRef ds:uri="7277a5a8-cca9-4215-b8f8-7243cc56e321"/>
    <ds:schemaRef ds:uri="d75a9b49-0e67-4165-9cbb-2a9f88033a8a"/>
    <ds:schemaRef ds:uri="fcd8593b-16e4-454a-87ab-1379c0e460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TTS 2023 Template v9</Template>
  <TotalTime>16</TotalTime>
  <Words>1525</Words>
  <Application>Microsoft Office PowerPoint</Application>
  <PresentationFormat>Widescreen</PresentationFormat>
  <Paragraphs>176</Paragraphs>
  <Slides>7</Slides>
  <Notes>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Times New Roman</vt:lpstr>
      <vt:lpstr>Wingdings</vt:lpstr>
      <vt:lpstr>Office Theme</vt:lpstr>
      <vt:lpstr>Design Theme - No Copyright</vt:lpstr>
      <vt:lpstr>Section Breaks</vt:lpstr>
      <vt:lpstr>Leases</vt:lpstr>
      <vt:lpstr>Lessee accounting</vt:lpstr>
      <vt:lpstr>Leases in valuation multiples – Profits</vt:lpstr>
      <vt:lpstr>Leases in valuation multiples – Profits</vt:lpstr>
      <vt:lpstr>Leases in valuation multiples</vt:lpstr>
      <vt:lpstr>Leases in DCF valuation – IFRS and US GAAP finance leases</vt:lpstr>
      <vt:lpstr>Leases in DCF valuation – US GAAP operating leases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Cherie Huang</dc:creator>
  <cp:lastModifiedBy>Karan</cp:lastModifiedBy>
  <cp:revision>5</cp:revision>
  <dcterms:created xsi:type="dcterms:W3CDTF">2023-03-08T13:42:58Z</dcterms:created>
  <dcterms:modified xsi:type="dcterms:W3CDTF">2024-05-18T19:58:15Z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0x0101005F61F696EC81AC4782AD723899F21DC8</vt:lpwstr>
  </property>
  <property fmtid="{D5CDD505-2E9C-101B-9397-08002B2CF9AE}" pid="3" name="MediaServiceImageTags">
    <vt:lpwstr/>
  </property>
</Properties>
</file>