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1" r:id="rId5"/>
    <p:sldMasterId id="2147483658" r:id="rId6"/>
  </p:sldMasterIdLst>
  <p:notesMasterIdLst>
    <p:notesMasterId r:id="rId16"/>
  </p:notesMasterIdLst>
  <p:sldIdLst>
    <p:sldId id="262" r:id="rId7"/>
    <p:sldId id="264" r:id="rId8"/>
    <p:sldId id="266" r:id="rId9"/>
    <p:sldId id="263" r:id="rId10"/>
    <p:sldId id="267" r:id="rId11"/>
    <p:sldId id="268" r:id="rId12"/>
    <p:sldId id="265" r:id="rId13"/>
    <p:sldId id="27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a:srgbClr val="8DDB98"/>
    <a:srgbClr val="236138"/>
    <a:srgbClr val="B3D8B4"/>
    <a:srgbClr val="027D07"/>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0" autoAdjust="0"/>
    <p:restoredTop sz="94660"/>
  </p:normalViewPr>
  <p:slideViewPr>
    <p:cSldViewPr snapToGrid="0">
      <p:cViewPr varScale="1">
        <p:scale>
          <a:sx n="63" d="100"/>
          <a:sy n="63" d="100"/>
        </p:scale>
        <p:origin x="664"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68D7B6-1A3A-4883-AA63-C08D2927F303}" type="datetimeFigureOut">
              <a:rPr lang="en-GB" smtClean="0"/>
              <a:t>15/11/2024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CE721A-EE6B-41CA-8803-D487DB64452C}" type="slidenum">
              <a:rPr lang="en-GB" smtClean="0"/>
              <a:t>‹#›</a:t>
            </a:fld>
            <a:endParaRPr lang="en-GB"/>
          </a:p>
        </p:txBody>
      </p:sp>
    </p:spTree>
    <p:extLst>
      <p:ext uri="{BB962C8B-B14F-4D97-AF65-F5344CB8AC3E}">
        <p14:creationId xmlns:p14="http://schemas.microsoft.com/office/powerpoint/2010/main" val="168834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b="0" i="0" kern="1200" dirty="0">
              <a:solidFill>
                <a:schemeClr val="tx1"/>
              </a:solidFill>
              <a:effectLst/>
              <a:latin typeface="Arial" panose="020B0604020202020204" pitchFamily="34" charset="0"/>
              <a:ea typeface="+mn-ea"/>
              <a:cs typeface="+mn-cs"/>
            </a:endParaRPr>
          </a:p>
        </p:txBody>
      </p:sp>
    </p:spTree>
    <p:extLst>
      <p:ext uri="{BB962C8B-B14F-4D97-AF65-F5344CB8AC3E}">
        <p14:creationId xmlns:p14="http://schemas.microsoft.com/office/powerpoint/2010/main" val="4206406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BA395-2FB7-C1B7-278C-B65C5B916FB2}"/>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8E53F0E0-A91B-EAA1-2055-C72DDA38E9B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67F248BF-CC6B-E701-D43C-8B350B8709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3948546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4FE12-4CCB-02A3-1C5C-BB0E4B9B3CE5}"/>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32F23549-A757-5C18-9A8C-7DCDC547C990}"/>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98BF48E1-517C-11D8-1611-AFA79893BC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970892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750265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16888-49F5-5B3B-A2D5-75B3A95EAC9F}"/>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08AF87C4-0A06-32EA-4DB2-DDA96B4BCC0D}"/>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293448A7-E6EB-4918-7189-392A0C3778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1535114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6F764-C787-81A3-50C1-EABE9CDBF8F2}"/>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91C552CB-B9A1-43DC-CDB1-120518C8C508}"/>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E6D85486-EEB9-9732-C95F-A3288AD515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144120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9322F-8883-9ABE-B9D4-E5818DBE8712}"/>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21DC015D-580A-1869-2F97-571903B1E69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DEB54EAC-B2C2-87D2-434F-1A7C869103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3193989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872E0-DE14-6488-0F60-592F617BBC87}"/>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B4F835DC-4CDB-B2DE-73E5-9603BED64ADE}"/>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3E981B6E-1F72-5DF3-D570-CBF2975283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1158105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D9E96-5324-42EF-BC6D-36488BA78E97}"/>
            </a:ext>
          </a:extLst>
        </p:cNvPr>
        <p:cNvGrpSpPr/>
        <p:nvPr/>
      </p:nvGrpSpPr>
      <p:grpSpPr>
        <a:xfrm>
          <a:off x="0" y="0"/>
          <a:ext cx="0" cy="0"/>
          <a:chOff x="0" y="0"/>
          <a:chExt cx="0" cy="0"/>
        </a:xfrm>
      </p:grpSpPr>
      <p:sp>
        <p:nvSpPr>
          <p:cNvPr id="36867" name="Rectangle 2">
            <a:extLst>
              <a:ext uri="{FF2B5EF4-FFF2-40B4-BE49-F238E27FC236}">
                <a16:creationId xmlns:a16="http://schemas.microsoft.com/office/drawing/2014/main" id="{F8A09A9D-D883-9779-6CA4-0CEC63FB0624}"/>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341BDBDB-7114-5A0F-78A1-C933D0FF1A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Old: IAS 17 and ASC 840</a:t>
            </a:r>
          </a:p>
          <a:p>
            <a:r>
              <a:rPr lang="en-US" altLang="en-US" dirty="0"/>
              <a:t>New: IFRS 16 and ASC 842</a:t>
            </a:r>
          </a:p>
          <a:p>
            <a:r>
              <a:rPr lang="en-GB" sz="1200" b="0" i="0" kern="1200" dirty="0">
                <a:solidFill>
                  <a:schemeClr val="tx1"/>
                </a:solidFill>
                <a:effectLst/>
                <a:latin typeface="Arial" panose="020B0604020202020204" pitchFamily="34" charset="0"/>
                <a:ea typeface="+mn-ea"/>
                <a:cs typeface="+mn-cs"/>
              </a:rPr>
              <a:t>‘Accounting Standards Codification’</a:t>
            </a:r>
          </a:p>
          <a:p>
            <a:r>
              <a:rPr lang="en-GB" altLang="en-US" sz="1200" b="0" i="0" kern="1200" dirty="0">
                <a:solidFill>
                  <a:schemeClr val="tx1"/>
                </a:solidFill>
                <a:effectLst/>
                <a:latin typeface="Arial" panose="020B0604020202020204" pitchFamily="34" charset="0"/>
                <a:ea typeface="+mn-ea"/>
                <a:cs typeface="+mn-cs"/>
              </a:rPr>
              <a:t>ASC 842 effective date: </a:t>
            </a:r>
            <a:r>
              <a:rPr lang="en-GB" sz="1200" b="0" i="0" kern="1200" dirty="0">
                <a:solidFill>
                  <a:schemeClr val="tx1"/>
                </a:solidFill>
                <a:effectLst/>
                <a:latin typeface="Arial" panose="020B0604020202020204" pitchFamily="34" charset="0"/>
                <a:ea typeface="+mn-ea"/>
                <a:cs typeface="+mn-cs"/>
              </a:rPr>
              <a:t>fiscal years, and interim periods within those fiscal years, beginning after December 15, 2018</a:t>
            </a:r>
          </a:p>
          <a:p>
            <a:r>
              <a:rPr lang="en-GB" altLang="en-US" sz="1200" b="0" i="0" kern="1200" dirty="0">
                <a:solidFill>
                  <a:schemeClr val="tx1"/>
                </a:solidFill>
                <a:effectLst/>
                <a:latin typeface="Arial" panose="020B0604020202020204" pitchFamily="34" charset="0"/>
                <a:ea typeface="+mn-ea"/>
                <a:cs typeface="+mn-cs"/>
              </a:rPr>
              <a:t>IFRS 16 effective for periods starting 1 January 2019</a:t>
            </a:r>
          </a:p>
          <a:p>
            <a:endParaRPr lang="en-GB" alt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IFRS 16 introduces a single lessee accounting model and requires a lessee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assets and liabilities for all leases with a </a:t>
            </a:r>
            <a:r>
              <a:rPr lang="en-US" sz="1200" b="0" i="0" u="sng" kern="1200" dirty="0">
                <a:solidFill>
                  <a:schemeClr val="tx1"/>
                </a:solidFill>
                <a:effectLst/>
                <a:latin typeface="Arial" panose="020B0604020202020204" pitchFamily="34" charset="0"/>
                <a:ea typeface="+mn-ea"/>
                <a:cs typeface="+mn-cs"/>
              </a:rPr>
              <a:t>term of more than 12 months</a:t>
            </a:r>
            <a:r>
              <a:rPr lang="en-US" sz="1200" b="0" i="0" kern="1200" dirty="0">
                <a:solidFill>
                  <a:schemeClr val="tx1"/>
                </a:solidFill>
                <a:effectLst/>
                <a:latin typeface="Arial" panose="020B0604020202020204" pitchFamily="34" charset="0"/>
                <a:ea typeface="+mn-ea"/>
                <a:cs typeface="+mn-cs"/>
              </a:rPr>
              <a:t>, unless the underlying asset is of low value. A lessee is required to </a:t>
            </a:r>
            <a:r>
              <a:rPr lang="en-US" sz="1200" b="0" i="0" kern="1200" dirty="0" err="1">
                <a:solidFill>
                  <a:schemeClr val="tx1"/>
                </a:solidFill>
                <a:effectLst/>
                <a:latin typeface="Arial" panose="020B0604020202020204" pitchFamily="34" charset="0"/>
                <a:ea typeface="+mn-ea"/>
                <a:cs typeface="+mn-cs"/>
              </a:rPr>
              <a:t>recognise</a:t>
            </a:r>
            <a:r>
              <a:rPr lang="en-US" sz="1200" b="0" i="0" kern="1200" dirty="0">
                <a:solidFill>
                  <a:schemeClr val="tx1"/>
                </a:solidFill>
                <a:effectLst/>
                <a:latin typeface="Arial" panose="020B0604020202020204" pitchFamily="34" charset="0"/>
                <a:ea typeface="+mn-ea"/>
                <a:cs typeface="+mn-cs"/>
              </a:rPr>
              <a:t> a right-of-use asset representing its right to use the underlying leased asset and a lease liability representing its obligation to make lease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Arial" panose="020B0604020202020204" pitchFamily="34" charset="0"/>
                <a:ea typeface="+mn-ea"/>
                <a:cs typeface="+mn-cs"/>
              </a:rPr>
              <a:t>The major change IFRS 16 makes from IAS 17 is that it removes the operating lease classification for leases, eliminating the ability of corporations to report operating leases in the footnotes of financial statements. The reasoning for the change was that by reporting operating leases in the footnotes, companies were hurting smaller investors that do not have the resources to dig through their financial statements.</a:t>
            </a:r>
            <a:endParaRPr lang="en-US" altLang="en-US" dirty="0"/>
          </a:p>
          <a:p>
            <a:endParaRPr lang="en-US" sz="1200" b="0" i="0" kern="1200" dirty="0">
              <a:solidFill>
                <a:schemeClr val="tx1"/>
              </a:solidFill>
              <a:effectLst/>
              <a:latin typeface="Arial" panose="020B0604020202020204" pitchFamily="34" charset="0"/>
              <a:ea typeface="+mn-ea"/>
              <a:cs typeface="+mn-cs"/>
            </a:endParaRPr>
          </a:p>
          <a:p>
            <a:r>
              <a:rPr lang="en-US" sz="1200" b="0" i="0" kern="1200" dirty="0">
                <a:solidFill>
                  <a:schemeClr val="tx1"/>
                </a:solidFill>
                <a:effectLst/>
                <a:latin typeface="Arial" panose="020B0604020202020204" pitchFamily="34" charset="0"/>
                <a:ea typeface="+mn-ea"/>
                <a:cs typeface="+mn-cs"/>
              </a:rPr>
              <a:t>For US GAAP: ASC 842 represents a significant overhaul of the accounting treatment for leases, with the most significant change being that most leases, including most operating leases, are now capitalized on the balance sheet. Under ASC 840, FASB permitted operating leases to be reported only in the footnotes of corporate financial statements. Under ASC 842, the only leases that are exempt from the capitalization requirement are short-term leases less than or equal to </a:t>
            </a:r>
            <a:r>
              <a:rPr lang="en-US" sz="1200" b="0" i="0" u="sng" kern="1200" dirty="0">
                <a:solidFill>
                  <a:schemeClr val="tx1"/>
                </a:solidFill>
                <a:effectLst/>
                <a:latin typeface="Arial" panose="020B0604020202020204" pitchFamily="34" charset="0"/>
                <a:ea typeface="+mn-ea"/>
                <a:cs typeface="+mn-cs"/>
              </a:rPr>
              <a:t>12 months in length</a:t>
            </a:r>
            <a:r>
              <a:rPr lang="en-US" sz="1200" b="0" i="0" kern="1200" dirty="0">
                <a:solidFill>
                  <a:schemeClr val="tx1"/>
                </a:solidFill>
                <a:effectLst/>
                <a:latin typeface="Arial" panose="020B0604020202020204" pitchFamily="34" charset="0"/>
                <a:ea typeface="+mn-ea"/>
                <a:cs typeface="+mn-cs"/>
              </a:rPr>
              <a:t>.</a:t>
            </a:r>
            <a:endParaRPr lang="en-US" altLang="en-US" dirty="0"/>
          </a:p>
          <a:p>
            <a:endParaRPr lang="en-US" sz="1200" b="0" i="0" kern="1200" dirty="0">
              <a:solidFill>
                <a:schemeClr val="tx1"/>
              </a:solidFill>
              <a:effectLst/>
              <a:latin typeface="Arial" panose="020B0604020202020204" pitchFamily="34" charset="0"/>
              <a:ea typeface="+mn-ea"/>
              <a:cs typeface="+mn-cs"/>
            </a:endParaRPr>
          </a:p>
          <a:p>
            <a:endParaRPr lang="en-US" altLang="en-US" b="0" dirty="0"/>
          </a:p>
        </p:txBody>
      </p:sp>
    </p:spTree>
    <p:extLst>
      <p:ext uri="{BB962C8B-B14F-4D97-AF65-F5344CB8AC3E}">
        <p14:creationId xmlns:p14="http://schemas.microsoft.com/office/powerpoint/2010/main" val="2210383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mailto:jobs@trainingthestreet.com"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Bullet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93808-2BB1-888E-4000-C824C3B86155}"/>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28E2D40-A082-E9B6-9E10-6776D703CD92}"/>
              </a:ext>
            </a:extLst>
          </p:cNvPr>
          <p:cNvSpPr>
            <a:spLocks noGrp="1"/>
          </p:cNvSpPr>
          <p:nvPr>
            <p:ph idx="1"/>
          </p:nvPr>
        </p:nvSpPr>
        <p:spPr>
          <a:xfrm>
            <a:off x="629727" y="1348219"/>
            <a:ext cx="10932544" cy="487142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0AC27F77-FFC6-C4FE-00FE-A910BA1C48DF}"/>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7" name="Rectangle 6">
            <a:extLst>
              <a:ext uri="{FF2B5EF4-FFF2-40B4-BE49-F238E27FC236}">
                <a16:creationId xmlns:a16="http://schemas.microsoft.com/office/drawing/2014/main" id="{55EAE340-D6EC-E0F4-F23A-A84C97E439DB}"/>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11389433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with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hasCustomPrompt="1"/>
          </p:nvPr>
        </p:nvSpPr>
        <p:spPr>
          <a:xfrm>
            <a:off x="638355" y="1247295"/>
            <a:ext cx="10717033" cy="423683"/>
          </a:xfrm>
          <a:prstGeom prst="rect">
            <a:avLst/>
          </a:prstGeom>
        </p:spPr>
        <p:txBody>
          <a:bodyPr anchor="b"/>
          <a:lstStyle>
            <a:lvl1pPr marL="0" indent="0" algn="l">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Centered Over Image</a:t>
            </a:r>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65304051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with heade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6" y="498048"/>
            <a:ext cx="10923916" cy="749247"/>
          </a:xfrm>
        </p:spPr>
        <p:txBody>
          <a:bodyPr/>
          <a:lstStyle/>
          <a:p>
            <a:r>
              <a:rPr lang="en-US"/>
              <a:t>Click to edit Master title style</a:t>
            </a:r>
            <a:endParaRPr lang="en-GB" dirty="0"/>
          </a:p>
        </p:txBody>
      </p:sp>
      <p:sp>
        <p:nvSpPr>
          <p:cNvPr id="4" name="Content Placeholder 3">
            <a:extLst>
              <a:ext uri="{FF2B5EF4-FFF2-40B4-BE49-F238E27FC236}">
                <a16:creationId xmlns:a16="http://schemas.microsoft.com/office/drawing/2014/main" id="{E736B645-E416-DD15-B406-3C8DB817254D}"/>
              </a:ext>
            </a:extLst>
          </p:cNvPr>
          <p:cNvSpPr>
            <a:spLocks noGrp="1"/>
          </p:cNvSpPr>
          <p:nvPr>
            <p:ph sz="half" idx="2"/>
          </p:nvPr>
        </p:nvSpPr>
        <p:spPr>
          <a:xfrm>
            <a:off x="638355" y="1318854"/>
            <a:ext cx="5157787" cy="487081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B491F102-A190-AC8D-14C7-1C71550D5FBA}"/>
              </a:ext>
            </a:extLst>
          </p:cNvPr>
          <p:cNvSpPr>
            <a:spLocks noGrp="1"/>
          </p:cNvSpPr>
          <p:nvPr>
            <p:ph type="body" sz="quarter" idx="3"/>
          </p:nvPr>
        </p:nvSpPr>
        <p:spPr>
          <a:xfrm>
            <a:off x="5952225" y="1318853"/>
            <a:ext cx="5601419"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17667036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972F-650A-63F5-90DF-DDDC4C98BF2F}"/>
              </a:ext>
            </a:extLst>
          </p:cNvPr>
          <p:cNvSpPr>
            <a:spLocks noGrp="1"/>
          </p:cNvSpPr>
          <p:nvPr>
            <p:ph type="title"/>
          </p:nvPr>
        </p:nvSpPr>
        <p:spPr>
          <a:xfrm>
            <a:off x="639253" y="498050"/>
            <a:ext cx="10932544" cy="749246"/>
          </a:xfrm>
        </p:spPr>
        <p:txBody>
          <a:bodyPr/>
          <a:lstStyle/>
          <a:p>
            <a:r>
              <a:rPr lang="en-US"/>
              <a:t>Click to edit Master title style</a:t>
            </a:r>
            <a:endParaRPr lang="en-GB" dirty="0"/>
          </a:p>
        </p:txBody>
      </p:sp>
      <p:sp>
        <p:nvSpPr>
          <p:cNvPr id="5" name="Slide Number Placeholder 4">
            <a:extLst>
              <a:ext uri="{FF2B5EF4-FFF2-40B4-BE49-F238E27FC236}">
                <a16:creationId xmlns:a16="http://schemas.microsoft.com/office/drawing/2014/main" id="{B6BA902E-2479-BA19-A052-5EDBB33919EB}"/>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6" name="Rectangle 5">
            <a:extLst>
              <a:ext uri="{FF2B5EF4-FFF2-40B4-BE49-F238E27FC236}">
                <a16:creationId xmlns:a16="http://schemas.microsoft.com/office/drawing/2014/main" id="{AB91D6D6-8971-8821-2219-4260E799644E}"/>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42916615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10A64-0EBE-D1D8-3AE7-2C501874E67D}"/>
              </a:ext>
            </a:extLst>
          </p:cNvPr>
          <p:cNvSpPr>
            <a:spLocks noGrp="1"/>
          </p:cNvSpPr>
          <p:nvPr>
            <p:ph type="sldNum" sz="quarter" idx="12"/>
          </p:nvPr>
        </p:nvSpPr>
        <p:spPr/>
        <p:txBody>
          <a:bodyPr/>
          <a:lstStyle/>
          <a:p>
            <a:fld id="{3050731F-0994-42D5-92D3-CC2360AE601E}" type="slidenum">
              <a:rPr lang="en-GB" smtClean="0"/>
              <a:t>‹#›</a:t>
            </a:fld>
            <a:endParaRPr lang="en-GB"/>
          </a:p>
        </p:txBody>
      </p:sp>
    </p:spTree>
    <p:extLst>
      <p:ext uri="{BB962C8B-B14F-4D97-AF65-F5344CB8AC3E}">
        <p14:creationId xmlns:p14="http://schemas.microsoft.com/office/powerpoint/2010/main" val="1724674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9222F-982A-160D-2B9D-5DDAECF8CF44}"/>
              </a:ext>
            </a:extLst>
          </p:cNvPr>
          <p:cNvSpPr>
            <a:spLocks noGrp="1"/>
          </p:cNvSpPr>
          <p:nvPr>
            <p:ph type="title"/>
          </p:nvPr>
        </p:nvSpPr>
        <p:spPr>
          <a:xfrm>
            <a:off x="646981" y="457200"/>
            <a:ext cx="5572665" cy="983411"/>
          </a:xfrm>
        </p:spPr>
        <p:txBody>
          <a:bodyPr anchor="t"/>
          <a:lstStyle>
            <a:lvl1pPr>
              <a:defRPr sz="32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FE05270-42D5-56A4-A3FF-08DCC0C63713}"/>
              </a:ext>
            </a:extLst>
          </p:cNvPr>
          <p:cNvSpPr>
            <a:spLocks noGrp="1"/>
          </p:cNvSpPr>
          <p:nvPr>
            <p:ph idx="1"/>
          </p:nvPr>
        </p:nvSpPr>
        <p:spPr>
          <a:xfrm>
            <a:off x="6443932" y="457201"/>
            <a:ext cx="491145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a:extLst>
              <a:ext uri="{FF2B5EF4-FFF2-40B4-BE49-F238E27FC236}">
                <a16:creationId xmlns:a16="http://schemas.microsoft.com/office/drawing/2014/main" id="{875CDD7A-01BC-7AD3-BD93-F7A475177D40}"/>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8" name="Rectangle 7">
            <a:extLst>
              <a:ext uri="{FF2B5EF4-FFF2-40B4-BE49-F238E27FC236}">
                <a16:creationId xmlns:a16="http://schemas.microsoft.com/office/drawing/2014/main" id="{A6D40B12-1BAE-C2FA-D622-1BB49160C310}"/>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5" name="Content Placeholder 2">
            <a:extLst>
              <a:ext uri="{FF2B5EF4-FFF2-40B4-BE49-F238E27FC236}">
                <a16:creationId xmlns:a16="http://schemas.microsoft.com/office/drawing/2014/main" id="{E3534165-8988-92EE-EE9D-E4DCA03878F9}"/>
              </a:ext>
            </a:extLst>
          </p:cNvPr>
          <p:cNvSpPr>
            <a:spLocks noGrp="1"/>
          </p:cNvSpPr>
          <p:nvPr>
            <p:ph sz="half" idx="13"/>
          </p:nvPr>
        </p:nvSpPr>
        <p:spPr>
          <a:xfrm>
            <a:off x="646981" y="1552755"/>
            <a:ext cx="5572664" cy="43082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8466093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38986469-19C3-CB79-F2C3-AACF7D2A9D38}"/>
              </a:ext>
            </a:extLst>
          </p:cNvPr>
          <p:cNvSpPr>
            <a:spLocks noGrp="1"/>
          </p:cNvSpPr>
          <p:nvPr>
            <p:ph sz="half" idx="13"/>
          </p:nvPr>
        </p:nvSpPr>
        <p:spPr>
          <a:xfrm>
            <a:off x="646981" y="1552755"/>
            <a:ext cx="6029864" cy="43082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1F17D216-418A-EF55-D34E-D385B0DDADC8}"/>
              </a:ext>
            </a:extLst>
          </p:cNvPr>
          <p:cNvSpPr>
            <a:spLocks noGrp="1"/>
          </p:cNvSpPr>
          <p:nvPr>
            <p:ph type="title"/>
          </p:nvPr>
        </p:nvSpPr>
        <p:spPr>
          <a:xfrm>
            <a:off x="638355" y="457200"/>
            <a:ext cx="6041780" cy="974785"/>
          </a:xfrm>
        </p:spPr>
        <p:txBody>
          <a:bodyPr anchor="t"/>
          <a:lstStyle>
            <a:lvl1pPr>
              <a:defRPr sz="3200"/>
            </a:lvl1pPr>
          </a:lstStyle>
          <a:p>
            <a:r>
              <a:rPr lang="en-US"/>
              <a:t>Click to edit Master title style</a:t>
            </a:r>
            <a:endParaRPr lang="en-GB" dirty="0"/>
          </a:p>
        </p:txBody>
      </p:sp>
      <p:sp>
        <p:nvSpPr>
          <p:cNvPr id="7" name="Slide Number Placeholder 6">
            <a:extLst>
              <a:ext uri="{FF2B5EF4-FFF2-40B4-BE49-F238E27FC236}">
                <a16:creationId xmlns:a16="http://schemas.microsoft.com/office/drawing/2014/main" id="{919FEFA9-3ED2-5574-C1AA-E8FF36104D59}"/>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8" name="Rectangle 7">
            <a:extLst>
              <a:ext uri="{FF2B5EF4-FFF2-40B4-BE49-F238E27FC236}">
                <a16:creationId xmlns:a16="http://schemas.microsoft.com/office/drawing/2014/main" id="{12E77F8A-7EC4-7BD8-84D4-E52C2D42BE97}"/>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956005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292A220-38A6-F6EB-4A33-3F3F85AA82E7}"/>
              </a:ext>
            </a:extLst>
          </p:cNvPr>
          <p:cNvSpPr/>
          <p:nvPr userDrawn="1"/>
        </p:nvSpPr>
        <p:spPr>
          <a:xfrm>
            <a:off x="0" y="0"/>
            <a:ext cx="12192000" cy="6858000"/>
          </a:xfrm>
          <a:prstGeom prst="rect">
            <a:avLst/>
          </a:prstGeom>
          <a:gradFill>
            <a:gsLst>
              <a:gs pos="0">
                <a:srgbClr val="50B84E"/>
              </a:gs>
              <a:gs pos="100000">
                <a:srgbClr val="128341"/>
              </a:gs>
            </a:gsLst>
            <a:lin ang="3600000" scaled="0"/>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latin typeface="Arial" panose="020B0604020202020204" pitchFamily="34" charset="0"/>
            </a:endParaRPr>
          </a:p>
        </p:txBody>
      </p:sp>
      <p:sp>
        <p:nvSpPr>
          <p:cNvPr id="8" name="Freeform: Shape 7">
            <a:extLst>
              <a:ext uri="{FF2B5EF4-FFF2-40B4-BE49-F238E27FC236}">
                <a16:creationId xmlns:a16="http://schemas.microsoft.com/office/drawing/2014/main" id="{CCE73627-8CFA-74B4-9305-CB126083E003}"/>
              </a:ext>
            </a:extLst>
          </p:cNvPr>
          <p:cNvSpPr/>
          <p:nvPr userDrawn="1"/>
        </p:nvSpPr>
        <p:spPr>
          <a:xfrm>
            <a:off x="7636125" y="5846467"/>
            <a:ext cx="2468419" cy="437272"/>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DD8DF4B0-81CE-8C4D-D05C-5FD77E2105F4}"/>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B848CA7B-7D35-6EA6-39E7-1B235611F116}"/>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69985212-E5F8-2878-521B-8BC90F91B302}"/>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E41E47CB-0FFD-6520-AF4D-FE40FAC4A0C6}"/>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BC786EE7-1FD0-2211-8CD5-2507D966DE29}"/>
              </a:ext>
            </a:extLst>
          </p:cNvPr>
          <p:cNvSpPr>
            <a:spLocks noGrp="1"/>
          </p:cNvSpPr>
          <p:nvPr>
            <p:ph type="ctrTitle"/>
          </p:nvPr>
        </p:nvSpPr>
        <p:spPr>
          <a:xfrm>
            <a:off x="571499" y="2033471"/>
            <a:ext cx="11049002" cy="1334335"/>
          </a:xfrm>
        </p:spPr>
        <p:txBody>
          <a:bodyPr anchor="b">
            <a:normAutofit/>
          </a:bodyPr>
          <a:lstStyle>
            <a:lvl1pPr algn="l">
              <a:defRPr sz="4400">
                <a:solidFill>
                  <a:schemeClr val="bg1"/>
                </a:solidFill>
              </a:defRPr>
            </a:lvl1pPr>
          </a:lstStyle>
          <a:p>
            <a:r>
              <a:rPr lang="en-US"/>
              <a:t>Click to edit Master title style</a:t>
            </a:r>
            <a:endParaRPr lang="en-GB" dirty="0"/>
          </a:p>
        </p:txBody>
      </p:sp>
      <p:sp>
        <p:nvSpPr>
          <p:cNvPr id="16" name="TextBox 15">
            <a:extLst>
              <a:ext uri="{FF2B5EF4-FFF2-40B4-BE49-F238E27FC236}">
                <a16:creationId xmlns:a16="http://schemas.microsoft.com/office/drawing/2014/main" id="{77FD0758-8FA1-573D-8398-877278ECB1A4}"/>
              </a:ext>
            </a:extLst>
          </p:cNvPr>
          <p:cNvSpPr txBox="1"/>
          <p:nvPr userDrawn="1"/>
        </p:nvSpPr>
        <p:spPr>
          <a:xfrm>
            <a:off x="571499" y="5228251"/>
            <a:ext cx="7502825" cy="523220"/>
          </a:xfrm>
          <a:prstGeom prst="rect">
            <a:avLst/>
          </a:prstGeom>
          <a:noFill/>
        </p:spPr>
        <p:txBody>
          <a:bodyPr wrap="square">
            <a:spAutoFit/>
          </a:bodyPr>
          <a:lstStyle/>
          <a:p>
            <a:pPr algn="l"/>
            <a:r>
              <a:rPr lang="en-US" sz="1400" b="1" dirty="0">
                <a:solidFill>
                  <a:schemeClr val="bg1"/>
                </a:solidFill>
                <a:latin typeface="Arial" panose="020B0604020202020204" pitchFamily="34" charset="0"/>
                <a:cs typeface="Arial" panose="020B0604020202020204" pitchFamily="34" charset="0"/>
              </a:rPr>
              <a:t>We Unlock Career Potential</a:t>
            </a:r>
          </a:p>
          <a:p>
            <a:pPr algn="l"/>
            <a:r>
              <a:rPr lang="en-US" sz="1400" dirty="0">
                <a:solidFill>
                  <a:schemeClr val="bg1"/>
                </a:solidFill>
                <a:latin typeface="Arial" panose="020B0604020202020204" pitchFamily="34" charset="0"/>
                <a:cs typeface="Arial" panose="020B0604020202020204" pitchFamily="34" charset="0"/>
              </a:rPr>
              <a:t>New York | Chicago | San Francisco | Charlotte | New Delhi | London | Hong Kong</a:t>
            </a:r>
            <a:endParaRPr lang="en-GB" sz="1400" dirty="0">
              <a:solidFill>
                <a:schemeClr val="bg1"/>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9554FF7-2DED-62D8-BA17-39A7F3E8EF66}"/>
              </a:ext>
            </a:extLst>
          </p:cNvPr>
          <p:cNvSpPr txBox="1"/>
          <p:nvPr userDrawn="1"/>
        </p:nvSpPr>
        <p:spPr>
          <a:xfrm>
            <a:off x="571499" y="5859499"/>
            <a:ext cx="6094562" cy="646331"/>
          </a:xfrm>
          <a:prstGeom prst="rect">
            <a:avLst/>
          </a:prstGeom>
          <a:noFill/>
        </p:spPr>
        <p:txBody>
          <a:bodyPr wrap="square">
            <a:spAutoFit/>
          </a:bodyPr>
          <a:lstStyle/>
          <a:p>
            <a:pPr marL="0" marR="0" lvl="0" indent="0" defTabSz="914274" eaLnBrk="1" fontAlgn="auto" latinLnBrk="0" hangingPunct="1">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 1999-2023 Training The Street LLC</a:t>
            </a:r>
          </a:p>
          <a:p>
            <a:pPr marL="0" marR="0" lvl="0" indent="0" defTabSz="914274" eaLnBrk="1" fontAlgn="auto" latinLnBrk="0" hangingPunct="1">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All rights reserved</a:t>
            </a:r>
          </a:p>
          <a:p>
            <a:pPr marL="0" marR="0" lvl="0" indent="0" algn="l" defTabSz="914274" rtl="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www.trainingthestreet.com</a:t>
            </a:r>
          </a:p>
        </p:txBody>
      </p:sp>
      <p:grpSp>
        <p:nvGrpSpPr>
          <p:cNvPr id="19" name="Graphic 3">
            <a:extLst>
              <a:ext uri="{FF2B5EF4-FFF2-40B4-BE49-F238E27FC236}">
                <a16:creationId xmlns:a16="http://schemas.microsoft.com/office/drawing/2014/main" id="{EDD213AF-34B9-6184-EB4C-0B4F81D29BBE}"/>
              </a:ext>
            </a:extLst>
          </p:cNvPr>
          <p:cNvGrpSpPr/>
          <p:nvPr userDrawn="1"/>
        </p:nvGrpSpPr>
        <p:grpSpPr>
          <a:xfrm>
            <a:off x="571499" y="613639"/>
            <a:ext cx="5753100" cy="419065"/>
            <a:chOff x="1638300" y="1693920"/>
            <a:chExt cx="8679847" cy="632254"/>
          </a:xfrm>
          <a:solidFill>
            <a:srgbClr val="FFFFFF"/>
          </a:solidFill>
        </p:grpSpPr>
        <p:grpSp>
          <p:nvGrpSpPr>
            <p:cNvPr id="20" name="Graphic 3">
              <a:extLst>
                <a:ext uri="{FF2B5EF4-FFF2-40B4-BE49-F238E27FC236}">
                  <a16:creationId xmlns:a16="http://schemas.microsoft.com/office/drawing/2014/main" id="{4FB68F75-CFF6-5DDF-6191-71C61E87DAB8}"/>
                </a:ext>
              </a:extLst>
            </p:cNvPr>
            <p:cNvGrpSpPr/>
            <p:nvPr/>
          </p:nvGrpSpPr>
          <p:grpSpPr>
            <a:xfrm>
              <a:off x="3875488" y="1876076"/>
              <a:ext cx="6442659" cy="270668"/>
              <a:chOff x="3875488" y="1876076"/>
              <a:chExt cx="6442659" cy="270668"/>
            </a:xfrm>
            <a:solidFill>
              <a:srgbClr val="FFFFFF"/>
            </a:solidFill>
          </p:grpSpPr>
          <p:sp>
            <p:nvSpPr>
              <p:cNvPr id="29" name="Freeform: Shape 28">
                <a:extLst>
                  <a:ext uri="{FF2B5EF4-FFF2-40B4-BE49-F238E27FC236}">
                    <a16:creationId xmlns:a16="http://schemas.microsoft.com/office/drawing/2014/main" id="{45D9BA6E-F9EB-C612-8A13-6050E0831223}"/>
                  </a:ext>
                </a:extLst>
              </p:cNvPr>
              <p:cNvSpPr/>
              <p:nvPr/>
            </p:nvSpPr>
            <p:spPr>
              <a:xfrm>
                <a:off x="3875488" y="1876076"/>
                <a:ext cx="311878" cy="270508"/>
              </a:xfrm>
              <a:custGeom>
                <a:avLst/>
                <a:gdLst>
                  <a:gd name="connsiteX0" fmla="*/ 187127 w 311878"/>
                  <a:gd name="connsiteY0" fmla="*/ 48265 h 270508"/>
                  <a:gd name="connsiteX1" fmla="*/ 187127 w 311878"/>
                  <a:gd name="connsiteY1" fmla="*/ 270508 h 270508"/>
                  <a:gd name="connsiteX2" fmla="*/ 124270 w 311878"/>
                  <a:gd name="connsiteY2" fmla="*/ 270508 h 270508"/>
                  <a:gd name="connsiteX3" fmla="*/ 124270 w 311878"/>
                  <a:gd name="connsiteY3" fmla="*/ 48265 h 270508"/>
                  <a:gd name="connsiteX4" fmla="*/ 0 w 311878"/>
                  <a:gd name="connsiteY4" fmla="*/ 48265 h 270508"/>
                  <a:gd name="connsiteX5" fmla="*/ 0 w 311878"/>
                  <a:gd name="connsiteY5" fmla="*/ 0 h 270508"/>
                  <a:gd name="connsiteX6" fmla="*/ 311879 w 311878"/>
                  <a:gd name="connsiteY6" fmla="*/ 0 h 270508"/>
                  <a:gd name="connsiteX7" fmla="*/ 311879 w 311878"/>
                  <a:gd name="connsiteY7" fmla="*/ 48265 h 270508"/>
                  <a:gd name="connsiteX8" fmla="*/ 187127 w 311878"/>
                  <a:gd name="connsiteY8" fmla="*/ 48265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878" h="270508">
                    <a:moveTo>
                      <a:pt x="187127" y="48265"/>
                    </a:moveTo>
                    <a:lnTo>
                      <a:pt x="187127" y="270508"/>
                    </a:lnTo>
                    <a:lnTo>
                      <a:pt x="124270" y="270508"/>
                    </a:lnTo>
                    <a:lnTo>
                      <a:pt x="124270" y="48265"/>
                    </a:lnTo>
                    <a:lnTo>
                      <a:pt x="0" y="48265"/>
                    </a:lnTo>
                    <a:lnTo>
                      <a:pt x="0" y="0"/>
                    </a:lnTo>
                    <a:lnTo>
                      <a:pt x="311879" y="0"/>
                    </a:lnTo>
                    <a:lnTo>
                      <a:pt x="311879" y="48265"/>
                    </a:lnTo>
                    <a:lnTo>
                      <a:pt x="187127" y="48265"/>
                    </a:lnTo>
                    <a:close/>
                  </a:path>
                </a:pathLst>
              </a:custGeom>
              <a:solidFill>
                <a:srgbClr val="FFFFFF"/>
              </a:solidFill>
              <a:ln w="16035" cap="flat">
                <a:noFill/>
                <a:prstDash val="solid"/>
                <a:miter/>
              </a:ln>
            </p:spPr>
            <p:txBody>
              <a:bodyPr rtlCol="0" anchor="ctr"/>
              <a:lstStyle/>
              <a:p>
                <a:endParaRPr lang="en-GB"/>
              </a:p>
            </p:txBody>
          </p:sp>
          <p:sp>
            <p:nvSpPr>
              <p:cNvPr id="30" name="Freeform: Shape 29">
                <a:extLst>
                  <a:ext uri="{FF2B5EF4-FFF2-40B4-BE49-F238E27FC236}">
                    <a16:creationId xmlns:a16="http://schemas.microsoft.com/office/drawing/2014/main" id="{FA96FA89-6B16-88BF-FEAE-F4347082A2EB}"/>
                  </a:ext>
                </a:extLst>
              </p:cNvPr>
              <p:cNvSpPr/>
              <p:nvPr/>
            </p:nvSpPr>
            <p:spPr>
              <a:xfrm>
                <a:off x="4248619" y="1876076"/>
                <a:ext cx="320858" cy="270508"/>
              </a:xfrm>
              <a:custGeom>
                <a:avLst/>
                <a:gdLst>
                  <a:gd name="connsiteX0" fmla="*/ 0 w 320858"/>
                  <a:gd name="connsiteY0" fmla="*/ 270508 h 270508"/>
                  <a:gd name="connsiteX1" fmla="*/ 0 w 320858"/>
                  <a:gd name="connsiteY1" fmla="*/ 0 h 270508"/>
                  <a:gd name="connsiteX2" fmla="*/ 231704 w 320858"/>
                  <a:gd name="connsiteY2" fmla="*/ 0 h 270508"/>
                  <a:gd name="connsiteX3" fmla="*/ 292477 w 320858"/>
                  <a:gd name="connsiteY3" fmla="*/ 52434 h 270508"/>
                  <a:gd name="connsiteX4" fmla="*/ 292477 w 320858"/>
                  <a:gd name="connsiteY4" fmla="*/ 115932 h 270508"/>
                  <a:gd name="connsiteX5" fmla="*/ 231704 w 320858"/>
                  <a:gd name="connsiteY5" fmla="*/ 168366 h 270508"/>
                  <a:gd name="connsiteX6" fmla="*/ 196107 w 320858"/>
                  <a:gd name="connsiteY6" fmla="*/ 168366 h 270508"/>
                  <a:gd name="connsiteX7" fmla="*/ 320858 w 320858"/>
                  <a:gd name="connsiteY7" fmla="*/ 270508 h 270508"/>
                  <a:gd name="connsiteX8" fmla="*/ 230742 w 320858"/>
                  <a:gd name="connsiteY8" fmla="*/ 270508 h 270508"/>
                  <a:gd name="connsiteX9" fmla="*/ 121705 w 320858"/>
                  <a:gd name="connsiteY9" fmla="*/ 168366 h 270508"/>
                  <a:gd name="connsiteX10" fmla="*/ 61895 w 320858"/>
                  <a:gd name="connsiteY10" fmla="*/ 168366 h 270508"/>
                  <a:gd name="connsiteX11" fmla="*/ 61895 w 320858"/>
                  <a:gd name="connsiteY11" fmla="*/ 270508 h 270508"/>
                  <a:gd name="connsiteX12" fmla="*/ 0 w 320858"/>
                  <a:gd name="connsiteY12" fmla="*/ 270508 h 270508"/>
                  <a:gd name="connsiteX13" fmla="*/ 203323 w 320858"/>
                  <a:gd name="connsiteY13" fmla="*/ 46180 h 270508"/>
                  <a:gd name="connsiteX14" fmla="*/ 61895 w 320858"/>
                  <a:gd name="connsiteY14" fmla="*/ 46180 h 270508"/>
                  <a:gd name="connsiteX15" fmla="*/ 61895 w 320858"/>
                  <a:gd name="connsiteY15" fmla="*/ 122186 h 270508"/>
                  <a:gd name="connsiteX16" fmla="*/ 203323 w 320858"/>
                  <a:gd name="connsiteY16" fmla="*/ 122186 h 270508"/>
                  <a:gd name="connsiteX17" fmla="*/ 223687 w 320858"/>
                  <a:gd name="connsiteY17" fmla="*/ 118979 h 270508"/>
                  <a:gd name="connsiteX18" fmla="*/ 231544 w 320858"/>
                  <a:gd name="connsiteY18" fmla="*/ 100539 h 270508"/>
                  <a:gd name="connsiteX19" fmla="*/ 231544 w 320858"/>
                  <a:gd name="connsiteY19" fmla="*/ 67828 h 270508"/>
                  <a:gd name="connsiteX20" fmla="*/ 223687 w 320858"/>
                  <a:gd name="connsiteY20" fmla="*/ 49387 h 270508"/>
                  <a:gd name="connsiteX21" fmla="*/ 203323 w 320858"/>
                  <a:gd name="connsiteY21" fmla="*/ 46180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858" h="270508">
                    <a:moveTo>
                      <a:pt x="0" y="270508"/>
                    </a:moveTo>
                    <a:lnTo>
                      <a:pt x="0" y="0"/>
                    </a:lnTo>
                    <a:lnTo>
                      <a:pt x="231704" y="0"/>
                    </a:lnTo>
                    <a:cubicBezTo>
                      <a:pt x="272273" y="0"/>
                      <a:pt x="292477" y="17478"/>
                      <a:pt x="292477" y="52434"/>
                    </a:cubicBezTo>
                    <a:lnTo>
                      <a:pt x="292477" y="115932"/>
                    </a:lnTo>
                    <a:cubicBezTo>
                      <a:pt x="292477" y="150888"/>
                      <a:pt x="272273" y="168366"/>
                      <a:pt x="231704" y="168366"/>
                    </a:cubicBezTo>
                    <a:lnTo>
                      <a:pt x="196107" y="168366"/>
                    </a:lnTo>
                    <a:lnTo>
                      <a:pt x="320858" y="270508"/>
                    </a:lnTo>
                    <a:lnTo>
                      <a:pt x="230742" y="270508"/>
                    </a:lnTo>
                    <a:lnTo>
                      <a:pt x="121705" y="168366"/>
                    </a:lnTo>
                    <a:lnTo>
                      <a:pt x="61895" y="168366"/>
                    </a:lnTo>
                    <a:lnTo>
                      <a:pt x="61895" y="270508"/>
                    </a:lnTo>
                    <a:lnTo>
                      <a:pt x="0" y="270508"/>
                    </a:lnTo>
                    <a:close/>
                    <a:moveTo>
                      <a:pt x="203323" y="46180"/>
                    </a:moveTo>
                    <a:lnTo>
                      <a:pt x="61895" y="46180"/>
                    </a:lnTo>
                    <a:lnTo>
                      <a:pt x="61895" y="122186"/>
                    </a:lnTo>
                    <a:lnTo>
                      <a:pt x="203323" y="122186"/>
                    </a:lnTo>
                    <a:cubicBezTo>
                      <a:pt x="213104" y="122186"/>
                      <a:pt x="219838" y="121063"/>
                      <a:pt x="223687" y="118979"/>
                    </a:cubicBezTo>
                    <a:cubicBezTo>
                      <a:pt x="228978" y="115772"/>
                      <a:pt x="231544" y="109679"/>
                      <a:pt x="231544" y="100539"/>
                    </a:cubicBezTo>
                    <a:lnTo>
                      <a:pt x="231544" y="67828"/>
                    </a:lnTo>
                    <a:cubicBezTo>
                      <a:pt x="231544" y="58688"/>
                      <a:pt x="228978" y="52594"/>
                      <a:pt x="223687" y="49387"/>
                    </a:cubicBezTo>
                    <a:cubicBezTo>
                      <a:pt x="219838" y="47303"/>
                      <a:pt x="212944" y="46180"/>
                      <a:pt x="203323" y="46180"/>
                    </a:cubicBezTo>
                    <a:close/>
                  </a:path>
                </a:pathLst>
              </a:custGeom>
              <a:solidFill>
                <a:srgbClr val="FFFFFF"/>
              </a:solidFill>
              <a:ln w="16035" cap="flat">
                <a:noFill/>
                <a:prstDash val="solid"/>
                <a:miter/>
              </a:ln>
            </p:spPr>
            <p:txBody>
              <a:bodyPr rtlCol="0" anchor="ctr"/>
              <a:lstStyle/>
              <a:p>
                <a:endParaRPr lang="en-GB"/>
              </a:p>
            </p:txBody>
          </p:sp>
          <p:sp>
            <p:nvSpPr>
              <p:cNvPr id="31" name="Freeform: Shape 30">
                <a:extLst>
                  <a:ext uri="{FF2B5EF4-FFF2-40B4-BE49-F238E27FC236}">
                    <a16:creationId xmlns:a16="http://schemas.microsoft.com/office/drawing/2014/main" id="{FF03BB93-6009-FA65-32A3-9DF40D49548E}"/>
                  </a:ext>
                </a:extLst>
              </p:cNvPr>
              <p:cNvSpPr/>
              <p:nvPr/>
            </p:nvSpPr>
            <p:spPr>
              <a:xfrm>
                <a:off x="4601067" y="1876236"/>
                <a:ext cx="368962" cy="270347"/>
              </a:xfrm>
              <a:custGeom>
                <a:avLst/>
                <a:gdLst>
                  <a:gd name="connsiteX0" fmla="*/ 160 w 368962"/>
                  <a:gd name="connsiteY0" fmla="*/ 270348 h 270347"/>
                  <a:gd name="connsiteX1" fmla="*/ 153133 w 368962"/>
                  <a:gd name="connsiteY1" fmla="*/ 0 h 270347"/>
                  <a:gd name="connsiteX2" fmla="*/ 213905 w 368962"/>
                  <a:gd name="connsiteY2" fmla="*/ 0 h 270347"/>
                  <a:gd name="connsiteX3" fmla="*/ 368963 w 368962"/>
                  <a:gd name="connsiteY3" fmla="*/ 270348 h 270347"/>
                  <a:gd name="connsiteX4" fmla="*/ 298249 w 368962"/>
                  <a:gd name="connsiteY4" fmla="*/ 270348 h 270347"/>
                  <a:gd name="connsiteX5" fmla="*/ 265698 w 368962"/>
                  <a:gd name="connsiteY5" fmla="*/ 211179 h 270347"/>
                  <a:gd name="connsiteX6" fmla="*/ 94285 w 368962"/>
                  <a:gd name="connsiteY6" fmla="*/ 211179 h 270347"/>
                  <a:gd name="connsiteX7" fmla="*/ 62857 w 368962"/>
                  <a:gd name="connsiteY7" fmla="*/ 270348 h 270347"/>
                  <a:gd name="connsiteX8" fmla="*/ 0 w 368962"/>
                  <a:gd name="connsiteY8" fmla="*/ 270348 h 270347"/>
                  <a:gd name="connsiteX9" fmla="*/ 121224 w 368962"/>
                  <a:gd name="connsiteY9" fmla="*/ 162433 h 270347"/>
                  <a:gd name="connsiteX10" fmla="*/ 239722 w 368962"/>
                  <a:gd name="connsiteY10" fmla="*/ 162433 h 270347"/>
                  <a:gd name="connsiteX11" fmla="*/ 181515 w 368962"/>
                  <a:gd name="connsiteY11" fmla="*/ 52434 h 270347"/>
                  <a:gd name="connsiteX12" fmla="*/ 121224 w 368962"/>
                  <a:gd name="connsiteY12" fmla="*/ 162433 h 270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8962" h="270347">
                    <a:moveTo>
                      <a:pt x="160" y="270348"/>
                    </a:moveTo>
                    <a:lnTo>
                      <a:pt x="153133" y="0"/>
                    </a:lnTo>
                    <a:lnTo>
                      <a:pt x="213905" y="0"/>
                    </a:lnTo>
                    <a:lnTo>
                      <a:pt x="368963" y="270348"/>
                    </a:lnTo>
                    <a:lnTo>
                      <a:pt x="298249" y="270348"/>
                    </a:lnTo>
                    <a:lnTo>
                      <a:pt x="265698" y="211179"/>
                    </a:lnTo>
                    <a:lnTo>
                      <a:pt x="94285" y="211179"/>
                    </a:lnTo>
                    <a:lnTo>
                      <a:pt x="62857" y="270348"/>
                    </a:lnTo>
                    <a:lnTo>
                      <a:pt x="0" y="270348"/>
                    </a:lnTo>
                    <a:close/>
                    <a:moveTo>
                      <a:pt x="121224" y="162433"/>
                    </a:moveTo>
                    <a:lnTo>
                      <a:pt x="239722" y="162433"/>
                    </a:lnTo>
                    <a:lnTo>
                      <a:pt x="181515" y="52434"/>
                    </a:lnTo>
                    <a:lnTo>
                      <a:pt x="121224" y="162433"/>
                    </a:lnTo>
                    <a:close/>
                  </a:path>
                </a:pathLst>
              </a:custGeom>
              <a:solidFill>
                <a:srgbClr val="FFFFFF"/>
              </a:solidFill>
              <a:ln w="16035" cap="flat">
                <a:noFill/>
                <a:prstDash val="solid"/>
                <a:miter/>
              </a:ln>
            </p:spPr>
            <p:txBody>
              <a:bodyPr rtlCol="0" anchor="ctr"/>
              <a:lstStyle/>
              <a:p>
                <a:endParaRPr lang="en-GB"/>
              </a:p>
            </p:txBody>
          </p:sp>
          <p:sp>
            <p:nvSpPr>
              <p:cNvPr id="32" name="Freeform: Shape 31">
                <a:extLst>
                  <a:ext uri="{FF2B5EF4-FFF2-40B4-BE49-F238E27FC236}">
                    <a16:creationId xmlns:a16="http://schemas.microsoft.com/office/drawing/2014/main" id="{06DD97D5-DB49-4D59-50AA-F90D9BA4493E}"/>
                  </a:ext>
                </a:extLst>
              </p:cNvPr>
              <p:cNvSpPr/>
              <p:nvPr/>
            </p:nvSpPr>
            <p:spPr>
              <a:xfrm>
                <a:off x="5009956" y="1876076"/>
                <a:ext cx="62856" cy="270508"/>
              </a:xfrm>
              <a:custGeom>
                <a:avLst/>
                <a:gdLst>
                  <a:gd name="connsiteX0" fmla="*/ 0 w 62856"/>
                  <a:gd name="connsiteY0" fmla="*/ 270508 h 270508"/>
                  <a:gd name="connsiteX1" fmla="*/ 0 w 62856"/>
                  <a:gd name="connsiteY1" fmla="*/ 0 h 270508"/>
                  <a:gd name="connsiteX2" fmla="*/ 62857 w 62856"/>
                  <a:gd name="connsiteY2" fmla="*/ 0 h 270508"/>
                  <a:gd name="connsiteX3" fmla="*/ 62857 w 62856"/>
                  <a:gd name="connsiteY3" fmla="*/ 270348 h 270508"/>
                  <a:gd name="connsiteX4" fmla="*/ 0 w 62856"/>
                  <a:gd name="connsiteY4" fmla="*/ 270348 h 270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56" h="270508">
                    <a:moveTo>
                      <a:pt x="0" y="270508"/>
                    </a:moveTo>
                    <a:lnTo>
                      <a:pt x="0" y="0"/>
                    </a:lnTo>
                    <a:lnTo>
                      <a:pt x="62857" y="0"/>
                    </a:lnTo>
                    <a:lnTo>
                      <a:pt x="62857" y="270348"/>
                    </a:lnTo>
                    <a:lnTo>
                      <a:pt x="0" y="270348"/>
                    </a:lnTo>
                    <a:close/>
                  </a:path>
                </a:pathLst>
              </a:custGeom>
              <a:solidFill>
                <a:srgbClr val="FFFFFF"/>
              </a:solidFill>
              <a:ln w="16035" cap="flat">
                <a:noFill/>
                <a:prstDash val="solid"/>
                <a:miter/>
              </a:ln>
            </p:spPr>
            <p:txBody>
              <a:bodyPr rtlCol="0" anchor="ctr"/>
              <a:lstStyle/>
              <a:p>
                <a:endParaRPr lang="en-GB"/>
              </a:p>
            </p:txBody>
          </p:sp>
          <p:sp>
            <p:nvSpPr>
              <p:cNvPr id="33" name="Freeform: Shape 32">
                <a:extLst>
                  <a:ext uri="{FF2B5EF4-FFF2-40B4-BE49-F238E27FC236}">
                    <a16:creationId xmlns:a16="http://schemas.microsoft.com/office/drawing/2014/main" id="{7CED41F7-01A0-274D-7538-FD9C61150F6A}"/>
                  </a:ext>
                </a:extLst>
              </p:cNvPr>
              <p:cNvSpPr/>
              <p:nvPr/>
            </p:nvSpPr>
            <p:spPr>
              <a:xfrm>
                <a:off x="5194839" y="1876076"/>
                <a:ext cx="318292" cy="270508"/>
              </a:xfrm>
              <a:custGeom>
                <a:avLst/>
                <a:gdLst>
                  <a:gd name="connsiteX0" fmla="*/ 160 w 318292"/>
                  <a:gd name="connsiteY0" fmla="*/ 270508 h 270508"/>
                  <a:gd name="connsiteX1" fmla="*/ 160 w 318292"/>
                  <a:gd name="connsiteY1" fmla="*/ 0 h 270508"/>
                  <a:gd name="connsiteX2" fmla="*/ 43134 w 318292"/>
                  <a:gd name="connsiteY2" fmla="*/ 0 h 270508"/>
                  <a:gd name="connsiteX3" fmla="*/ 233308 w 318292"/>
                  <a:gd name="connsiteY3" fmla="*/ 159387 h 270508"/>
                  <a:gd name="connsiteX4" fmla="*/ 264255 w 318292"/>
                  <a:gd name="connsiteY4" fmla="*/ 188730 h 270508"/>
                  <a:gd name="connsiteX5" fmla="*/ 261689 w 318292"/>
                  <a:gd name="connsiteY5" fmla="*/ 142069 h 270508"/>
                  <a:gd name="connsiteX6" fmla="*/ 261689 w 318292"/>
                  <a:gd name="connsiteY6" fmla="*/ 0 h 270508"/>
                  <a:gd name="connsiteX7" fmla="*/ 318292 w 318292"/>
                  <a:gd name="connsiteY7" fmla="*/ 0 h 270508"/>
                  <a:gd name="connsiteX8" fmla="*/ 318292 w 318292"/>
                  <a:gd name="connsiteY8" fmla="*/ 270348 h 270508"/>
                  <a:gd name="connsiteX9" fmla="*/ 275319 w 318292"/>
                  <a:gd name="connsiteY9" fmla="*/ 270348 h 270508"/>
                  <a:gd name="connsiteX10" fmla="*/ 76647 w 318292"/>
                  <a:gd name="connsiteY10" fmla="*/ 103104 h 270508"/>
                  <a:gd name="connsiteX11" fmla="*/ 54038 w 318292"/>
                  <a:gd name="connsiteY11" fmla="*/ 81136 h 270508"/>
                  <a:gd name="connsiteX12" fmla="*/ 56603 w 318292"/>
                  <a:gd name="connsiteY12" fmla="*/ 124110 h 270508"/>
                  <a:gd name="connsiteX13" fmla="*/ 56603 w 318292"/>
                  <a:gd name="connsiteY13" fmla="*/ 270348 h 270508"/>
                  <a:gd name="connsiteX14" fmla="*/ 0 w 318292"/>
                  <a:gd name="connsiteY14" fmla="*/ 27034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292" h="270508">
                    <a:moveTo>
                      <a:pt x="160" y="270508"/>
                    </a:moveTo>
                    <a:lnTo>
                      <a:pt x="160" y="0"/>
                    </a:lnTo>
                    <a:lnTo>
                      <a:pt x="43134" y="0"/>
                    </a:lnTo>
                    <a:lnTo>
                      <a:pt x="233308" y="159387"/>
                    </a:lnTo>
                    <a:cubicBezTo>
                      <a:pt x="246937" y="170932"/>
                      <a:pt x="257200" y="180713"/>
                      <a:pt x="264255" y="188730"/>
                    </a:cubicBezTo>
                    <a:cubicBezTo>
                      <a:pt x="262491" y="163556"/>
                      <a:pt x="261689" y="148002"/>
                      <a:pt x="261689" y="142069"/>
                    </a:cubicBezTo>
                    <a:lnTo>
                      <a:pt x="261689" y="0"/>
                    </a:lnTo>
                    <a:lnTo>
                      <a:pt x="318292" y="0"/>
                    </a:lnTo>
                    <a:lnTo>
                      <a:pt x="318292" y="270348"/>
                    </a:lnTo>
                    <a:lnTo>
                      <a:pt x="275319" y="270348"/>
                    </a:lnTo>
                    <a:lnTo>
                      <a:pt x="76647" y="103104"/>
                    </a:lnTo>
                    <a:cubicBezTo>
                      <a:pt x="68309" y="96049"/>
                      <a:pt x="60772" y="88833"/>
                      <a:pt x="54038" y="81136"/>
                    </a:cubicBezTo>
                    <a:cubicBezTo>
                      <a:pt x="55801" y="98614"/>
                      <a:pt x="56603" y="112886"/>
                      <a:pt x="56603" y="124110"/>
                    </a:cubicBezTo>
                    <a:lnTo>
                      <a:pt x="56603" y="270348"/>
                    </a:lnTo>
                    <a:lnTo>
                      <a:pt x="0" y="270348"/>
                    </a:lnTo>
                    <a:close/>
                  </a:path>
                </a:pathLst>
              </a:custGeom>
              <a:solidFill>
                <a:srgbClr val="FFFFFF"/>
              </a:solidFill>
              <a:ln w="16035" cap="flat">
                <a:noFill/>
                <a:prstDash val="solid"/>
                <a:miter/>
              </a:ln>
            </p:spPr>
            <p:txBody>
              <a:bodyPr rtlCol="0" anchor="ctr"/>
              <a:lstStyle/>
              <a:p>
                <a:endParaRPr lang="en-GB"/>
              </a:p>
            </p:txBody>
          </p:sp>
          <p:sp>
            <p:nvSpPr>
              <p:cNvPr id="34" name="Freeform: Shape 33">
                <a:extLst>
                  <a:ext uri="{FF2B5EF4-FFF2-40B4-BE49-F238E27FC236}">
                    <a16:creationId xmlns:a16="http://schemas.microsoft.com/office/drawing/2014/main" id="{D29784C7-0033-74DF-50EB-BD0C4D179942}"/>
                  </a:ext>
                </a:extLst>
              </p:cNvPr>
              <p:cNvSpPr/>
              <p:nvPr/>
            </p:nvSpPr>
            <p:spPr>
              <a:xfrm>
                <a:off x="5635157" y="1876076"/>
                <a:ext cx="62856" cy="270508"/>
              </a:xfrm>
              <a:custGeom>
                <a:avLst/>
                <a:gdLst>
                  <a:gd name="connsiteX0" fmla="*/ 0 w 62856"/>
                  <a:gd name="connsiteY0" fmla="*/ 270508 h 270508"/>
                  <a:gd name="connsiteX1" fmla="*/ 0 w 62856"/>
                  <a:gd name="connsiteY1" fmla="*/ 0 h 270508"/>
                  <a:gd name="connsiteX2" fmla="*/ 62857 w 62856"/>
                  <a:gd name="connsiteY2" fmla="*/ 0 h 270508"/>
                  <a:gd name="connsiteX3" fmla="*/ 62857 w 62856"/>
                  <a:gd name="connsiteY3" fmla="*/ 270348 h 270508"/>
                  <a:gd name="connsiteX4" fmla="*/ 0 w 62856"/>
                  <a:gd name="connsiteY4" fmla="*/ 270348 h 270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56" h="270508">
                    <a:moveTo>
                      <a:pt x="0" y="270508"/>
                    </a:moveTo>
                    <a:lnTo>
                      <a:pt x="0" y="0"/>
                    </a:lnTo>
                    <a:lnTo>
                      <a:pt x="62857" y="0"/>
                    </a:lnTo>
                    <a:lnTo>
                      <a:pt x="62857" y="270348"/>
                    </a:lnTo>
                    <a:lnTo>
                      <a:pt x="0" y="270348"/>
                    </a:lnTo>
                    <a:close/>
                  </a:path>
                </a:pathLst>
              </a:custGeom>
              <a:solidFill>
                <a:srgbClr val="FFFFFF"/>
              </a:solidFill>
              <a:ln w="16035" cap="flat">
                <a:noFill/>
                <a:prstDash val="solid"/>
                <a:miter/>
              </a:ln>
            </p:spPr>
            <p:txBody>
              <a:bodyPr rtlCol="0" anchor="ctr"/>
              <a:lstStyle/>
              <a:p>
                <a:endParaRPr lang="en-GB"/>
              </a:p>
            </p:txBody>
          </p:sp>
          <p:sp>
            <p:nvSpPr>
              <p:cNvPr id="35" name="Freeform: Shape 34">
                <a:extLst>
                  <a:ext uri="{FF2B5EF4-FFF2-40B4-BE49-F238E27FC236}">
                    <a16:creationId xmlns:a16="http://schemas.microsoft.com/office/drawing/2014/main" id="{3B8A3D47-227A-5289-EBB1-BE77C081B398}"/>
                  </a:ext>
                </a:extLst>
              </p:cNvPr>
              <p:cNvSpPr/>
              <p:nvPr/>
            </p:nvSpPr>
            <p:spPr>
              <a:xfrm>
                <a:off x="5820039" y="1876076"/>
                <a:ext cx="318292" cy="270508"/>
              </a:xfrm>
              <a:custGeom>
                <a:avLst/>
                <a:gdLst>
                  <a:gd name="connsiteX0" fmla="*/ 160 w 318292"/>
                  <a:gd name="connsiteY0" fmla="*/ 270508 h 270508"/>
                  <a:gd name="connsiteX1" fmla="*/ 160 w 318292"/>
                  <a:gd name="connsiteY1" fmla="*/ 0 h 270508"/>
                  <a:gd name="connsiteX2" fmla="*/ 43134 w 318292"/>
                  <a:gd name="connsiteY2" fmla="*/ 0 h 270508"/>
                  <a:gd name="connsiteX3" fmla="*/ 233307 w 318292"/>
                  <a:gd name="connsiteY3" fmla="*/ 159387 h 270508"/>
                  <a:gd name="connsiteX4" fmla="*/ 264255 w 318292"/>
                  <a:gd name="connsiteY4" fmla="*/ 188730 h 270508"/>
                  <a:gd name="connsiteX5" fmla="*/ 261689 w 318292"/>
                  <a:gd name="connsiteY5" fmla="*/ 142069 h 270508"/>
                  <a:gd name="connsiteX6" fmla="*/ 261689 w 318292"/>
                  <a:gd name="connsiteY6" fmla="*/ 0 h 270508"/>
                  <a:gd name="connsiteX7" fmla="*/ 318293 w 318292"/>
                  <a:gd name="connsiteY7" fmla="*/ 0 h 270508"/>
                  <a:gd name="connsiteX8" fmla="*/ 318293 w 318292"/>
                  <a:gd name="connsiteY8" fmla="*/ 270348 h 270508"/>
                  <a:gd name="connsiteX9" fmla="*/ 275319 w 318292"/>
                  <a:gd name="connsiteY9" fmla="*/ 270348 h 270508"/>
                  <a:gd name="connsiteX10" fmla="*/ 76647 w 318292"/>
                  <a:gd name="connsiteY10" fmla="*/ 103104 h 270508"/>
                  <a:gd name="connsiteX11" fmla="*/ 54038 w 318292"/>
                  <a:gd name="connsiteY11" fmla="*/ 81136 h 270508"/>
                  <a:gd name="connsiteX12" fmla="*/ 56603 w 318292"/>
                  <a:gd name="connsiteY12" fmla="*/ 124110 h 270508"/>
                  <a:gd name="connsiteX13" fmla="*/ 56603 w 318292"/>
                  <a:gd name="connsiteY13" fmla="*/ 270348 h 270508"/>
                  <a:gd name="connsiteX14" fmla="*/ 0 w 318292"/>
                  <a:gd name="connsiteY14" fmla="*/ 27034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292" h="270508">
                    <a:moveTo>
                      <a:pt x="160" y="270508"/>
                    </a:moveTo>
                    <a:lnTo>
                      <a:pt x="160" y="0"/>
                    </a:lnTo>
                    <a:lnTo>
                      <a:pt x="43134" y="0"/>
                    </a:lnTo>
                    <a:lnTo>
                      <a:pt x="233307" y="159387"/>
                    </a:lnTo>
                    <a:cubicBezTo>
                      <a:pt x="246937" y="170932"/>
                      <a:pt x="257199" y="180713"/>
                      <a:pt x="264255" y="188730"/>
                    </a:cubicBezTo>
                    <a:cubicBezTo>
                      <a:pt x="262491" y="163556"/>
                      <a:pt x="261689" y="148002"/>
                      <a:pt x="261689" y="142069"/>
                    </a:cubicBezTo>
                    <a:lnTo>
                      <a:pt x="261689" y="0"/>
                    </a:lnTo>
                    <a:lnTo>
                      <a:pt x="318293" y="0"/>
                    </a:lnTo>
                    <a:lnTo>
                      <a:pt x="318293" y="270348"/>
                    </a:lnTo>
                    <a:lnTo>
                      <a:pt x="275319" y="270348"/>
                    </a:lnTo>
                    <a:lnTo>
                      <a:pt x="76647" y="103104"/>
                    </a:lnTo>
                    <a:cubicBezTo>
                      <a:pt x="68308" y="96049"/>
                      <a:pt x="60772" y="88833"/>
                      <a:pt x="54038" y="81136"/>
                    </a:cubicBezTo>
                    <a:cubicBezTo>
                      <a:pt x="55801" y="98614"/>
                      <a:pt x="56603" y="112886"/>
                      <a:pt x="56603" y="124110"/>
                    </a:cubicBezTo>
                    <a:lnTo>
                      <a:pt x="56603" y="270348"/>
                    </a:lnTo>
                    <a:lnTo>
                      <a:pt x="0" y="270348"/>
                    </a:lnTo>
                    <a:close/>
                  </a:path>
                </a:pathLst>
              </a:custGeom>
              <a:solidFill>
                <a:srgbClr val="FFFFFF"/>
              </a:solidFill>
              <a:ln w="16035" cap="flat">
                <a:noFill/>
                <a:prstDash val="solid"/>
                <a:miter/>
              </a:ln>
            </p:spPr>
            <p:txBody>
              <a:bodyPr rtlCol="0" anchor="ctr"/>
              <a:lstStyle/>
              <a:p>
                <a:endParaRPr lang="en-GB"/>
              </a:p>
            </p:txBody>
          </p:sp>
          <p:sp>
            <p:nvSpPr>
              <p:cNvPr id="36" name="Freeform: Shape 35">
                <a:extLst>
                  <a:ext uri="{FF2B5EF4-FFF2-40B4-BE49-F238E27FC236}">
                    <a16:creationId xmlns:a16="http://schemas.microsoft.com/office/drawing/2014/main" id="{578A1782-F593-B29C-8F21-C4628CCC94A9}"/>
                  </a:ext>
                </a:extLst>
              </p:cNvPr>
              <p:cNvSpPr/>
              <p:nvPr/>
            </p:nvSpPr>
            <p:spPr>
              <a:xfrm>
                <a:off x="6254745" y="1876076"/>
                <a:ext cx="320537" cy="270508"/>
              </a:xfrm>
              <a:custGeom>
                <a:avLst/>
                <a:gdLst>
                  <a:gd name="connsiteX0" fmla="*/ 259284 w 320537"/>
                  <a:gd name="connsiteY0" fmla="*/ 48265 h 270508"/>
                  <a:gd name="connsiteX1" fmla="*/ 62696 w 320537"/>
                  <a:gd name="connsiteY1" fmla="*/ 48265 h 270508"/>
                  <a:gd name="connsiteX2" fmla="*/ 62696 w 320537"/>
                  <a:gd name="connsiteY2" fmla="*/ 219678 h 270508"/>
                  <a:gd name="connsiteX3" fmla="*/ 259284 w 320537"/>
                  <a:gd name="connsiteY3" fmla="*/ 219678 h 270508"/>
                  <a:gd name="connsiteX4" fmla="*/ 259284 w 320537"/>
                  <a:gd name="connsiteY4" fmla="*/ 159387 h 270508"/>
                  <a:gd name="connsiteX5" fmla="*/ 156501 w 320537"/>
                  <a:gd name="connsiteY5" fmla="*/ 159387 h 270508"/>
                  <a:gd name="connsiteX6" fmla="*/ 156501 w 320537"/>
                  <a:gd name="connsiteY6" fmla="*/ 113206 h 270508"/>
                  <a:gd name="connsiteX7" fmla="*/ 320538 w 320537"/>
                  <a:gd name="connsiteY7" fmla="*/ 113206 h 270508"/>
                  <a:gd name="connsiteX8" fmla="*/ 320538 w 320537"/>
                  <a:gd name="connsiteY8" fmla="*/ 206529 h 270508"/>
                  <a:gd name="connsiteX9" fmla="*/ 306427 w 320537"/>
                  <a:gd name="connsiteY9" fmla="*/ 257360 h 270508"/>
                  <a:gd name="connsiteX10" fmla="*/ 253512 w 320537"/>
                  <a:gd name="connsiteY10" fmla="*/ 270508 h 270508"/>
                  <a:gd name="connsiteX11" fmla="*/ 67026 w 320537"/>
                  <a:gd name="connsiteY11" fmla="*/ 270508 h 270508"/>
                  <a:gd name="connsiteX12" fmla="*/ 14111 w 320537"/>
                  <a:gd name="connsiteY12" fmla="*/ 257360 h 270508"/>
                  <a:gd name="connsiteX13" fmla="*/ 0 w 320537"/>
                  <a:gd name="connsiteY13" fmla="*/ 206529 h 270508"/>
                  <a:gd name="connsiteX14" fmla="*/ 0 w 320537"/>
                  <a:gd name="connsiteY14" fmla="*/ 63979 h 270508"/>
                  <a:gd name="connsiteX15" fmla="*/ 14111 w 320537"/>
                  <a:gd name="connsiteY15" fmla="*/ 13149 h 270508"/>
                  <a:gd name="connsiteX16" fmla="*/ 67026 w 320537"/>
                  <a:gd name="connsiteY16" fmla="*/ 0 h 270508"/>
                  <a:gd name="connsiteX17" fmla="*/ 253512 w 320537"/>
                  <a:gd name="connsiteY17" fmla="*/ 0 h 270508"/>
                  <a:gd name="connsiteX18" fmla="*/ 305946 w 320537"/>
                  <a:gd name="connsiteY18" fmla="*/ 12828 h 270508"/>
                  <a:gd name="connsiteX19" fmla="*/ 320538 w 320537"/>
                  <a:gd name="connsiteY19" fmla="*/ 61253 h 270508"/>
                  <a:gd name="connsiteX20" fmla="*/ 320538 w 320537"/>
                  <a:gd name="connsiteY20" fmla="*/ 67507 h 270508"/>
                  <a:gd name="connsiteX21" fmla="*/ 259284 w 320537"/>
                  <a:gd name="connsiteY21" fmla="*/ 78571 h 270508"/>
                  <a:gd name="connsiteX22" fmla="*/ 259284 w 320537"/>
                  <a:gd name="connsiteY22" fmla="*/ 48105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537" h="270508">
                    <a:moveTo>
                      <a:pt x="259284" y="48265"/>
                    </a:moveTo>
                    <a:lnTo>
                      <a:pt x="62696" y="48265"/>
                    </a:lnTo>
                    <a:lnTo>
                      <a:pt x="62696" y="219678"/>
                    </a:lnTo>
                    <a:lnTo>
                      <a:pt x="259284" y="219678"/>
                    </a:lnTo>
                    <a:lnTo>
                      <a:pt x="259284" y="159387"/>
                    </a:lnTo>
                    <a:lnTo>
                      <a:pt x="156501" y="159387"/>
                    </a:lnTo>
                    <a:lnTo>
                      <a:pt x="156501" y="113206"/>
                    </a:lnTo>
                    <a:lnTo>
                      <a:pt x="320538" y="113206"/>
                    </a:lnTo>
                    <a:lnTo>
                      <a:pt x="320538" y="206529"/>
                    </a:lnTo>
                    <a:cubicBezTo>
                      <a:pt x="320538" y="231704"/>
                      <a:pt x="315888" y="248701"/>
                      <a:pt x="306427" y="257360"/>
                    </a:cubicBezTo>
                    <a:cubicBezTo>
                      <a:pt x="296967" y="266019"/>
                      <a:pt x="279328" y="270508"/>
                      <a:pt x="253512" y="270508"/>
                    </a:cubicBezTo>
                    <a:lnTo>
                      <a:pt x="67026" y="270508"/>
                    </a:lnTo>
                    <a:cubicBezTo>
                      <a:pt x="41210" y="270508"/>
                      <a:pt x="23571" y="266179"/>
                      <a:pt x="14111" y="257360"/>
                    </a:cubicBezTo>
                    <a:cubicBezTo>
                      <a:pt x="4650" y="248701"/>
                      <a:pt x="0" y="231704"/>
                      <a:pt x="0" y="206529"/>
                    </a:cubicBezTo>
                    <a:lnTo>
                      <a:pt x="0" y="63979"/>
                    </a:lnTo>
                    <a:cubicBezTo>
                      <a:pt x="0" y="38804"/>
                      <a:pt x="4650" y="21807"/>
                      <a:pt x="14111" y="13149"/>
                    </a:cubicBezTo>
                    <a:cubicBezTo>
                      <a:pt x="23571" y="4490"/>
                      <a:pt x="41210" y="0"/>
                      <a:pt x="67026" y="0"/>
                    </a:cubicBezTo>
                    <a:lnTo>
                      <a:pt x="253512" y="0"/>
                    </a:lnTo>
                    <a:cubicBezTo>
                      <a:pt x="278687" y="0"/>
                      <a:pt x="296164" y="4329"/>
                      <a:pt x="305946" y="12828"/>
                    </a:cubicBezTo>
                    <a:cubicBezTo>
                      <a:pt x="315727" y="21487"/>
                      <a:pt x="320538" y="37522"/>
                      <a:pt x="320538" y="61253"/>
                    </a:cubicBezTo>
                    <a:lnTo>
                      <a:pt x="320538" y="67507"/>
                    </a:lnTo>
                    <a:lnTo>
                      <a:pt x="259284" y="78571"/>
                    </a:lnTo>
                    <a:lnTo>
                      <a:pt x="259284" y="48105"/>
                    </a:lnTo>
                    <a:close/>
                  </a:path>
                </a:pathLst>
              </a:custGeom>
              <a:solidFill>
                <a:srgbClr val="FFFFFF"/>
              </a:solidFill>
              <a:ln w="16035" cap="flat">
                <a:noFill/>
                <a:prstDash val="solid"/>
                <a:miter/>
              </a:ln>
            </p:spPr>
            <p:txBody>
              <a:bodyPr rtlCol="0" anchor="ctr"/>
              <a:lstStyle/>
              <a:p>
                <a:endParaRPr lang="en-GB" dirty="0"/>
              </a:p>
            </p:txBody>
          </p:sp>
          <p:sp>
            <p:nvSpPr>
              <p:cNvPr id="37" name="Freeform: Shape 36">
                <a:extLst>
                  <a:ext uri="{FF2B5EF4-FFF2-40B4-BE49-F238E27FC236}">
                    <a16:creationId xmlns:a16="http://schemas.microsoft.com/office/drawing/2014/main" id="{A0B78CD0-D887-8BE0-4C29-FED033ECFE56}"/>
                  </a:ext>
                </a:extLst>
              </p:cNvPr>
              <p:cNvSpPr/>
              <p:nvPr/>
            </p:nvSpPr>
            <p:spPr>
              <a:xfrm>
                <a:off x="6818532" y="1876076"/>
                <a:ext cx="311878" cy="270508"/>
              </a:xfrm>
              <a:custGeom>
                <a:avLst/>
                <a:gdLst>
                  <a:gd name="connsiteX0" fmla="*/ 187127 w 311878"/>
                  <a:gd name="connsiteY0" fmla="*/ 48265 h 270508"/>
                  <a:gd name="connsiteX1" fmla="*/ 187127 w 311878"/>
                  <a:gd name="connsiteY1" fmla="*/ 270508 h 270508"/>
                  <a:gd name="connsiteX2" fmla="*/ 124270 w 311878"/>
                  <a:gd name="connsiteY2" fmla="*/ 270508 h 270508"/>
                  <a:gd name="connsiteX3" fmla="*/ 124270 w 311878"/>
                  <a:gd name="connsiteY3" fmla="*/ 48265 h 270508"/>
                  <a:gd name="connsiteX4" fmla="*/ 0 w 311878"/>
                  <a:gd name="connsiteY4" fmla="*/ 48265 h 270508"/>
                  <a:gd name="connsiteX5" fmla="*/ 0 w 311878"/>
                  <a:gd name="connsiteY5" fmla="*/ 0 h 270508"/>
                  <a:gd name="connsiteX6" fmla="*/ 311879 w 311878"/>
                  <a:gd name="connsiteY6" fmla="*/ 0 h 270508"/>
                  <a:gd name="connsiteX7" fmla="*/ 311879 w 311878"/>
                  <a:gd name="connsiteY7" fmla="*/ 48265 h 270508"/>
                  <a:gd name="connsiteX8" fmla="*/ 187127 w 311878"/>
                  <a:gd name="connsiteY8" fmla="*/ 48265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878" h="270508">
                    <a:moveTo>
                      <a:pt x="187127" y="48265"/>
                    </a:moveTo>
                    <a:lnTo>
                      <a:pt x="187127" y="270508"/>
                    </a:lnTo>
                    <a:lnTo>
                      <a:pt x="124270" y="270508"/>
                    </a:lnTo>
                    <a:lnTo>
                      <a:pt x="124270" y="48265"/>
                    </a:lnTo>
                    <a:lnTo>
                      <a:pt x="0" y="48265"/>
                    </a:lnTo>
                    <a:lnTo>
                      <a:pt x="0" y="0"/>
                    </a:lnTo>
                    <a:lnTo>
                      <a:pt x="311879" y="0"/>
                    </a:lnTo>
                    <a:lnTo>
                      <a:pt x="311879" y="48265"/>
                    </a:lnTo>
                    <a:lnTo>
                      <a:pt x="187127" y="48265"/>
                    </a:lnTo>
                    <a:close/>
                  </a:path>
                </a:pathLst>
              </a:custGeom>
              <a:solidFill>
                <a:srgbClr val="FFFFFF"/>
              </a:solidFill>
              <a:ln w="16035" cap="flat">
                <a:noFill/>
                <a:prstDash val="solid"/>
                <a:miter/>
              </a:ln>
            </p:spPr>
            <p:txBody>
              <a:bodyPr rtlCol="0" anchor="ctr"/>
              <a:lstStyle/>
              <a:p>
                <a:endParaRPr lang="en-GB"/>
              </a:p>
            </p:txBody>
          </p:sp>
          <p:sp>
            <p:nvSpPr>
              <p:cNvPr id="38" name="Freeform: Shape 37">
                <a:extLst>
                  <a:ext uri="{FF2B5EF4-FFF2-40B4-BE49-F238E27FC236}">
                    <a16:creationId xmlns:a16="http://schemas.microsoft.com/office/drawing/2014/main" id="{5633ABF4-5C5C-F185-72C5-3C63E9DC865E}"/>
                  </a:ext>
                </a:extLst>
              </p:cNvPr>
              <p:cNvSpPr/>
              <p:nvPr/>
            </p:nvSpPr>
            <p:spPr>
              <a:xfrm>
                <a:off x="7191663" y="1876076"/>
                <a:ext cx="322942" cy="270508"/>
              </a:xfrm>
              <a:custGeom>
                <a:avLst/>
                <a:gdLst>
                  <a:gd name="connsiteX0" fmla="*/ 0 w 322942"/>
                  <a:gd name="connsiteY0" fmla="*/ 270508 h 270508"/>
                  <a:gd name="connsiteX1" fmla="*/ 0 w 322942"/>
                  <a:gd name="connsiteY1" fmla="*/ 0 h 270508"/>
                  <a:gd name="connsiteX2" fmla="*/ 62857 w 322942"/>
                  <a:gd name="connsiteY2" fmla="*/ 0 h 270508"/>
                  <a:gd name="connsiteX3" fmla="*/ 62857 w 322942"/>
                  <a:gd name="connsiteY3" fmla="*/ 104868 h 270508"/>
                  <a:gd name="connsiteX4" fmla="*/ 259445 w 322942"/>
                  <a:gd name="connsiteY4" fmla="*/ 104868 h 270508"/>
                  <a:gd name="connsiteX5" fmla="*/ 259445 w 322942"/>
                  <a:gd name="connsiteY5" fmla="*/ 0 h 270508"/>
                  <a:gd name="connsiteX6" fmla="*/ 322943 w 322942"/>
                  <a:gd name="connsiteY6" fmla="*/ 0 h 270508"/>
                  <a:gd name="connsiteX7" fmla="*/ 322943 w 322942"/>
                  <a:gd name="connsiteY7" fmla="*/ 270348 h 270508"/>
                  <a:gd name="connsiteX8" fmla="*/ 259445 w 322942"/>
                  <a:gd name="connsiteY8" fmla="*/ 270348 h 270508"/>
                  <a:gd name="connsiteX9" fmla="*/ 259445 w 322942"/>
                  <a:gd name="connsiteY9" fmla="*/ 153935 h 270508"/>
                  <a:gd name="connsiteX10" fmla="*/ 62857 w 322942"/>
                  <a:gd name="connsiteY10" fmla="*/ 153935 h 270508"/>
                  <a:gd name="connsiteX11" fmla="*/ 62857 w 322942"/>
                  <a:gd name="connsiteY11" fmla="*/ 270348 h 270508"/>
                  <a:gd name="connsiteX12" fmla="*/ 0 w 322942"/>
                  <a:gd name="connsiteY12" fmla="*/ 27034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2942" h="270508">
                    <a:moveTo>
                      <a:pt x="0" y="270508"/>
                    </a:moveTo>
                    <a:lnTo>
                      <a:pt x="0" y="0"/>
                    </a:lnTo>
                    <a:lnTo>
                      <a:pt x="62857" y="0"/>
                    </a:lnTo>
                    <a:lnTo>
                      <a:pt x="62857" y="104868"/>
                    </a:lnTo>
                    <a:lnTo>
                      <a:pt x="259445" y="104868"/>
                    </a:lnTo>
                    <a:lnTo>
                      <a:pt x="259445" y="0"/>
                    </a:lnTo>
                    <a:lnTo>
                      <a:pt x="322943" y="0"/>
                    </a:lnTo>
                    <a:lnTo>
                      <a:pt x="322943" y="270348"/>
                    </a:lnTo>
                    <a:lnTo>
                      <a:pt x="259445" y="270348"/>
                    </a:lnTo>
                    <a:lnTo>
                      <a:pt x="259445" y="153935"/>
                    </a:lnTo>
                    <a:lnTo>
                      <a:pt x="62857" y="153935"/>
                    </a:lnTo>
                    <a:lnTo>
                      <a:pt x="62857" y="270348"/>
                    </a:lnTo>
                    <a:lnTo>
                      <a:pt x="0" y="270348"/>
                    </a:lnTo>
                    <a:close/>
                  </a:path>
                </a:pathLst>
              </a:custGeom>
              <a:solidFill>
                <a:srgbClr val="FFFFFF"/>
              </a:solidFill>
              <a:ln w="16035" cap="flat">
                <a:noFill/>
                <a:prstDash val="solid"/>
                <a:miter/>
              </a:ln>
            </p:spPr>
            <p:txBody>
              <a:bodyPr rtlCol="0" anchor="ctr"/>
              <a:lstStyle/>
              <a:p>
                <a:endParaRPr lang="en-GB"/>
              </a:p>
            </p:txBody>
          </p:sp>
          <p:sp>
            <p:nvSpPr>
              <p:cNvPr id="39" name="Freeform: Shape 38">
                <a:extLst>
                  <a:ext uri="{FF2B5EF4-FFF2-40B4-BE49-F238E27FC236}">
                    <a16:creationId xmlns:a16="http://schemas.microsoft.com/office/drawing/2014/main" id="{E574940E-1988-C2B8-2A25-90E48BC325BD}"/>
                  </a:ext>
                </a:extLst>
              </p:cNvPr>
              <p:cNvSpPr/>
              <p:nvPr/>
            </p:nvSpPr>
            <p:spPr>
              <a:xfrm>
                <a:off x="7626530" y="1876076"/>
                <a:ext cx="279327" cy="270508"/>
              </a:xfrm>
              <a:custGeom>
                <a:avLst/>
                <a:gdLst>
                  <a:gd name="connsiteX0" fmla="*/ 0 w 279327"/>
                  <a:gd name="connsiteY0" fmla="*/ 270508 h 270508"/>
                  <a:gd name="connsiteX1" fmla="*/ 0 w 279327"/>
                  <a:gd name="connsiteY1" fmla="*/ 0 h 270508"/>
                  <a:gd name="connsiteX2" fmla="*/ 276762 w 279327"/>
                  <a:gd name="connsiteY2" fmla="*/ 0 h 270508"/>
                  <a:gd name="connsiteX3" fmla="*/ 276762 w 279327"/>
                  <a:gd name="connsiteY3" fmla="*/ 46180 h 270508"/>
                  <a:gd name="connsiteX4" fmla="*/ 62857 w 279327"/>
                  <a:gd name="connsiteY4" fmla="*/ 46180 h 270508"/>
                  <a:gd name="connsiteX5" fmla="*/ 62857 w 279327"/>
                  <a:gd name="connsiteY5" fmla="*/ 106472 h 270508"/>
                  <a:gd name="connsiteX6" fmla="*/ 187608 w 279327"/>
                  <a:gd name="connsiteY6" fmla="*/ 106472 h 270508"/>
                  <a:gd name="connsiteX7" fmla="*/ 187608 w 279327"/>
                  <a:gd name="connsiteY7" fmla="*/ 152652 h 270508"/>
                  <a:gd name="connsiteX8" fmla="*/ 62857 w 279327"/>
                  <a:gd name="connsiteY8" fmla="*/ 152652 h 270508"/>
                  <a:gd name="connsiteX9" fmla="*/ 62857 w 279327"/>
                  <a:gd name="connsiteY9" fmla="*/ 219678 h 270508"/>
                  <a:gd name="connsiteX10" fmla="*/ 279328 w 279327"/>
                  <a:gd name="connsiteY10" fmla="*/ 219678 h 270508"/>
                  <a:gd name="connsiteX11" fmla="*/ 279328 w 279327"/>
                  <a:gd name="connsiteY11" fmla="*/ 270508 h 270508"/>
                  <a:gd name="connsiteX12" fmla="*/ 0 w 279327"/>
                  <a:gd name="connsiteY12" fmla="*/ 27050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9327" h="270508">
                    <a:moveTo>
                      <a:pt x="0" y="270508"/>
                    </a:moveTo>
                    <a:lnTo>
                      <a:pt x="0" y="0"/>
                    </a:lnTo>
                    <a:lnTo>
                      <a:pt x="276762" y="0"/>
                    </a:lnTo>
                    <a:lnTo>
                      <a:pt x="276762" y="46180"/>
                    </a:lnTo>
                    <a:lnTo>
                      <a:pt x="62857" y="46180"/>
                    </a:lnTo>
                    <a:lnTo>
                      <a:pt x="62857" y="106472"/>
                    </a:lnTo>
                    <a:lnTo>
                      <a:pt x="187608" y="106472"/>
                    </a:lnTo>
                    <a:lnTo>
                      <a:pt x="187608" y="152652"/>
                    </a:lnTo>
                    <a:lnTo>
                      <a:pt x="62857" y="152652"/>
                    </a:lnTo>
                    <a:lnTo>
                      <a:pt x="62857" y="219678"/>
                    </a:lnTo>
                    <a:lnTo>
                      <a:pt x="279328" y="219678"/>
                    </a:lnTo>
                    <a:lnTo>
                      <a:pt x="279328" y="270508"/>
                    </a:lnTo>
                    <a:lnTo>
                      <a:pt x="0" y="270508"/>
                    </a:lnTo>
                    <a:close/>
                  </a:path>
                </a:pathLst>
              </a:custGeom>
              <a:solidFill>
                <a:srgbClr val="FFFFFF"/>
              </a:solidFill>
              <a:ln w="16035" cap="flat">
                <a:noFill/>
                <a:prstDash val="solid"/>
                <a:miter/>
              </a:ln>
            </p:spPr>
            <p:txBody>
              <a:bodyPr rtlCol="0" anchor="ctr"/>
              <a:lstStyle/>
              <a:p>
                <a:endParaRPr lang="en-GB"/>
              </a:p>
            </p:txBody>
          </p:sp>
          <p:sp>
            <p:nvSpPr>
              <p:cNvPr id="40" name="Freeform: Shape 39">
                <a:extLst>
                  <a:ext uri="{FF2B5EF4-FFF2-40B4-BE49-F238E27FC236}">
                    <a16:creationId xmlns:a16="http://schemas.microsoft.com/office/drawing/2014/main" id="{57C6D3FE-F13E-0B70-6D03-49F0F1C849DE}"/>
                  </a:ext>
                </a:extLst>
              </p:cNvPr>
              <p:cNvSpPr/>
              <p:nvPr/>
            </p:nvSpPr>
            <p:spPr>
              <a:xfrm>
                <a:off x="8184705" y="1876076"/>
                <a:ext cx="302417" cy="270668"/>
              </a:xfrm>
              <a:custGeom>
                <a:avLst/>
                <a:gdLst>
                  <a:gd name="connsiteX0" fmla="*/ 243089 w 302417"/>
                  <a:gd name="connsiteY0" fmla="*/ 47303 h 270668"/>
                  <a:gd name="connsiteX1" fmla="*/ 65422 w 302417"/>
                  <a:gd name="connsiteY1" fmla="*/ 47303 h 270668"/>
                  <a:gd name="connsiteX2" fmla="*/ 65422 w 302417"/>
                  <a:gd name="connsiteY2" fmla="*/ 105509 h 270668"/>
                  <a:gd name="connsiteX3" fmla="*/ 234591 w 302417"/>
                  <a:gd name="connsiteY3" fmla="*/ 105509 h 270668"/>
                  <a:gd name="connsiteX4" fmla="*/ 287987 w 302417"/>
                  <a:gd name="connsiteY4" fmla="*/ 118658 h 270668"/>
                  <a:gd name="connsiteX5" fmla="*/ 302418 w 302417"/>
                  <a:gd name="connsiteY5" fmla="*/ 169489 h 270668"/>
                  <a:gd name="connsiteX6" fmla="*/ 302418 w 302417"/>
                  <a:gd name="connsiteY6" fmla="*/ 206690 h 270668"/>
                  <a:gd name="connsiteX7" fmla="*/ 287987 w 302417"/>
                  <a:gd name="connsiteY7" fmla="*/ 257520 h 270668"/>
                  <a:gd name="connsiteX8" fmla="*/ 234751 w 302417"/>
                  <a:gd name="connsiteY8" fmla="*/ 270669 h 270668"/>
                  <a:gd name="connsiteX9" fmla="*/ 67667 w 302417"/>
                  <a:gd name="connsiteY9" fmla="*/ 270669 h 270668"/>
                  <a:gd name="connsiteX10" fmla="*/ 14431 w 302417"/>
                  <a:gd name="connsiteY10" fmla="*/ 257520 h 270668"/>
                  <a:gd name="connsiteX11" fmla="*/ 0 w 302417"/>
                  <a:gd name="connsiteY11" fmla="*/ 206690 h 270668"/>
                  <a:gd name="connsiteX12" fmla="*/ 0 w 302417"/>
                  <a:gd name="connsiteY12" fmla="*/ 199313 h 270668"/>
                  <a:gd name="connsiteX13" fmla="*/ 55641 w 302417"/>
                  <a:gd name="connsiteY13" fmla="*/ 187768 h 270668"/>
                  <a:gd name="connsiteX14" fmla="*/ 55641 w 302417"/>
                  <a:gd name="connsiteY14" fmla="*/ 219678 h 270668"/>
                  <a:gd name="connsiteX15" fmla="*/ 246937 w 302417"/>
                  <a:gd name="connsiteY15" fmla="*/ 219678 h 270668"/>
                  <a:gd name="connsiteX16" fmla="*/ 246937 w 302417"/>
                  <a:gd name="connsiteY16" fmla="*/ 157783 h 270668"/>
                  <a:gd name="connsiteX17" fmla="*/ 78250 w 302417"/>
                  <a:gd name="connsiteY17" fmla="*/ 157783 h 270668"/>
                  <a:gd name="connsiteX18" fmla="*/ 25335 w 302417"/>
                  <a:gd name="connsiteY18" fmla="*/ 144635 h 270668"/>
                  <a:gd name="connsiteX19" fmla="*/ 11224 w 302417"/>
                  <a:gd name="connsiteY19" fmla="*/ 93804 h 270668"/>
                  <a:gd name="connsiteX20" fmla="*/ 11224 w 302417"/>
                  <a:gd name="connsiteY20" fmla="*/ 63979 h 270668"/>
                  <a:gd name="connsiteX21" fmla="*/ 25335 w 302417"/>
                  <a:gd name="connsiteY21" fmla="*/ 13149 h 270668"/>
                  <a:gd name="connsiteX22" fmla="*/ 78250 w 302417"/>
                  <a:gd name="connsiteY22" fmla="*/ 0 h 270668"/>
                  <a:gd name="connsiteX23" fmla="*/ 231864 w 302417"/>
                  <a:gd name="connsiteY23" fmla="*/ 0 h 270668"/>
                  <a:gd name="connsiteX24" fmla="*/ 283978 w 302417"/>
                  <a:gd name="connsiteY24" fmla="*/ 12507 h 270668"/>
                  <a:gd name="connsiteX25" fmla="*/ 298890 w 302417"/>
                  <a:gd name="connsiteY25" fmla="*/ 59169 h 270668"/>
                  <a:gd name="connsiteX26" fmla="*/ 298890 w 302417"/>
                  <a:gd name="connsiteY26" fmla="*/ 64941 h 270668"/>
                  <a:gd name="connsiteX27" fmla="*/ 243410 w 302417"/>
                  <a:gd name="connsiteY27" fmla="*/ 78090 h 270668"/>
                  <a:gd name="connsiteX28" fmla="*/ 243410 w 302417"/>
                  <a:gd name="connsiteY28" fmla="*/ 47143 h 270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02417" h="270668">
                    <a:moveTo>
                      <a:pt x="243089" y="47303"/>
                    </a:moveTo>
                    <a:lnTo>
                      <a:pt x="65422" y="47303"/>
                    </a:lnTo>
                    <a:lnTo>
                      <a:pt x="65422" y="105509"/>
                    </a:lnTo>
                    <a:lnTo>
                      <a:pt x="234591" y="105509"/>
                    </a:lnTo>
                    <a:cubicBezTo>
                      <a:pt x="260567" y="105509"/>
                      <a:pt x="278366" y="109839"/>
                      <a:pt x="287987" y="118658"/>
                    </a:cubicBezTo>
                    <a:cubicBezTo>
                      <a:pt x="297608" y="127317"/>
                      <a:pt x="302418" y="144314"/>
                      <a:pt x="302418" y="169489"/>
                    </a:cubicBezTo>
                    <a:lnTo>
                      <a:pt x="302418" y="206690"/>
                    </a:lnTo>
                    <a:cubicBezTo>
                      <a:pt x="302418" y="231864"/>
                      <a:pt x="297608" y="248861"/>
                      <a:pt x="287987" y="257520"/>
                    </a:cubicBezTo>
                    <a:cubicBezTo>
                      <a:pt x="278366" y="266179"/>
                      <a:pt x="260727" y="270669"/>
                      <a:pt x="234751" y="270669"/>
                    </a:cubicBezTo>
                    <a:lnTo>
                      <a:pt x="67667" y="270669"/>
                    </a:lnTo>
                    <a:cubicBezTo>
                      <a:pt x="41851" y="270669"/>
                      <a:pt x="24052" y="266339"/>
                      <a:pt x="14431" y="257520"/>
                    </a:cubicBezTo>
                    <a:cubicBezTo>
                      <a:pt x="4810" y="248861"/>
                      <a:pt x="0" y="231864"/>
                      <a:pt x="0" y="206690"/>
                    </a:cubicBezTo>
                    <a:lnTo>
                      <a:pt x="0" y="199313"/>
                    </a:lnTo>
                    <a:lnTo>
                      <a:pt x="55641" y="187768"/>
                    </a:lnTo>
                    <a:lnTo>
                      <a:pt x="55641" y="219678"/>
                    </a:lnTo>
                    <a:lnTo>
                      <a:pt x="246937" y="219678"/>
                    </a:lnTo>
                    <a:lnTo>
                      <a:pt x="246937" y="157783"/>
                    </a:lnTo>
                    <a:lnTo>
                      <a:pt x="78250" y="157783"/>
                    </a:lnTo>
                    <a:cubicBezTo>
                      <a:pt x="52434" y="157783"/>
                      <a:pt x="34795" y="153454"/>
                      <a:pt x="25335" y="144635"/>
                    </a:cubicBezTo>
                    <a:cubicBezTo>
                      <a:pt x="15874" y="135976"/>
                      <a:pt x="11224" y="118979"/>
                      <a:pt x="11224" y="93804"/>
                    </a:cubicBezTo>
                    <a:lnTo>
                      <a:pt x="11224" y="63979"/>
                    </a:lnTo>
                    <a:cubicBezTo>
                      <a:pt x="11224" y="38804"/>
                      <a:pt x="15874" y="21807"/>
                      <a:pt x="25335" y="13149"/>
                    </a:cubicBezTo>
                    <a:cubicBezTo>
                      <a:pt x="34795" y="4490"/>
                      <a:pt x="52434" y="0"/>
                      <a:pt x="78250" y="0"/>
                    </a:cubicBezTo>
                    <a:lnTo>
                      <a:pt x="231864" y="0"/>
                    </a:lnTo>
                    <a:cubicBezTo>
                      <a:pt x="256718" y="0"/>
                      <a:pt x="274036" y="4169"/>
                      <a:pt x="283978" y="12507"/>
                    </a:cubicBezTo>
                    <a:cubicBezTo>
                      <a:pt x="293919" y="20845"/>
                      <a:pt x="298890" y="36399"/>
                      <a:pt x="298890" y="59169"/>
                    </a:cubicBezTo>
                    <a:lnTo>
                      <a:pt x="298890" y="64941"/>
                    </a:lnTo>
                    <a:lnTo>
                      <a:pt x="243410" y="78090"/>
                    </a:lnTo>
                    <a:lnTo>
                      <a:pt x="243410" y="47143"/>
                    </a:lnTo>
                    <a:close/>
                  </a:path>
                </a:pathLst>
              </a:custGeom>
              <a:solidFill>
                <a:srgbClr val="FFFFFF"/>
              </a:solidFill>
              <a:ln w="16035" cap="flat">
                <a:noFill/>
                <a:prstDash val="solid"/>
                <a:miter/>
              </a:ln>
            </p:spPr>
            <p:txBody>
              <a:bodyPr rtlCol="0" anchor="ctr"/>
              <a:lstStyle/>
              <a:p>
                <a:endParaRPr lang="en-GB"/>
              </a:p>
            </p:txBody>
          </p:sp>
          <p:sp>
            <p:nvSpPr>
              <p:cNvPr id="41" name="Freeform: Shape 40">
                <a:extLst>
                  <a:ext uri="{FF2B5EF4-FFF2-40B4-BE49-F238E27FC236}">
                    <a16:creationId xmlns:a16="http://schemas.microsoft.com/office/drawing/2014/main" id="{0C0199DA-9950-0725-D41B-A25531E83109}"/>
                  </a:ext>
                </a:extLst>
              </p:cNvPr>
              <p:cNvSpPr/>
              <p:nvPr/>
            </p:nvSpPr>
            <p:spPr>
              <a:xfrm>
                <a:off x="8540519" y="1876076"/>
                <a:ext cx="311878" cy="270508"/>
              </a:xfrm>
              <a:custGeom>
                <a:avLst/>
                <a:gdLst>
                  <a:gd name="connsiteX0" fmla="*/ 187127 w 311878"/>
                  <a:gd name="connsiteY0" fmla="*/ 48265 h 270508"/>
                  <a:gd name="connsiteX1" fmla="*/ 187127 w 311878"/>
                  <a:gd name="connsiteY1" fmla="*/ 270508 h 270508"/>
                  <a:gd name="connsiteX2" fmla="*/ 124270 w 311878"/>
                  <a:gd name="connsiteY2" fmla="*/ 270508 h 270508"/>
                  <a:gd name="connsiteX3" fmla="*/ 124270 w 311878"/>
                  <a:gd name="connsiteY3" fmla="*/ 48265 h 270508"/>
                  <a:gd name="connsiteX4" fmla="*/ 0 w 311878"/>
                  <a:gd name="connsiteY4" fmla="*/ 48265 h 270508"/>
                  <a:gd name="connsiteX5" fmla="*/ 0 w 311878"/>
                  <a:gd name="connsiteY5" fmla="*/ 0 h 270508"/>
                  <a:gd name="connsiteX6" fmla="*/ 311878 w 311878"/>
                  <a:gd name="connsiteY6" fmla="*/ 0 h 270508"/>
                  <a:gd name="connsiteX7" fmla="*/ 311878 w 311878"/>
                  <a:gd name="connsiteY7" fmla="*/ 48265 h 270508"/>
                  <a:gd name="connsiteX8" fmla="*/ 187127 w 311878"/>
                  <a:gd name="connsiteY8" fmla="*/ 48265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878" h="270508">
                    <a:moveTo>
                      <a:pt x="187127" y="48265"/>
                    </a:moveTo>
                    <a:lnTo>
                      <a:pt x="187127" y="270508"/>
                    </a:lnTo>
                    <a:lnTo>
                      <a:pt x="124270" y="270508"/>
                    </a:lnTo>
                    <a:lnTo>
                      <a:pt x="124270" y="48265"/>
                    </a:lnTo>
                    <a:lnTo>
                      <a:pt x="0" y="48265"/>
                    </a:lnTo>
                    <a:lnTo>
                      <a:pt x="0" y="0"/>
                    </a:lnTo>
                    <a:lnTo>
                      <a:pt x="311878" y="0"/>
                    </a:lnTo>
                    <a:lnTo>
                      <a:pt x="311878" y="48265"/>
                    </a:lnTo>
                    <a:lnTo>
                      <a:pt x="187127" y="48265"/>
                    </a:lnTo>
                    <a:close/>
                  </a:path>
                </a:pathLst>
              </a:custGeom>
              <a:solidFill>
                <a:srgbClr val="FFFFFF"/>
              </a:solidFill>
              <a:ln w="16035" cap="flat">
                <a:no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6EA67145-DC57-1818-B445-B898F179A85D}"/>
                  </a:ext>
                </a:extLst>
              </p:cNvPr>
              <p:cNvSpPr/>
              <p:nvPr/>
            </p:nvSpPr>
            <p:spPr>
              <a:xfrm>
                <a:off x="8903068" y="1876076"/>
                <a:ext cx="320858" cy="270508"/>
              </a:xfrm>
              <a:custGeom>
                <a:avLst/>
                <a:gdLst>
                  <a:gd name="connsiteX0" fmla="*/ 161 w 320858"/>
                  <a:gd name="connsiteY0" fmla="*/ 270508 h 270508"/>
                  <a:gd name="connsiteX1" fmla="*/ 161 w 320858"/>
                  <a:gd name="connsiteY1" fmla="*/ 0 h 270508"/>
                  <a:gd name="connsiteX2" fmla="*/ 231704 w 320858"/>
                  <a:gd name="connsiteY2" fmla="*/ 0 h 270508"/>
                  <a:gd name="connsiteX3" fmla="*/ 292476 w 320858"/>
                  <a:gd name="connsiteY3" fmla="*/ 52434 h 270508"/>
                  <a:gd name="connsiteX4" fmla="*/ 292476 w 320858"/>
                  <a:gd name="connsiteY4" fmla="*/ 115932 h 270508"/>
                  <a:gd name="connsiteX5" fmla="*/ 231704 w 320858"/>
                  <a:gd name="connsiteY5" fmla="*/ 168366 h 270508"/>
                  <a:gd name="connsiteX6" fmla="*/ 196107 w 320858"/>
                  <a:gd name="connsiteY6" fmla="*/ 168366 h 270508"/>
                  <a:gd name="connsiteX7" fmla="*/ 320858 w 320858"/>
                  <a:gd name="connsiteY7" fmla="*/ 270508 h 270508"/>
                  <a:gd name="connsiteX8" fmla="*/ 230742 w 320858"/>
                  <a:gd name="connsiteY8" fmla="*/ 270508 h 270508"/>
                  <a:gd name="connsiteX9" fmla="*/ 121705 w 320858"/>
                  <a:gd name="connsiteY9" fmla="*/ 168366 h 270508"/>
                  <a:gd name="connsiteX10" fmla="*/ 61895 w 320858"/>
                  <a:gd name="connsiteY10" fmla="*/ 168366 h 270508"/>
                  <a:gd name="connsiteX11" fmla="*/ 61895 w 320858"/>
                  <a:gd name="connsiteY11" fmla="*/ 270508 h 270508"/>
                  <a:gd name="connsiteX12" fmla="*/ 0 w 320858"/>
                  <a:gd name="connsiteY12" fmla="*/ 270508 h 270508"/>
                  <a:gd name="connsiteX13" fmla="*/ 203483 w 320858"/>
                  <a:gd name="connsiteY13" fmla="*/ 46180 h 270508"/>
                  <a:gd name="connsiteX14" fmla="*/ 62055 w 320858"/>
                  <a:gd name="connsiteY14" fmla="*/ 46180 h 270508"/>
                  <a:gd name="connsiteX15" fmla="*/ 62055 w 320858"/>
                  <a:gd name="connsiteY15" fmla="*/ 122186 h 270508"/>
                  <a:gd name="connsiteX16" fmla="*/ 203483 w 320858"/>
                  <a:gd name="connsiteY16" fmla="*/ 122186 h 270508"/>
                  <a:gd name="connsiteX17" fmla="*/ 223847 w 320858"/>
                  <a:gd name="connsiteY17" fmla="*/ 118979 h 270508"/>
                  <a:gd name="connsiteX18" fmla="*/ 231704 w 320858"/>
                  <a:gd name="connsiteY18" fmla="*/ 100539 h 270508"/>
                  <a:gd name="connsiteX19" fmla="*/ 231704 w 320858"/>
                  <a:gd name="connsiteY19" fmla="*/ 67828 h 270508"/>
                  <a:gd name="connsiteX20" fmla="*/ 223847 w 320858"/>
                  <a:gd name="connsiteY20" fmla="*/ 49387 h 270508"/>
                  <a:gd name="connsiteX21" fmla="*/ 203483 w 320858"/>
                  <a:gd name="connsiteY21" fmla="*/ 46180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858" h="270508">
                    <a:moveTo>
                      <a:pt x="161" y="270508"/>
                    </a:moveTo>
                    <a:lnTo>
                      <a:pt x="161" y="0"/>
                    </a:lnTo>
                    <a:lnTo>
                      <a:pt x="231704" y="0"/>
                    </a:lnTo>
                    <a:cubicBezTo>
                      <a:pt x="272273" y="0"/>
                      <a:pt x="292476" y="17478"/>
                      <a:pt x="292476" y="52434"/>
                    </a:cubicBezTo>
                    <a:lnTo>
                      <a:pt x="292476" y="115932"/>
                    </a:lnTo>
                    <a:cubicBezTo>
                      <a:pt x="292476" y="150888"/>
                      <a:pt x="272273" y="168366"/>
                      <a:pt x="231704" y="168366"/>
                    </a:cubicBezTo>
                    <a:lnTo>
                      <a:pt x="196107" y="168366"/>
                    </a:lnTo>
                    <a:lnTo>
                      <a:pt x="320858" y="270508"/>
                    </a:lnTo>
                    <a:lnTo>
                      <a:pt x="230742" y="270508"/>
                    </a:lnTo>
                    <a:lnTo>
                      <a:pt x="121705" y="168366"/>
                    </a:lnTo>
                    <a:lnTo>
                      <a:pt x="61895" y="168366"/>
                    </a:lnTo>
                    <a:lnTo>
                      <a:pt x="61895" y="270508"/>
                    </a:lnTo>
                    <a:lnTo>
                      <a:pt x="0" y="270508"/>
                    </a:lnTo>
                    <a:close/>
                    <a:moveTo>
                      <a:pt x="203483" y="46180"/>
                    </a:moveTo>
                    <a:lnTo>
                      <a:pt x="62055" y="46180"/>
                    </a:lnTo>
                    <a:lnTo>
                      <a:pt x="62055" y="122186"/>
                    </a:lnTo>
                    <a:lnTo>
                      <a:pt x="203483" y="122186"/>
                    </a:lnTo>
                    <a:cubicBezTo>
                      <a:pt x="213264" y="122186"/>
                      <a:pt x="220159" y="121063"/>
                      <a:pt x="223847" y="118979"/>
                    </a:cubicBezTo>
                    <a:cubicBezTo>
                      <a:pt x="229139" y="115772"/>
                      <a:pt x="231704" y="109679"/>
                      <a:pt x="231704" y="100539"/>
                    </a:cubicBezTo>
                    <a:lnTo>
                      <a:pt x="231704" y="67828"/>
                    </a:lnTo>
                    <a:cubicBezTo>
                      <a:pt x="231704" y="58688"/>
                      <a:pt x="229139" y="52594"/>
                      <a:pt x="223847" y="49387"/>
                    </a:cubicBezTo>
                    <a:cubicBezTo>
                      <a:pt x="219999" y="47303"/>
                      <a:pt x="213264" y="46180"/>
                      <a:pt x="203483" y="46180"/>
                    </a:cubicBezTo>
                    <a:close/>
                  </a:path>
                </a:pathLst>
              </a:custGeom>
              <a:solidFill>
                <a:srgbClr val="FFFFFF"/>
              </a:solidFill>
              <a:ln w="16035" cap="flat">
                <a:noFill/>
                <a:prstDash val="solid"/>
                <a:miter/>
              </a:ln>
            </p:spPr>
            <p:txBody>
              <a:bodyPr rtlCol="0" anchor="ctr"/>
              <a:lstStyle/>
              <a:p>
                <a:endParaRPr lang="en-GB"/>
              </a:p>
            </p:txBody>
          </p:sp>
          <p:sp>
            <p:nvSpPr>
              <p:cNvPr id="43" name="Freeform: Shape 42">
                <a:extLst>
                  <a:ext uri="{FF2B5EF4-FFF2-40B4-BE49-F238E27FC236}">
                    <a16:creationId xmlns:a16="http://schemas.microsoft.com/office/drawing/2014/main" id="{3578EC87-F594-CC9A-72AF-5E9AEE6054C7}"/>
                  </a:ext>
                </a:extLst>
              </p:cNvPr>
              <p:cNvSpPr/>
              <p:nvPr/>
            </p:nvSpPr>
            <p:spPr>
              <a:xfrm>
                <a:off x="9307628" y="1876076"/>
                <a:ext cx="279327" cy="270508"/>
              </a:xfrm>
              <a:custGeom>
                <a:avLst/>
                <a:gdLst>
                  <a:gd name="connsiteX0" fmla="*/ 0 w 279327"/>
                  <a:gd name="connsiteY0" fmla="*/ 270508 h 270508"/>
                  <a:gd name="connsiteX1" fmla="*/ 0 w 279327"/>
                  <a:gd name="connsiteY1" fmla="*/ 0 h 270508"/>
                  <a:gd name="connsiteX2" fmla="*/ 276762 w 279327"/>
                  <a:gd name="connsiteY2" fmla="*/ 0 h 270508"/>
                  <a:gd name="connsiteX3" fmla="*/ 276762 w 279327"/>
                  <a:gd name="connsiteY3" fmla="*/ 46180 h 270508"/>
                  <a:gd name="connsiteX4" fmla="*/ 62857 w 279327"/>
                  <a:gd name="connsiteY4" fmla="*/ 46180 h 270508"/>
                  <a:gd name="connsiteX5" fmla="*/ 62857 w 279327"/>
                  <a:gd name="connsiteY5" fmla="*/ 106472 h 270508"/>
                  <a:gd name="connsiteX6" fmla="*/ 187608 w 279327"/>
                  <a:gd name="connsiteY6" fmla="*/ 106472 h 270508"/>
                  <a:gd name="connsiteX7" fmla="*/ 187608 w 279327"/>
                  <a:gd name="connsiteY7" fmla="*/ 152652 h 270508"/>
                  <a:gd name="connsiteX8" fmla="*/ 62857 w 279327"/>
                  <a:gd name="connsiteY8" fmla="*/ 152652 h 270508"/>
                  <a:gd name="connsiteX9" fmla="*/ 62857 w 279327"/>
                  <a:gd name="connsiteY9" fmla="*/ 219678 h 270508"/>
                  <a:gd name="connsiteX10" fmla="*/ 279328 w 279327"/>
                  <a:gd name="connsiteY10" fmla="*/ 219678 h 270508"/>
                  <a:gd name="connsiteX11" fmla="*/ 279328 w 279327"/>
                  <a:gd name="connsiteY11" fmla="*/ 270508 h 270508"/>
                  <a:gd name="connsiteX12" fmla="*/ 0 w 279327"/>
                  <a:gd name="connsiteY12" fmla="*/ 27050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9327" h="270508">
                    <a:moveTo>
                      <a:pt x="0" y="270508"/>
                    </a:moveTo>
                    <a:lnTo>
                      <a:pt x="0" y="0"/>
                    </a:lnTo>
                    <a:lnTo>
                      <a:pt x="276762" y="0"/>
                    </a:lnTo>
                    <a:lnTo>
                      <a:pt x="276762" y="46180"/>
                    </a:lnTo>
                    <a:lnTo>
                      <a:pt x="62857" y="46180"/>
                    </a:lnTo>
                    <a:lnTo>
                      <a:pt x="62857" y="106472"/>
                    </a:lnTo>
                    <a:lnTo>
                      <a:pt x="187608" y="106472"/>
                    </a:lnTo>
                    <a:lnTo>
                      <a:pt x="187608" y="152652"/>
                    </a:lnTo>
                    <a:lnTo>
                      <a:pt x="62857" y="152652"/>
                    </a:lnTo>
                    <a:lnTo>
                      <a:pt x="62857" y="219678"/>
                    </a:lnTo>
                    <a:lnTo>
                      <a:pt x="279328" y="219678"/>
                    </a:lnTo>
                    <a:lnTo>
                      <a:pt x="279328" y="270508"/>
                    </a:lnTo>
                    <a:lnTo>
                      <a:pt x="0" y="270508"/>
                    </a:lnTo>
                    <a:close/>
                  </a:path>
                </a:pathLst>
              </a:custGeom>
              <a:solidFill>
                <a:srgbClr val="FFFFFF"/>
              </a:solidFill>
              <a:ln w="16035" cap="flat">
                <a:noFill/>
                <a:prstDash val="solid"/>
                <a:miter/>
              </a:ln>
            </p:spPr>
            <p:txBody>
              <a:bodyPr rtlCol="0" anchor="ctr"/>
              <a:lstStyle/>
              <a:p>
                <a:endParaRPr lang="en-GB"/>
              </a:p>
            </p:txBody>
          </p:sp>
          <p:sp>
            <p:nvSpPr>
              <p:cNvPr id="44" name="Freeform: Shape 43">
                <a:extLst>
                  <a:ext uri="{FF2B5EF4-FFF2-40B4-BE49-F238E27FC236}">
                    <a16:creationId xmlns:a16="http://schemas.microsoft.com/office/drawing/2014/main" id="{E731B4C4-73C6-18AE-65E5-4833D1B07AD1}"/>
                  </a:ext>
                </a:extLst>
              </p:cNvPr>
              <p:cNvSpPr/>
              <p:nvPr/>
            </p:nvSpPr>
            <p:spPr>
              <a:xfrm>
                <a:off x="9687655" y="1876076"/>
                <a:ext cx="279327" cy="270508"/>
              </a:xfrm>
              <a:custGeom>
                <a:avLst/>
                <a:gdLst>
                  <a:gd name="connsiteX0" fmla="*/ 0 w 279327"/>
                  <a:gd name="connsiteY0" fmla="*/ 270508 h 270508"/>
                  <a:gd name="connsiteX1" fmla="*/ 0 w 279327"/>
                  <a:gd name="connsiteY1" fmla="*/ 0 h 270508"/>
                  <a:gd name="connsiteX2" fmla="*/ 276762 w 279327"/>
                  <a:gd name="connsiteY2" fmla="*/ 0 h 270508"/>
                  <a:gd name="connsiteX3" fmla="*/ 276762 w 279327"/>
                  <a:gd name="connsiteY3" fmla="*/ 46180 h 270508"/>
                  <a:gd name="connsiteX4" fmla="*/ 62857 w 279327"/>
                  <a:gd name="connsiteY4" fmla="*/ 46180 h 270508"/>
                  <a:gd name="connsiteX5" fmla="*/ 62857 w 279327"/>
                  <a:gd name="connsiteY5" fmla="*/ 106472 h 270508"/>
                  <a:gd name="connsiteX6" fmla="*/ 187608 w 279327"/>
                  <a:gd name="connsiteY6" fmla="*/ 106472 h 270508"/>
                  <a:gd name="connsiteX7" fmla="*/ 187608 w 279327"/>
                  <a:gd name="connsiteY7" fmla="*/ 152652 h 270508"/>
                  <a:gd name="connsiteX8" fmla="*/ 62857 w 279327"/>
                  <a:gd name="connsiteY8" fmla="*/ 152652 h 270508"/>
                  <a:gd name="connsiteX9" fmla="*/ 62857 w 279327"/>
                  <a:gd name="connsiteY9" fmla="*/ 219678 h 270508"/>
                  <a:gd name="connsiteX10" fmla="*/ 279328 w 279327"/>
                  <a:gd name="connsiteY10" fmla="*/ 219678 h 270508"/>
                  <a:gd name="connsiteX11" fmla="*/ 279328 w 279327"/>
                  <a:gd name="connsiteY11" fmla="*/ 270508 h 270508"/>
                  <a:gd name="connsiteX12" fmla="*/ 0 w 279327"/>
                  <a:gd name="connsiteY12" fmla="*/ 270508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9327" h="270508">
                    <a:moveTo>
                      <a:pt x="0" y="270508"/>
                    </a:moveTo>
                    <a:lnTo>
                      <a:pt x="0" y="0"/>
                    </a:lnTo>
                    <a:lnTo>
                      <a:pt x="276762" y="0"/>
                    </a:lnTo>
                    <a:lnTo>
                      <a:pt x="276762" y="46180"/>
                    </a:lnTo>
                    <a:lnTo>
                      <a:pt x="62857" y="46180"/>
                    </a:lnTo>
                    <a:lnTo>
                      <a:pt x="62857" y="106472"/>
                    </a:lnTo>
                    <a:lnTo>
                      <a:pt x="187608" y="106472"/>
                    </a:lnTo>
                    <a:lnTo>
                      <a:pt x="187608" y="152652"/>
                    </a:lnTo>
                    <a:lnTo>
                      <a:pt x="62857" y="152652"/>
                    </a:lnTo>
                    <a:lnTo>
                      <a:pt x="62857" y="219678"/>
                    </a:lnTo>
                    <a:lnTo>
                      <a:pt x="279328" y="219678"/>
                    </a:lnTo>
                    <a:lnTo>
                      <a:pt x="279328" y="270508"/>
                    </a:lnTo>
                    <a:lnTo>
                      <a:pt x="0" y="270508"/>
                    </a:lnTo>
                    <a:close/>
                  </a:path>
                </a:pathLst>
              </a:custGeom>
              <a:solidFill>
                <a:srgbClr val="FFFFFF"/>
              </a:solidFill>
              <a:ln w="16035" cap="flat">
                <a:noFill/>
                <a:prstDash val="solid"/>
                <a:miter/>
              </a:ln>
            </p:spPr>
            <p:txBody>
              <a:bodyPr rtlCol="0" anchor="ctr"/>
              <a:lstStyle/>
              <a:p>
                <a:endParaRPr lang="en-GB"/>
              </a:p>
            </p:txBody>
          </p:sp>
          <p:sp>
            <p:nvSpPr>
              <p:cNvPr id="45" name="Freeform: Shape 44">
                <a:extLst>
                  <a:ext uri="{FF2B5EF4-FFF2-40B4-BE49-F238E27FC236}">
                    <a16:creationId xmlns:a16="http://schemas.microsoft.com/office/drawing/2014/main" id="{288A866D-6773-0F9A-9134-643EC0F1C4E9}"/>
                  </a:ext>
                </a:extLst>
              </p:cNvPr>
              <p:cNvSpPr/>
              <p:nvPr/>
            </p:nvSpPr>
            <p:spPr>
              <a:xfrm>
                <a:off x="10006268" y="1876076"/>
                <a:ext cx="311878" cy="270508"/>
              </a:xfrm>
              <a:custGeom>
                <a:avLst/>
                <a:gdLst>
                  <a:gd name="connsiteX0" fmla="*/ 187128 w 311878"/>
                  <a:gd name="connsiteY0" fmla="*/ 48265 h 270508"/>
                  <a:gd name="connsiteX1" fmla="*/ 187128 w 311878"/>
                  <a:gd name="connsiteY1" fmla="*/ 270508 h 270508"/>
                  <a:gd name="connsiteX2" fmla="*/ 124270 w 311878"/>
                  <a:gd name="connsiteY2" fmla="*/ 270508 h 270508"/>
                  <a:gd name="connsiteX3" fmla="*/ 124270 w 311878"/>
                  <a:gd name="connsiteY3" fmla="*/ 48265 h 270508"/>
                  <a:gd name="connsiteX4" fmla="*/ 0 w 311878"/>
                  <a:gd name="connsiteY4" fmla="*/ 48265 h 270508"/>
                  <a:gd name="connsiteX5" fmla="*/ 0 w 311878"/>
                  <a:gd name="connsiteY5" fmla="*/ 0 h 270508"/>
                  <a:gd name="connsiteX6" fmla="*/ 311879 w 311878"/>
                  <a:gd name="connsiteY6" fmla="*/ 0 h 270508"/>
                  <a:gd name="connsiteX7" fmla="*/ 311879 w 311878"/>
                  <a:gd name="connsiteY7" fmla="*/ 48265 h 270508"/>
                  <a:gd name="connsiteX8" fmla="*/ 187128 w 311878"/>
                  <a:gd name="connsiteY8" fmla="*/ 48265 h 27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878" h="270508">
                    <a:moveTo>
                      <a:pt x="187128" y="48265"/>
                    </a:moveTo>
                    <a:lnTo>
                      <a:pt x="187128" y="270508"/>
                    </a:lnTo>
                    <a:lnTo>
                      <a:pt x="124270" y="270508"/>
                    </a:lnTo>
                    <a:lnTo>
                      <a:pt x="124270" y="48265"/>
                    </a:lnTo>
                    <a:lnTo>
                      <a:pt x="0" y="48265"/>
                    </a:lnTo>
                    <a:lnTo>
                      <a:pt x="0" y="0"/>
                    </a:lnTo>
                    <a:lnTo>
                      <a:pt x="311879" y="0"/>
                    </a:lnTo>
                    <a:lnTo>
                      <a:pt x="311879" y="48265"/>
                    </a:lnTo>
                    <a:lnTo>
                      <a:pt x="187128" y="48265"/>
                    </a:lnTo>
                    <a:close/>
                  </a:path>
                </a:pathLst>
              </a:custGeom>
              <a:solidFill>
                <a:srgbClr val="FFFFFF"/>
              </a:solidFill>
              <a:ln w="16035" cap="flat">
                <a:noFill/>
                <a:prstDash val="solid"/>
                <a:miter/>
              </a:ln>
            </p:spPr>
            <p:txBody>
              <a:bodyPr rtlCol="0" anchor="ctr"/>
              <a:lstStyle/>
              <a:p>
                <a:endParaRPr lang="en-GB"/>
              </a:p>
            </p:txBody>
          </p:sp>
        </p:grpSp>
        <p:sp>
          <p:nvSpPr>
            <p:cNvPr id="21" name="Freeform: Shape 20">
              <a:extLst>
                <a:ext uri="{FF2B5EF4-FFF2-40B4-BE49-F238E27FC236}">
                  <a16:creationId xmlns:a16="http://schemas.microsoft.com/office/drawing/2014/main" id="{7898BC46-2F72-9203-8E2B-F95E9572FC97}"/>
                </a:ext>
              </a:extLst>
            </p:cNvPr>
            <p:cNvSpPr/>
            <p:nvPr/>
          </p:nvSpPr>
          <p:spPr>
            <a:xfrm>
              <a:off x="3172839" y="1874793"/>
              <a:ext cx="511352" cy="90436"/>
            </a:xfrm>
            <a:custGeom>
              <a:avLst/>
              <a:gdLst>
                <a:gd name="connsiteX0" fmla="*/ 0 w 511352"/>
                <a:gd name="connsiteY0" fmla="*/ 0 h 90436"/>
                <a:gd name="connsiteX1" fmla="*/ 511353 w 511352"/>
                <a:gd name="connsiteY1" fmla="*/ 0 h 90436"/>
                <a:gd name="connsiteX2" fmla="*/ 511353 w 511352"/>
                <a:gd name="connsiteY2" fmla="*/ 90437 h 90436"/>
                <a:gd name="connsiteX3" fmla="*/ 0 w 511352"/>
                <a:gd name="connsiteY3" fmla="*/ 90437 h 90436"/>
              </a:gdLst>
              <a:ahLst/>
              <a:cxnLst>
                <a:cxn ang="0">
                  <a:pos x="connsiteX0" y="connsiteY0"/>
                </a:cxn>
                <a:cxn ang="0">
                  <a:pos x="connsiteX1" y="connsiteY1"/>
                </a:cxn>
                <a:cxn ang="0">
                  <a:pos x="connsiteX2" y="connsiteY2"/>
                </a:cxn>
                <a:cxn ang="0">
                  <a:pos x="connsiteX3" y="connsiteY3"/>
                </a:cxn>
              </a:cxnLst>
              <a:rect l="l" t="t" r="r" b="b"/>
              <a:pathLst>
                <a:path w="511352" h="90436">
                  <a:moveTo>
                    <a:pt x="0" y="0"/>
                  </a:moveTo>
                  <a:lnTo>
                    <a:pt x="511353" y="0"/>
                  </a:lnTo>
                  <a:lnTo>
                    <a:pt x="511353" y="90437"/>
                  </a:lnTo>
                  <a:lnTo>
                    <a:pt x="0" y="90437"/>
                  </a:lnTo>
                  <a:close/>
                </a:path>
              </a:pathLst>
            </a:custGeom>
            <a:solidFill>
              <a:srgbClr val="FFFFFF"/>
            </a:solidFill>
            <a:ln w="16035" cap="flat">
              <a:no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0A574692-D0DA-7A94-E00E-53E6E737EEAB}"/>
                </a:ext>
              </a:extLst>
            </p:cNvPr>
            <p:cNvSpPr/>
            <p:nvPr/>
          </p:nvSpPr>
          <p:spPr>
            <a:xfrm>
              <a:off x="2150133" y="1874312"/>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EE898397-8DCB-7E11-6FD0-2C020E1359B2}"/>
                </a:ext>
              </a:extLst>
            </p:cNvPr>
            <p:cNvSpPr/>
            <p:nvPr/>
          </p:nvSpPr>
          <p:spPr>
            <a:xfrm>
              <a:off x="2661165" y="1964909"/>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4" name="Freeform: Shape 23">
              <a:extLst>
                <a:ext uri="{FF2B5EF4-FFF2-40B4-BE49-F238E27FC236}">
                  <a16:creationId xmlns:a16="http://schemas.microsoft.com/office/drawing/2014/main" id="{7286C02D-1405-CD15-9C4F-05304E1F9F8B}"/>
                </a:ext>
              </a:extLst>
            </p:cNvPr>
            <p:cNvSpPr/>
            <p:nvPr/>
          </p:nvSpPr>
          <p:spPr>
            <a:xfrm>
              <a:off x="2661165" y="1693920"/>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9E258BD6-34EA-5DBD-17C2-95087A74D382}"/>
                </a:ext>
              </a:extLst>
            </p:cNvPr>
            <p:cNvSpPr/>
            <p:nvPr/>
          </p:nvSpPr>
          <p:spPr>
            <a:xfrm>
              <a:off x="1638300" y="1965550"/>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A072DD5C-B449-5486-1763-776CF430BCEC}"/>
                </a:ext>
              </a:extLst>
            </p:cNvPr>
            <p:cNvSpPr/>
            <p:nvPr/>
          </p:nvSpPr>
          <p:spPr>
            <a:xfrm>
              <a:off x="3172358" y="2055827"/>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7" name="Freeform: Shape 26">
              <a:extLst>
                <a:ext uri="{FF2B5EF4-FFF2-40B4-BE49-F238E27FC236}">
                  <a16:creationId xmlns:a16="http://schemas.microsoft.com/office/drawing/2014/main" id="{C81F9AAC-BC41-39AB-FCAF-4E38464028A9}"/>
                </a:ext>
              </a:extLst>
            </p:cNvPr>
            <p:cNvSpPr/>
            <p:nvPr/>
          </p:nvSpPr>
          <p:spPr>
            <a:xfrm>
              <a:off x="2149492" y="2056147"/>
              <a:ext cx="511352" cy="90597"/>
            </a:xfrm>
            <a:custGeom>
              <a:avLst/>
              <a:gdLst>
                <a:gd name="connsiteX0" fmla="*/ 0 w 511352"/>
                <a:gd name="connsiteY0" fmla="*/ 0 h 90597"/>
                <a:gd name="connsiteX1" fmla="*/ 511353 w 511352"/>
                <a:gd name="connsiteY1" fmla="*/ 0 h 90597"/>
                <a:gd name="connsiteX2" fmla="*/ 511353 w 511352"/>
                <a:gd name="connsiteY2" fmla="*/ 90597 h 90597"/>
                <a:gd name="connsiteX3" fmla="*/ 0 w 511352"/>
                <a:gd name="connsiteY3" fmla="*/ 90597 h 90597"/>
              </a:gdLst>
              <a:ahLst/>
              <a:cxnLst>
                <a:cxn ang="0">
                  <a:pos x="connsiteX0" y="connsiteY0"/>
                </a:cxn>
                <a:cxn ang="0">
                  <a:pos x="connsiteX1" y="connsiteY1"/>
                </a:cxn>
                <a:cxn ang="0">
                  <a:pos x="connsiteX2" y="connsiteY2"/>
                </a:cxn>
                <a:cxn ang="0">
                  <a:pos x="connsiteX3" y="connsiteY3"/>
                </a:cxn>
              </a:cxnLst>
              <a:rect l="l" t="t" r="r" b="b"/>
              <a:pathLst>
                <a:path w="511352" h="90597">
                  <a:moveTo>
                    <a:pt x="0" y="0"/>
                  </a:moveTo>
                  <a:lnTo>
                    <a:pt x="511353" y="0"/>
                  </a:lnTo>
                  <a:lnTo>
                    <a:pt x="511353" y="90597"/>
                  </a:lnTo>
                  <a:lnTo>
                    <a:pt x="0" y="90597"/>
                  </a:lnTo>
                  <a:close/>
                </a:path>
              </a:pathLst>
            </a:custGeom>
            <a:solidFill>
              <a:srgbClr val="FFFFFF"/>
            </a:solidFill>
            <a:ln w="16035" cap="flat">
              <a:noFill/>
              <a:prstDash val="solid"/>
              <a:miter/>
            </a:ln>
          </p:spPr>
          <p:txBody>
            <a:bodyPr rtlCol="0" anchor="ctr"/>
            <a:lstStyle/>
            <a:p>
              <a:endParaRPr lang="en-GB"/>
            </a:p>
          </p:txBody>
        </p:sp>
        <p:sp>
          <p:nvSpPr>
            <p:cNvPr id="28" name="Freeform: Shape 27">
              <a:extLst>
                <a:ext uri="{FF2B5EF4-FFF2-40B4-BE49-F238E27FC236}">
                  <a16:creationId xmlns:a16="http://schemas.microsoft.com/office/drawing/2014/main" id="{E9A03D91-06D7-915F-3248-8E3A4597A568}"/>
                </a:ext>
              </a:extLst>
            </p:cNvPr>
            <p:cNvSpPr/>
            <p:nvPr/>
          </p:nvSpPr>
          <p:spPr>
            <a:xfrm>
              <a:off x="2661326" y="2235738"/>
              <a:ext cx="511352" cy="90436"/>
            </a:xfrm>
            <a:custGeom>
              <a:avLst/>
              <a:gdLst>
                <a:gd name="connsiteX0" fmla="*/ 0 w 511352"/>
                <a:gd name="connsiteY0" fmla="*/ 0 h 90436"/>
                <a:gd name="connsiteX1" fmla="*/ 511353 w 511352"/>
                <a:gd name="connsiteY1" fmla="*/ 0 h 90436"/>
                <a:gd name="connsiteX2" fmla="*/ 511353 w 511352"/>
                <a:gd name="connsiteY2" fmla="*/ 90437 h 90436"/>
                <a:gd name="connsiteX3" fmla="*/ 0 w 511352"/>
                <a:gd name="connsiteY3" fmla="*/ 90437 h 90436"/>
              </a:gdLst>
              <a:ahLst/>
              <a:cxnLst>
                <a:cxn ang="0">
                  <a:pos x="connsiteX0" y="connsiteY0"/>
                </a:cxn>
                <a:cxn ang="0">
                  <a:pos x="connsiteX1" y="connsiteY1"/>
                </a:cxn>
                <a:cxn ang="0">
                  <a:pos x="connsiteX2" y="connsiteY2"/>
                </a:cxn>
                <a:cxn ang="0">
                  <a:pos x="connsiteX3" y="connsiteY3"/>
                </a:cxn>
              </a:cxnLst>
              <a:rect l="l" t="t" r="r" b="b"/>
              <a:pathLst>
                <a:path w="511352" h="90436">
                  <a:moveTo>
                    <a:pt x="0" y="0"/>
                  </a:moveTo>
                  <a:lnTo>
                    <a:pt x="511353" y="0"/>
                  </a:lnTo>
                  <a:lnTo>
                    <a:pt x="511353" y="90437"/>
                  </a:lnTo>
                  <a:lnTo>
                    <a:pt x="0" y="90437"/>
                  </a:lnTo>
                  <a:close/>
                </a:path>
              </a:pathLst>
            </a:custGeom>
            <a:solidFill>
              <a:srgbClr val="FFFFFF"/>
            </a:solidFill>
            <a:ln w="16035" cap="flat">
              <a:noFill/>
              <a:prstDash val="solid"/>
              <a:miter/>
            </a:ln>
          </p:spPr>
          <p:txBody>
            <a:bodyPr rtlCol="0" anchor="ctr"/>
            <a:lstStyle/>
            <a:p>
              <a:endParaRPr lang="en-GB"/>
            </a:p>
          </p:txBody>
        </p:sp>
      </p:grpSp>
      <p:sp>
        <p:nvSpPr>
          <p:cNvPr id="47" name="Content Placeholder 46">
            <a:extLst>
              <a:ext uri="{FF2B5EF4-FFF2-40B4-BE49-F238E27FC236}">
                <a16:creationId xmlns:a16="http://schemas.microsoft.com/office/drawing/2014/main" id="{4BD19F0E-2DDD-4611-6C29-E98CFD3AA7E4}"/>
              </a:ext>
            </a:extLst>
          </p:cNvPr>
          <p:cNvSpPr>
            <a:spLocks noGrp="1"/>
          </p:cNvSpPr>
          <p:nvPr>
            <p:ph sz="quarter" idx="10"/>
          </p:nvPr>
        </p:nvSpPr>
        <p:spPr>
          <a:xfrm>
            <a:off x="571499" y="3479941"/>
            <a:ext cx="11049002" cy="519113"/>
          </a:xfrm>
          <a:prstGeom prst="rect">
            <a:avLst/>
          </a:prstGeom>
        </p:spPr>
        <p:txBody>
          <a:bodyPr>
            <a:normAutofit/>
          </a:bodyPr>
          <a:lstStyle>
            <a:lvl1pPr marL="0" indent="0" algn="l">
              <a:buNone/>
              <a:defRPr sz="2800">
                <a:solidFill>
                  <a:schemeClr val="bg1"/>
                </a:solidFill>
              </a:defRPr>
            </a:lvl1pPr>
          </a:lstStyle>
          <a:p>
            <a:pPr lvl="0"/>
            <a:r>
              <a:rPr lang="en-US"/>
              <a:t>Click to edit Master text styles</a:t>
            </a:r>
          </a:p>
        </p:txBody>
      </p:sp>
      <p:sp>
        <p:nvSpPr>
          <p:cNvPr id="3" name="Content Placeholder 46">
            <a:extLst>
              <a:ext uri="{FF2B5EF4-FFF2-40B4-BE49-F238E27FC236}">
                <a16:creationId xmlns:a16="http://schemas.microsoft.com/office/drawing/2014/main" id="{D3076F11-E697-2BF2-D9BD-5E2AFCE7F31C}"/>
              </a:ext>
            </a:extLst>
          </p:cNvPr>
          <p:cNvSpPr>
            <a:spLocks noGrp="1"/>
          </p:cNvSpPr>
          <p:nvPr>
            <p:ph sz="quarter" idx="11" hasCustomPrompt="1"/>
          </p:nvPr>
        </p:nvSpPr>
        <p:spPr>
          <a:xfrm>
            <a:off x="575717" y="4477780"/>
            <a:ext cx="5534970" cy="259557"/>
          </a:xfrm>
          <a:prstGeom prst="rect">
            <a:avLst/>
          </a:prstGeom>
        </p:spPr>
        <p:txBody>
          <a:bodyPr>
            <a:normAutofit/>
          </a:bodyPr>
          <a:lstStyle>
            <a:lvl1pPr marL="0" indent="0" algn="l">
              <a:buNone/>
              <a:defRPr sz="1400">
                <a:solidFill>
                  <a:schemeClr val="bg1"/>
                </a:solidFill>
              </a:defRPr>
            </a:lvl1pPr>
          </a:lstStyle>
          <a:p>
            <a:pPr lvl="0"/>
            <a:r>
              <a:rPr lang="en-US" dirty="0"/>
              <a:t>Insert file name / date edited (YYYY_MMM_DD)</a:t>
            </a:r>
          </a:p>
        </p:txBody>
      </p:sp>
    </p:spTree>
    <p:extLst>
      <p:ext uri="{BB962C8B-B14F-4D97-AF65-F5344CB8AC3E}">
        <p14:creationId xmlns:p14="http://schemas.microsoft.com/office/powerpoint/2010/main" val="15382160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able of Contents">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7C9A9E19-6D5C-4C9B-A02A-C335775D28DD}"/>
              </a:ext>
            </a:extLst>
          </p:cNvPr>
          <p:cNvSpPr/>
          <p:nvPr userDrawn="1"/>
        </p:nvSpPr>
        <p:spPr>
          <a:xfrm>
            <a:off x="7636125" y="5846467"/>
            <a:ext cx="2468419" cy="437272"/>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5" name="Freeform: Shape 4">
            <a:extLst>
              <a:ext uri="{FF2B5EF4-FFF2-40B4-BE49-F238E27FC236}">
                <a16:creationId xmlns:a16="http://schemas.microsoft.com/office/drawing/2014/main" id="{3ECF6361-3677-B3F9-6264-8AB30E4564FD}"/>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8" name="Freeform: Shape 7">
            <a:extLst>
              <a:ext uri="{FF2B5EF4-FFF2-40B4-BE49-F238E27FC236}">
                <a16:creationId xmlns:a16="http://schemas.microsoft.com/office/drawing/2014/main" id="{3E4924C1-7865-78F2-6FF2-80770788D485}"/>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9" name="Freeform: Shape 8">
            <a:extLst>
              <a:ext uri="{FF2B5EF4-FFF2-40B4-BE49-F238E27FC236}">
                <a16:creationId xmlns:a16="http://schemas.microsoft.com/office/drawing/2014/main" id="{ED7385A2-B039-6888-141B-B7E657A294F7}"/>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10" name="Freeform: Shape 9">
            <a:extLst>
              <a:ext uri="{FF2B5EF4-FFF2-40B4-BE49-F238E27FC236}">
                <a16:creationId xmlns:a16="http://schemas.microsoft.com/office/drawing/2014/main" id="{DD8504DA-0240-CD0B-1D11-BBA054B153D1}"/>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2" name="Title 1">
            <a:extLst>
              <a:ext uri="{FF2B5EF4-FFF2-40B4-BE49-F238E27FC236}">
                <a16:creationId xmlns:a16="http://schemas.microsoft.com/office/drawing/2014/main" id="{8B293808-2BB1-888E-4000-C824C3B86155}"/>
              </a:ext>
            </a:extLst>
          </p:cNvPr>
          <p:cNvSpPr>
            <a:spLocks noGrp="1"/>
          </p:cNvSpPr>
          <p:nvPr>
            <p:ph type="title" hasCustomPrompt="1"/>
          </p:nvPr>
        </p:nvSpPr>
        <p:spPr/>
        <p:txBody>
          <a:bodyPr/>
          <a:lstStyle>
            <a:lvl1pPr>
              <a:defRPr/>
            </a:lvl1pPr>
          </a:lstStyle>
          <a:p>
            <a:r>
              <a:rPr lang="en-US" dirty="0"/>
              <a:t>Table of Contents</a:t>
            </a:r>
            <a:endParaRPr lang="en-GB" dirty="0"/>
          </a:p>
        </p:txBody>
      </p:sp>
      <p:sp>
        <p:nvSpPr>
          <p:cNvPr id="3" name="Content Placeholder 2">
            <a:extLst>
              <a:ext uri="{FF2B5EF4-FFF2-40B4-BE49-F238E27FC236}">
                <a16:creationId xmlns:a16="http://schemas.microsoft.com/office/drawing/2014/main" id="{528E2D40-A082-E9B6-9E10-6776D703CD92}"/>
              </a:ext>
            </a:extLst>
          </p:cNvPr>
          <p:cNvSpPr>
            <a:spLocks noGrp="1"/>
          </p:cNvSpPr>
          <p:nvPr>
            <p:ph idx="1"/>
          </p:nvPr>
        </p:nvSpPr>
        <p:spPr>
          <a:xfrm>
            <a:off x="629727" y="1348219"/>
            <a:ext cx="10932544" cy="487142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0AC27F77-FFC6-C4FE-00FE-A910BA1C48DF}"/>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7" name="Rectangle 6">
            <a:extLst>
              <a:ext uri="{FF2B5EF4-FFF2-40B4-BE49-F238E27FC236}">
                <a16:creationId xmlns:a16="http://schemas.microsoft.com/office/drawing/2014/main" id="{55EAE340-D6EC-E0F4-F23A-A84C97E439DB}"/>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26709964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3ECF6361-3677-B3F9-6264-8AB30E4564FD}"/>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8" name="Freeform: Shape 7">
            <a:extLst>
              <a:ext uri="{FF2B5EF4-FFF2-40B4-BE49-F238E27FC236}">
                <a16:creationId xmlns:a16="http://schemas.microsoft.com/office/drawing/2014/main" id="{3E4924C1-7865-78F2-6FF2-80770788D485}"/>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9" name="Freeform: Shape 8">
            <a:extLst>
              <a:ext uri="{FF2B5EF4-FFF2-40B4-BE49-F238E27FC236}">
                <a16:creationId xmlns:a16="http://schemas.microsoft.com/office/drawing/2014/main" id="{ED7385A2-B039-6888-141B-B7E657A294F7}"/>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10" name="Freeform: Shape 9">
            <a:extLst>
              <a:ext uri="{FF2B5EF4-FFF2-40B4-BE49-F238E27FC236}">
                <a16:creationId xmlns:a16="http://schemas.microsoft.com/office/drawing/2014/main" id="{DD8504DA-0240-CD0B-1D11-BBA054B153D1}"/>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6" name="Slide Number Placeholder 5">
            <a:extLst>
              <a:ext uri="{FF2B5EF4-FFF2-40B4-BE49-F238E27FC236}">
                <a16:creationId xmlns:a16="http://schemas.microsoft.com/office/drawing/2014/main" id="{0AC27F77-FFC6-C4FE-00FE-A910BA1C48DF}"/>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1" name="Rectangle 2">
            <a:extLst>
              <a:ext uri="{FF2B5EF4-FFF2-40B4-BE49-F238E27FC236}">
                <a16:creationId xmlns:a16="http://schemas.microsoft.com/office/drawing/2014/main" id="{5936A451-E02E-630E-62DE-B01194BCE8C3}"/>
              </a:ext>
            </a:extLst>
          </p:cNvPr>
          <p:cNvSpPr>
            <a:spLocks noChangeArrowheads="1"/>
          </p:cNvSpPr>
          <p:nvPr userDrawn="1"/>
        </p:nvSpPr>
        <p:spPr bwMode="auto">
          <a:xfrm>
            <a:off x="1551627" y="1710520"/>
            <a:ext cx="8550275" cy="979664"/>
          </a:xfrm>
          <a:prstGeom prst="rect">
            <a:avLst/>
          </a:prstGeom>
          <a:noFill/>
          <a:ln w="9525">
            <a:noFill/>
            <a:miter lim="800000"/>
            <a:headEnd/>
            <a:tailEnd/>
          </a:ln>
        </p:spPr>
        <p:txBody>
          <a:bodyPr lIns="98986" tIns="49495" rIns="98986" bIns="49495"/>
          <a:lstStyle/>
          <a:p>
            <a:pPr marL="6349" indent="-6349" algn="ctr" defTabSz="989988">
              <a:lnSpc>
                <a:spcPct val="90000"/>
              </a:lnSpc>
              <a:spcBef>
                <a:spcPct val="20000"/>
              </a:spcBef>
              <a:buClr>
                <a:srgbClr val="2D4F2F"/>
              </a:buClr>
            </a:pPr>
            <a:r>
              <a:rPr lang="en-US" sz="2800" b="1" i="1" dirty="0">
                <a:cs typeface="Times New Roman" pitchFamily="18" charset="0"/>
              </a:rPr>
              <a:t>©</a:t>
            </a:r>
            <a:r>
              <a:rPr lang="en-US" sz="2800" b="1" i="1" dirty="0"/>
              <a:t> 1999-2023 Training The Street LLC</a:t>
            </a:r>
          </a:p>
          <a:p>
            <a:pPr marL="6349" indent="-6349" algn="ctr" defTabSz="989988">
              <a:lnSpc>
                <a:spcPct val="90000"/>
              </a:lnSpc>
              <a:spcBef>
                <a:spcPct val="20000"/>
              </a:spcBef>
              <a:buClr>
                <a:srgbClr val="2D4F2F"/>
              </a:buClr>
            </a:pPr>
            <a:r>
              <a:rPr lang="en-US" sz="2800" i="1" dirty="0"/>
              <a:t>All rights reserved.</a:t>
            </a:r>
          </a:p>
        </p:txBody>
      </p:sp>
      <p:sp>
        <p:nvSpPr>
          <p:cNvPr id="12" name="Rectangle 3">
            <a:extLst>
              <a:ext uri="{FF2B5EF4-FFF2-40B4-BE49-F238E27FC236}">
                <a16:creationId xmlns:a16="http://schemas.microsoft.com/office/drawing/2014/main" id="{997C6A8F-BFC9-000D-28EC-B528F6353EC2}"/>
              </a:ext>
            </a:extLst>
          </p:cNvPr>
          <p:cNvSpPr>
            <a:spLocks noChangeArrowheads="1"/>
          </p:cNvSpPr>
          <p:nvPr userDrawn="1"/>
        </p:nvSpPr>
        <p:spPr bwMode="auto">
          <a:xfrm>
            <a:off x="1551627" y="2789621"/>
            <a:ext cx="8550275" cy="1332549"/>
          </a:xfrm>
          <a:prstGeom prst="rect">
            <a:avLst/>
          </a:prstGeom>
          <a:noFill/>
          <a:ln w="9525">
            <a:noFill/>
            <a:miter lim="800000"/>
            <a:headEnd/>
            <a:tailEnd/>
          </a:ln>
        </p:spPr>
        <p:txBody>
          <a:bodyPr lIns="98986" tIns="49495" rIns="98986" bIns="49495"/>
          <a:lstStyle/>
          <a:p>
            <a:pPr marL="6349" indent="-6349" algn="ctr" defTabSz="989988">
              <a:lnSpc>
                <a:spcPct val="90000"/>
              </a:lnSpc>
              <a:spcBef>
                <a:spcPct val="20000"/>
              </a:spcBef>
              <a:buClr>
                <a:srgbClr val="2D4F2F"/>
              </a:buClr>
            </a:pPr>
            <a:r>
              <a:rPr lang="en-US" sz="1800" i="1" dirty="0"/>
              <a:t>Training The Street, LLC (“TTS”) owns all rights, including copyright, in this publication.  This publication may not be reproduced or redistributed, in whole or in part, in any format or by any means without TTS’s prior written consent.  No TTS seminar, workshop, or other instructional activity may be recorded or transmitted in any format or by any means without TTS’s prior written consent.</a:t>
            </a:r>
          </a:p>
        </p:txBody>
      </p:sp>
      <p:sp>
        <p:nvSpPr>
          <p:cNvPr id="13" name="Rectangle 4">
            <a:extLst>
              <a:ext uri="{FF2B5EF4-FFF2-40B4-BE49-F238E27FC236}">
                <a16:creationId xmlns:a16="http://schemas.microsoft.com/office/drawing/2014/main" id="{50C83347-5B54-BE64-9FC6-4E07E47AF69C}"/>
              </a:ext>
            </a:extLst>
          </p:cNvPr>
          <p:cNvSpPr>
            <a:spLocks noChangeArrowheads="1"/>
          </p:cNvSpPr>
          <p:nvPr userDrawn="1"/>
        </p:nvSpPr>
        <p:spPr bwMode="auto">
          <a:xfrm>
            <a:off x="4182306" y="4489422"/>
            <a:ext cx="3193643" cy="923075"/>
          </a:xfrm>
          <a:prstGeom prst="rect">
            <a:avLst/>
          </a:prstGeom>
          <a:noFill/>
          <a:ln w="9525">
            <a:noFill/>
            <a:miter lim="800000"/>
            <a:headEnd/>
            <a:tailEnd type="none" w="lg" len="lg"/>
          </a:ln>
        </p:spPr>
        <p:txBody>
          <a:bodyPr wrap="none" lIns="91192" tIns="45594" rIns="91192" bIns="45594" anchor="ctr">
            <a:spAutoFit/>
          </a:bodyPr>
          <a:lstStyle/>
          <a:p>
            <a:pPr algn="ctr" eaLnBrk="0" hangingPunct="0">
              <a:tabLst>
                <a:tab pos="5472642" algn="r"/>
              </a:tabLst>
            </a:pPr>
            <a:r>
              <a:rPr lang="en-US" sz="1800" b="1" i="0" dirty="0">
                <a:solidFill>
                  <a:srgbClr val="027D07"/>
                </a:solidFill>
              </a:rPr>
              <a:t>We Unlock Career Potential</a:t>
            </a:r>
          </a:p>
          <a:p>
            <a:pPr algn="ctr" eaLnBrk="0" hangingPunct="0">
              <a:tabLst>
                <a:tab pos="5472642" algn="r"/>
              </a:tabLst>
            </a:pPr>
            <a:endParaRPr lang="en-US" sz="1800" b="0" i="0" u="sng" dirty="0">
              <a:solidFill>
                <a:srgbClr val="027D07"/>
              </a:solidFill>
            </a:endParaRPr>
          </a:p>
          <a:p>
            <a:pPr algn="ctr" eaLnBrk="0" hangingPunct="0">
              <a:tabLst>
                <a:tab pos="5472642" algn="r"/>
              </a:tabLst>
            </a:pPr>
            <a:r>
              <a:rPr lang="en-US" sz="1800" b="0" i="0" u="sng" dirty="0">
                <a:solidFill>
                  <a:srgbClr val="027D07"/>
                </a:solidFill>
              </a:rPr>
              <a:t>www.trainingthestreet.com</a:t>
            </a:r>
          </a:p>
        </p:txBody>
      </p:sp>
      <p:sp>
        <p:nvSpPr>
          <p:cNvPr id="14" name="Freeform: Shape 13">
            <a:extLst>
              <a:ext uri="{FF2B5EF4-FFF2-40B4-BE49-F238E27FC236}">
                <a16:creationId xmlns:a16="http://schemas.microsoft.com/office/drawing/2014/main" id="{F5491A4D-40B4-6B08-70E2-B3D1F454DC4D}"/>
              </a:ext>
            </a:extLst>
          </p:cNvPr>
          <p:cNvSpPr/>
          <p:nvPr userDrawn="1"/>
        </p:nvSpPr>
        <p:spPr>
          <a:xfrm>
            <a:off x="7633484" y="5845807"/>
            <a:ext cx="2468418"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Tree>
    <p:extLst>
      <p:ext uri="{BB962C8B-B14F-4D97-AF65-F5344CB8AC3E}">
        <p14:creationId xmlns:p14="http://schemas.microsoft.com/office/powerpoint/2010/main" val="901717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bout TTS">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79464769-3ED6-DBA0-ACBB-9481014A3FAF}"/>
              </a:ext>
            </a:extLst>
          </p:cNvPr>
          <p:cNvSpPr txBox="1">
            <a:spLocks/>
          </p:cNvSpPr>
          <p:nvPr userDrawn="1"/>
        </p:nvSpPr>
        <p:spPr>
          <a:xfrm>
            <a:off x="629728" y="498049"/>
            <a:ext cx="10932544" cy="7430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800" b="1" kern="1200">
                <a:solidFill>
                  <a:srgbClr val="236138"/>
                </a:solidFill>
                <a:latin typeface="Arial" panose="020B0604020202020204" pitchFamily="34" charset="0"/>
                <a:ea typeface="+mj-ea"/>
                <a:cs typeface="Arial" panose="020B0604020202020204" pitchFamily="34" charset="0"/>
              </a:defRPr>
            </a:lvl1pPr>
          </a:lstStyle>
          <a:p>
            <a:r>
              <a:rPr lang="en-US" dirty="0"/>
              <a:t>About Training The Street (TTS)</a:t>
            </a:r>
          </a:p>
        </p:txBody>
      </p:sp>
      <p:sp>
        <p:nvSpPr>
          <p:cNvPr id="6" name="Slide Number Placeholder 5">
            <a:extLst>
              <a:ext uri="{FF2B5EF4-FFF2-40B4-BE49-F238E27FC236}">
                <a16:creationId xmlns:a16="http://schemas.microsoft.com/office/drawing/2014/main" id="{0AC27F77-FFC6-C4FE-00FE-A910BA1C48DF}"/>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7" name="Rectangle 6">
            <a:extLst>
              <a:ext uri="{FF2B5EF4-FFF2-40B4-BE49-F238E27FC236}">
                <a16:creationId xmlns:a16="http://schemas.microsoft.com/office/drawing/2014/main" id="{55EAE340-D6EC-E0F4-F23A-A84C97E439DB}"/>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 name="TextBox 3">
            <a:extLst>
              <a:ext uri="{FF2B5EF4-FFF2-40B4-BE49-F238E27FC236}">
                <a16:creationId xmlns:a16="http://schemas.microsoft.com/office/drawing/2014/main" id="{44E82F6F-98F0-E8DC-6C27-6132AD166CA1}"/>
              </a:ext>
            </a:extLst>
          </p:cNvPr>
          <p:cNvSpPr txBox="1"/>
          <p:nvPr userDrawn="1"/>
        </p:nvSpPr>
        <p:spPr>
          <a:xfrm>
            <a:off x="629727" y="1348219"/>
            <a:ext cx="1768416" cy="4664654"/>
          </a:xfrm>
          <a:prstGeom prst="rect">
            <a:avLst/>
          </a:prstGeom>
          <a:solidFill>
            <a:schemeClr val="bg1">
              <a:lumMod val="95000"/>
            </a:schemeClr>
          </a:solidFill>
          <a:ln>
            <a:noFill/>
          </a:ln>
        </p:spPr>
        <p:txBody>
          <a:bodyPr wrap="square" tIns="54864" bIns="0" rtlCol="0">
            <a:normAutofit/>
          </a:bodyPr>
          <a:lstStyle/>
          <a:p>
            <a:pPr algn="ctr" fontAlgn="auto">
              <a:spcBef>
                <a:spcPts val="0"/>
              </a:spcBef>
              <a:spcAft>
                <a:spcPts val="0"/>
              </a:spcAft>
              <a:defRPr/>
            </a:pPr>
            <a:r>
              <a:rPr lang="en-US" sz="1100" b="1" dirty="0">
                <a:solidFill>
                  <a:srgbClr val="000000"/>
                </a:solidFill>
                <a:latin typeface="Arial" pitchFamily="34" charset="0"/>
                <a:cs typeface="Arial" pitchFamily="34" charset="0"/>
              </a:rPr>
              <a:t>Preparing Financial Professionals for Success</a:t>
            </a:r>
          </a:p>
          <a:p>
            <a:pPr algn="ctr" fontAlgn="auto">
              <a:spcBef>
                <a:spcPts val="0"/>
              </a:spcBef>
              <a:spcAft>
                <a:spcPts val="0"/>
              </a:spcAft>
              <a:defRPr/>
            </a:pPr>
            <a:endParaRPr lang="en-US" sz="1050" b="1" dirty="0">
              <a:solidFill>
                <a:srgbClr val="000000"/>
              </a:solidFill>
              <a:latin typeface="Arial" pitchFamily="34" charset="0"/>
              <a:cs typeface="Arial" pitchFamily="34" charset="0"/>
            </a:endParaRPr>
          </a:p>
          <a:p>
            <a:pPr algn="ctr" fontAlgn="auto">
              <a:spcBef>
                <a:spcPts val="0"/>
              </a:spcBef>
              <a:spcAft>
                <a:spcPts val="0"/>
              </a:spcAft>
              <a:defRPr/>
            </a:pPr>
            <a:endParaRPr lang="en-US" sz="1050" b="1" dirty="0">
              <a:solidFill>
                <a:srgbClr val="000000"/>
              </a:solidFill>
              <a:latin typeface="Arial" pitchFamily="34" charset="0"/>
              <a:cs typeface="Arial" pitchFamily="34" charset="0"/>
            </a:endParaRPr>
          </a:p>
          <a:p>
            <a:pPr algn="ctr" fontAlgn="auto">
              <a:spcBef>
                <a:spcPts val="0"/>
              </a:spcBef>
              <a:spcAft>
                <a:spcPts val="0"/>
              </a:spcAft>
              <a:defRPr/>
            </a:pPr>
            <a:r>
              <a:rPr lang="en-US" sz="1050" dirty="0">
                <a:solidFill>
                  <a:srgbClr val="000000"/>
                </a:solidFill>
                <a:latin typeface="Arial" pitchFamily="34" charset="0"/>
                <a:cs typeface="Arial" pitchFamily="34" charset="0"/>
              </a:rPr>
              <a:t>Offices in New York, Chicago, San Francisco, Charlotte, Hong Kong, New Delhi and London</a:t>
            </a:r>
          </a:p>
          <a:p>
            <a:pPr algn="ctr" fontAlgn="auto">
              <a:spcBef>
                <a:spcPts val="0"/>
              </a:spcBef>
              <a:spcAft>
                <a:spcPts val="0"/>
              </a:spcAft>
              <a:defRPr/>
            </a:pPr>
            <a:endParaRPr lang="en-US" sz="1050" dirty="0">
              <a:solidFill>
                <a:srgbClr val="000000"/>
              </a:solidFill>
              <a:latin typeface="Arial" pitchFamily="34" charset="0"/>
              <a:cs typeface="Arial" pitchFamily="34" charset="0"/>
            </a:endParaRPr>
          </a:p>
          <a:p>
            <a:pPr algn="ctr" fontAlgn="auto">
              <a:spcBef>
                <a:spcPts val="0"/>
              </a:spcBef>
              <a:spcAft>
                <a:spcPts val="0"/>
              </a:spcAft>
              <a:defRPr/>
            </a:pPr>
            <a:endParaRPr lang="en-US" sz="1050" dirty="0">
              <a:solidFill>
                <a:srgbClr val="000000"/>
              </a:solidFill>
              <a:latin typeface="Arial" pitchFamily="34" charset="0"/>
              <a:cs typeface="Arial" pitchFamily="34" charset="0"/>
            </a:endParaRPr>
          </a:p>
          <a:p>
            <a:pPr algn="ctr" fontAlgn="auto">
              <a:spcBef>
                <a:spcPts val="0"/>
              </a:spcBef>
              <a:spcAft>
                <a:spcPts val="0"/>
              </a:spcAft>
              <a:defRPr/>
            </a:pPr>
            <a:r>
              <a:rPr lang="en-US" sz="1050" dirty="0">
                <a:solidFill>
                  <a:srgbClr val="000000"/>
                </a:solidFill>
                <a:latin typeface="Arial" pitchFamily="34" charset="0"/>
                <a:cs typeface="Arial" pitchFamily="34" charset="0"/>
              </a:rPr>
              <a:t>Training The Street leads training programs at all of the top 10 advisory firms globally</a:t>
            </a:r>
            <a:r>
              <a:rPr lang="en-US" sz="1050" baseline="30000" dirty="0">
                <a:solidFill>
                  <a:srgbClr val="000000"/>
                </a:solidFill>
                <a:latin typeface="Arial" pitchFamily="34" charset="0"/>
                <a:cs typeface="Arial" pitchFamily="34" charset="0"/>
              </a:rPr>
              <a:t>*</a:t>
            </a:r>
            <a:r>
              <a:rPr lang="en-US" sz="1050" dirty="0">
                <a:solidFill>
                  <a:srgbClr val="000000"/>
                </a:solidFill>
                <a:latin typeface="Arial" pitchFamily="34" charset="0"/>
                <a:cs typeface="Arial" pitchFamily="34" charset="0"/>
              </a:rPr>
              <a:t> </a:t>
            </a:r>
          </a:p>
          <a:p>
            <a:pPr algn="ctr" fontAlgn="auto">
              <a:spcBef>
                <a:spcPts val="0"/>
              </a:spcBef>
              <a:spcAft>
                <a:spcPts val="0"/>
              </a:spcAft>
              <a:defRPr/>
            </a:pPr>
            <a:endParaRPr lang="en-US" sz="1050" dirty="0">
              <a:solidFill>
                <a:srgbClr val="000000"/>
              </a:solidFill>
              <a:latin typeface="Arial" pitchFamily="34" charset="0"/>
              <a:cs typeface="Arial" pitchFamily="34" charset="0"/>
            </a:endParaRPr>
          </a:p>
          <a:p>
            <a:pPr algn="ctr" fontAlgn="auto">
              <a:spcBef>
                <a:spcPts val="0"/>
              </a:spcBef>
              <a:spcAft>
                <a:spcPts val="0"/>
              </a:spcAft>
              <a:defRPr/>
            </a:pPr>
            <a:endParaRPr lang="en-US" sz="1050" dirty="0">
              <a:solidFill>
                <a:srgbClr val="000000"/>
              </a:solidFill>
              <a:latin typeface="Arial" pitchFamily="34" charset="0"/>
              <a:cs typeface="Arial" pitchFamily="34" charset="0"/>
            </a:endParaRPr>
          </a:p>
          <a:p>
            <a:pPr algn="ctr" fontAlgn="auto">
              <a:spcBef>
                <a:spcPts val="0"/>
              </a:spcBef>
              <a:spcAft>
                <a:spcPts val="0"/>
              </a:spcAft>
              <a:defRPr/>
            </a:pPr>
            <a:r>
              <a:rPr lang="en-US" sz="1050" dirty="0">
                <a:solidFill>
                  <a:srgbClr val="000000"/>
                </a:solidFill>
                <a:latin typeface="Arial" pitchFamily="34" charset="0"/>
                <a:cs typeface="Arial" pitchFamily="34" charset="0"/>
              </a:rPr>
              <a:t>TTS has a relationship with 95% of the top business schools</a:t>
            </a:r>
            <a:r>
              <a:rPr lang="en-US" sz="1050" baseline="30000" dirty="0">
                <a:solidFill>
                  <a:srgbClr val="000000"/>
                </a:solidFill>
                <a:latin typeface="Arial" pitchFamily="34" charset="0"/>
                <a:cs typeface="Arial" pitchFamily="34" charset="0"/>
              </a:rPr>
              <a:t>**</a:t>
            </a:r>
          </a:p>
          <a:p>
            <a:pPr marL="132660" indent="-132660">
              <a:spcBef>
                <a:spcPts val="334"/>
              </a:spcBef>
              <a:defRPr/>
            </a:pPr>
            <a:endParaRPr lang="en-US" sz="1000" i="1" dirty="0">
              <a:solidFill>
                <a:schemeClr val="tx1">
                  <a:lumMod val="75000"/>
                  <a:lumOff val="25000"/>
                </a:schemeClr>
              </a:solidFill>
            </a:endParaRPr>
          </a:p>
          <a:p>
            <a:pPr marL="132660" indent="-132660">
              <a:spcBef>
                <a:spcPts val="334"/>
              </a:spcBef>
              <a:defRPr/>
            </a:pPr>
            <a:endParaRPr lang="en-US" sz="1000" i="1" dirty="0">
              <a:solidFill>
                <a:schemeClr val="tx1">
                  <a:lumMod val="75000"/>
                  <a:lumOff val="25000"/>
                </a:schemeClr>
              </a:solidFill>
            </a:endParaRPr>
          </a:p>
          <a:p>
            <a:pPr marL="132660" indent="-132660">
              <a:spcBef>
                <a:spcPts val="334"/>
              </a:spcBef>
              <a:defRPr/>
            </a:pPr>
            <a:endParaRPr lang="en-US" sz="1000" i="1" dirty="0">
              <a:solidFill>
                <a:schemeClr val="tx1">
                  <a:lumMod val="75000"/>
                  <a:lumOff val="25000"/>
                </a:schemeClr>
              </a:solidFill>
            </a:endParaRPr>
          </a:p>
          <a:p>
            <a:pPr marL="132660" indent="-132660">
              <a:spcBef>
                <a:spcPts val="334"/>
              </a:spcBef>
              <a:spcAft>
                <a:spcPts val="0"/>
              </a:spcAft>
              <a:defRPr/>
            </a:pPr>
            <a:r>
              <a:rPr lang="en-US" sz="900" i="1" dirty="0">
                <a:solidFill>
                  <a:schemeClr val="tx1">
                    <a:lumMod val="75000"/>
                    <a:lumOff val="25000"/>
                  </a:schemeClr>
                </a:solidFill>
              </a:rPr>
              <a:t>*	Thomson Reuters League Tables</a:t>
            </a:r>
          </a:p>
          <a:p>
            <a:pPr marL="132660" indent="-132660" fontAlgn="auto">
              <a:spcBef>
                <a:spcPts val="334"/>
              </a:spcBef>
              <a:spcAft>
                <a:spcPts val="0"/>
              </a:spcAft>
              <a:defRPr/>
            </a:pPr>
            <a:r>
              <a:rPr lang="en-US" sz="900" i="1" dirty="0">
                <a:solidFill>
                  <a:schemeClr val="tx1">
                    <a:lumMod val="75000"/>
                    <a:lumOff val="25000"/>
                  </a:schemeClr>
                </a:solidFill>
              </a:rPr>
              <a:t>**	BusinessWeek’s ranking of Full-Time MBA programs</a:t>
            </a:r>
            <a:endParaRPr lang="en-US" sz="900" dirty="0">
              <a:solidFill>
                <a:schemeClr val="tx1">
                  <a:lumMod val="75000"/>
                  <a:lumOff val="25000"/>
                </a:schemeClr>
              </a:solidFill>
            </a:endParaRPr>
          </a:p>
        </p:txBody>
      </p:sp>
      <p:sp>
        <p:nvSpPr>
          <p:cNvPr id="22" name="Rectangle 21">
            <a:extLst>
              <a:ext uri="{FF2B5EF4-FFF2-40B4-BE49-F238E27FC236}">
                <a16:creationId xmlns:a16="http://schemas.microsoft.com/office/drawing/2014/main" id="{9350147E-1FC9-7516-15AC-2CE7E60E4CE5}"/>
              </a:ext>
            </a:extLst>
          </p:cNvPr>
          <p:cNvSpPr/>
          <p:nvPr userDrawn="1"/>
        </p:nvSpPr>
        <p:spPr>
          <a:xfrm>
            <a:off x="2613803" y="4266364"/>
            <a:ext cx="7353347" cy="1243417"/>
          </a:xfrm>
          <a:prstGeom prst="rect">
            <a:avLst/>
          </a:prstGeom>
          <a:solidFill>
            <a:schemeClr val="accent2"/>
          </a:solidFill>
          <a:ln>
            <a:noFill/>
          </a:ln>
        </p:spPr>
        <p:txBody>
          <a:bodyPr wrap="square">
            <a:spAutoFit/>
          </a:bodyPr>
          <a:lstStyle/>
          <a:p>
            <a:pPr>
              <a:lnSpc>
                <a:spcPct val="95000"/>
              </a:lnSpc>
            </a:pPr>
            <a:br>
              <a:rPr lang="en-US" sz="1200" b="1" u="sng" dirty="0">
                <a:solidFill>
                  <a:schemeClr val="bg1"/>
                </a:solidFill>
              </a:rPr>
            </a:br>
            <a:r>
              <a:rPr lang="en-US" sz="1200" b="1" u="sng" dirty="0">
                <a:solidFill>
                  <a:schemeClr val="bg1"/>
                </a:solidFill>
              </a:rPr>
              <a:t>Careers at TTS:</a:t>
            </a:r>
          </a:p>
          <a:p>
            <a:r>
              <a:rPr lang="en-US" sz="1200" dirty="0">
                <a:solidFill>
                  <a:schemeClr val="bg1"/>
                </a:solidFill>
              </a:rPr>
              <a:t>Training The Street is always looking to add talented people. Full-time or part-time positions are available.  Summer employees can serve as Teaching Associates at various investment bank training programs across the nation. Contact us at </a:t>
            </a:r>
            <a:r>
              <a:rPr lang="en-US" sz="1200" b="1" dirty="0">
                <a:solidFill>
                  <a:schemeClr val="bg1"/>
                </a:solidFill>
                <a:hlinkClick r:id="rId2">
                  <a:extLst>
                    <a:ext uri="{A12FA001-AC4F-418D-AE19-62706E023703}">
                      <ahyp:hlinkClr xmlns:ahyp="http://schemas.microsoft.com/office/drawing/2018/hyperlinkcolor" val="tx"/>
                    </a:ext>
                  </a:extLst>
                </a:hlinkClick>
              </a:rPr>
              <a:t>jobs@trainingthestreet.com</a:t>
            </a:r>
            <a:br>
              <a:rPr lang="en-US" sz="1200" b="1" dirty="0">
                <a:solidFill>
                  <a:schemeClr val="bg1"/>
                </a:solidFill>
              </a:rPr>
            </a:br>
            <a:endParaRPr lang="en-US" sz="1600" dirty="0">
              <a:solidFill>
                <a:schemeClr val="bg1"/>
              </a:solidFill>
            </a:endParaRPr>
          </a:p>
        </p:txBody>
      </p:sp>
      <p:sp>
        <p:nvSpPr>
          <p:cNvPr id="28" name="Rectangle 3">
            <a:extLst>
              <a:ext uri="{FF2B5EF4-FFF2-40B4-BE49-F238E27FC236}">
                <a16:creationId xmlns:a16="http://schemas.microsoft.com/office/drawing/2014/main" id="{5C85FAA8-26F5-F992-3FDB-1DD1FD214702}"/>
              </a:ext>
            </a:extLst>
          </p:cNvPr>
          <p:cNvSpPr>
            <a:spLocks noChangeArrowheads="1"/>
          </p:cNvSpPr>
          <p:nvPr userDrawn="1"/>
        </p:nvSpPr>
        <p:spPr bwMode="auto">
          <a:xfrm>
            <a:off x="2613803" y="1348219"/>
            <a:ext cx="8550275" cy="1332549"/>
          </a:xfrm>
          <a:prstGeom prst="rect">
            <a:avLst/>
          </a:prstGeom>
          <a:noFill/>
          <a:ln w="9525">
            <a:noFill/>
            <a:miter lim="800000"/>
            <a:headEnd/>
            <a:tailEnd/>
          </a:ln>
        </p:spPr>
        <p:txBody>
          <a:bodyPr lIns="98986" tIns="49495" rIns="98986" bIns="49495"/>
          <a:lstStyle/>
          <a:p>
            <a:pPr marL="0" indent="0">
              <a:lnSpc>
                <a:spcPct val="100000"/>
              </a:lnSpc>
              <a:spcBef>
                <a:spcPts val="529"/>
              </a:spcBef>
              <a:spcAft>
                <a:spcPts val="529"/>
              </a:spcAft>
              <a:buNone/>
            </a:pPr>
            <a:r>
              <a:rPr lang="en-US" sz="1600" dirty="0"/>
              <a:t>Founded in 1999, TTS is a leading financial learning services company, successfully delivering targeted and customized training courses to corporate and educational clients.</a:t>
            </a:r>
          </a:p>
          <a:p>
            <a:pPr marL="0" indent="0">
              <a:lnSpc>
                <a:spcPct val="100000"/>
              </a:lnSpc>
              <a:spcBef>
                <a:spcPts val="529"/>
              </a:spcBef>
              <a:spcAft>
                <a:spcPts val="529"/>
              </a:spcAft>
              <a:buNone/>
            </a:pPr>
            <a:r>
              <a:rPr lang="en-US" sz="1600" dirty="0"/>
              <a:t>TTS’s core instruction focuses on </a:t>
            </a:r>
            <a:r>
              <a:rPr lang="en-US" sz="1600" b="1" dirty="0"/>
              <a:t>accounting, capital markets, corporate finance, valuation</a:t>
            </a:r>
            <a:r>
              <a:rPr lang="en-US" sz="1600" dirty="0"/>
              <a:t> and </a:t>
            </a:r>
            <a:r>
              <a:rPr lang="en-US" sz="1600" b="1" dirty="0"/>
              <a:t>financial modeling training</a:t>
            </a:r>
            <a:r>
              <a:rPr lang="en-US" sz="1600" dirty="0"/>
              <a:t>.</a:t>
            </a:r>
          </a:p>
          <a:p>
            <a:pPr marL="0" indent="0">
              <a:lnSpc>
                <a:spcPct val="100000"/>
              </a:lnSpc>
              <a:spcBef>
                <a:spcPts val="529"/>
              </a:spcBef>
              <a:spcAft>
                <a:spcPts val="529"/>
              </a:spcAft>
              <a:buNone/>
            </a:pPr>
            <a:r>
              <a:rPr lang="en-US" sz="1600" dirty="0"/>
              <a:t>Our client list includes over 250 institutions representing the world’s leading banks, accounting firms, private equity firms, consulting firms, Fortune 100 companies, and the most respected universities globally.</a:t>
            </a:r>
          </a:p>
          <a:p>
            <a:pPr marL="0" indent="0">
              <a:lnSpc>
                <a:spcPct val="100000"/>
              </a:lnSpc>
              <a:spcBef>
                <a:spcPts val="529"/>
              </a:spcBef>
              <a:spcAft>
                <a:spcPts val="529"/>
              </a:spcAft>
              <a:buNone/>
            </a:pPr>
            <a:r>
              <a:rPr lang="en-US" sz="1600" dirty="0"/>
              <a:t>Our program design and industry expertise includes: Global Markets, Investment Banking, Operations, Consulting, Risk, Wealth Management and Sales &amp; Trading.</a:t>
            </a:r>
          </a:p>
        </p:txBody>
      </p:sp>
    </p:spTree>
    <p:extLst>
      <p:ext uri="{BB962C8B-B14F-4D97-AF65-F5344CB8AC3E}">
        <p14:creationId xmlns:p14="http://schemas.microsoft.com/office/powerpoint/2010/main" val="2678954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with grey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93808-2BB1-888E-4000-C824C3B86155}"/>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28E2D40-A082-E9B6-9E10-6776D703CD92}"/>
              </a:ext>
            </a:extLst>
          </p:cNvPr>
          <p:cNvSpPr>
            <a:spLocks noGrp="1"/>
          </p:cNvSpPr>
          <p:nvPr>
            <p:ph idx="1"/>
          </p:nvPr>
        </p:nvSpPr>
        <p:spPr>
          <a:xfrm>
            <a:off x="2613803" y="1348219"/>
            <a:ext cx="8948467" cy="487142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0AC27F77-FFC6-C4FE-00FE-A910BA1C48D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50731F-0994-42D5-92D3-CC2360AE601E}" type="slidenum">
              <a:rPr kumimoji="0" lang="en-GB" sz="1050" b="0" i="0" u="none" strike="noStrike" kern="1200" cap="none" spc="0" normalizeH="0" baseline="0" noProof="0" smtClean="0">
                <a:ln>
                  <a:noFill/>
                </a:ln>
                <a:solidFill>
                  <a:prstClr val="white">
                    <a:lumMod val="50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50" b="0" i="0" u="none" strike="noStrike" kern="1200" cap="none" spc="0" normalizeH="0" baseline="0" noProof="0">
              <a:ln>
                <a:noFill/>
              </a:ln>
              <a:solidFill>
                <a:prstClr val="white">
                  <a:lumMod val="50000"/>
                </a:prstClr>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55EAE340-D6EC-E0F4-F23A-A84C97E439DB}"/>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44E82F6F-98F0-E8DC-6C27-6132AD166CA1}"/>
              </a:ext>
            </a:extLst>
          </p:cNvPr>
          <p:cNvSpPr txBox="1"/>
          <p:nvPr userDrawn="1"/>
        </p:nvSpPr>
        <p:spPr>
          <a:xfrm>
            <a:off x="629727" y="1348219"/>
            <a:ext cx="1768416" cy="4871426"/>
          </a:xfrm>
          <a:prstGeom prst="rect">
            <a:avLst/>
          </a:prstGeom>
          <a:solidFill>
            <a:schemeClr val="bg1">
              <a:lumMod val="95000"/>
            </a:schemeClr>
          </a:solidFill>
          <a:ln>
            <a:noFill/>
          </a:ln>
        </p:spPr>
        <p:txBody>
          <a:bodyPr wrap="square" tIns="54864" bIns="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lumMod val="75000"/>
                  <a:lumOff val="2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19075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2"/>
          <p:cNvSpPr>
            <a:spLocks noGrp="1"/>
          </p:cNvSpPr>
          <p:nvPr>
            <p:ph idx="1"/>
          </p:nvPr>
        </p:nvSpPr>
        <p:spPr>
          <a:xfrm>
            <a:off x="623392" y="3356993"/>
            <a:ext cx="10944000" cy="720079"/>
          </a:xfrm>
          <a:prstGeom prst="rect">
            <a:avLst/>
          </a:prstGeom>
        </p:spPr>
        <p:txBody>
          <a:bodyPr vert="horz" lIns="91440" tIns="45720" rIns="91440" bIns="45720" rtlCol="0">
            <a:normAutofit/>
          </a:bodyPr>
          <a:lstStyle>
            <a:lvl1pPr marL="0" indent="0" algn="ctr">
              <a:buNone/>
              <a:defRPr sz="3200">
                <a:solidFill>
                  <a:schemeClr val="bg1"/>
                </a:solidFill>
                <a:latin typeface="Arial" panose="020B0604020202020204" pitchFamily="34" charset="0"/>
                <a:cs typeface="Arial" panose="020B0604020202020204" pitchFamily="34" charset="0"/>
              </a:defRPr>
            </a:lvl1pPr>
            <a:lvl2pPr marL="357188" indent="0" algn="ctr">
              <a:buNone/>
              <a:defRPr>
                <a:solidFill>
                  <a:schemeClr val="bg1"/>
                </a:solidFill>
              </a:defRPr>
            </a:lvl2pPr>
            <a:lvl3pPr marL="719137" indent="0" algn="ctr">
              <a:buNone/>
              <a:defRPr>
                <a:solidFill>
                  <a:schemeClr val="bg1"/>
                </a:solidFill>
              </a:defRPr>
            </a:lvl3pPr>
            <a:lvl4pPr marL="1077913" indent="0" algn="ctr">
              <a:buNone/>
              <a:defRPr>
                <a:solidFill>
                  <a:schemeClr val="bg1"/>
                </a:solidFill>
              </a:defRPr>
            </a:lvl4pPr>
            <a:lvl5pPr marL="1435100" indent="0" algn="ctr">
              <a:buNone/>
              <a:defRPr>
                <a:solidFill>
                  <a:schemeClr val="bg1"/>
                </a:solidFill>
              </a:defRPr>
            </a:lvl5pPr>
          </a:lstStyle>
          <a:p>
            <a:pPr lvl="0"/>
            <a:r>
              <a:rPr lang="en-US" dirty="0"/>
              <a:t>Edit Master text styles</a:t>
            </a:r>
          </a:p>
        </p:txBody>
      </p:sp>
      <p:sp>
        <p:nvSpPr>
          <p:cNvPr id="3" name="Text Placeholder 2"/>
          <p:cNvSpPr>
            <a:spLocks noGrp="1"/>
          </p:cNvSpPr>
          <p:nvPr>
            <p:ph idx="10"/>
          </p:nvPr>
        </p:nvSpPr>
        <p:spPr>
          <a:xfrm>
            <a:off x="624113" y="4077072"/>
            <a:ext cx="10944000" cy="1368152"/>
          </a:xfrm>
          <a:prstGeom prst="rect">
            <a:avLst/>
          </a:prstGeom>
        </p:spPr>
        <p:txBody>
          <a:bodyPr vert="horz" lIns="91440" tIns="45720" rIns="91440" bIns="45720" rtlCol="0">
            <a:normAutofit/>
          </a:bodyPr>
          <a:lstStyle>
            <a:lvl1pPr marL="0" indent="0" algn="ctr">
              <a:buNone/>
              <a:defRPr sz="2800">
                <a:solidFill>
                  <a:schemeClr val="bg1">
                    <a:lumMod val="50000"/>
                  </a:schemeClr>
                </a:solidFill>
                <a:latin typeface="Arial" panose="020B0604020202020204" pitchFamily="34" charset="0"/>
                <a:cs typeface="Arial" panose="020B0604020202020204" pitchFamily="34" charset="0"/>
              </a:defRPr>
            </a:lvl1pPr>
            <a:lvl2pPr marL="357188" indent="0" algn="ctr">
              <a:buNone/>
              <a:defRPr>
                <a:solidFill>
                  <a:schemeClr val="bg1"/>
                </a:solidFill>
              </a:defRPr>
            </a:lvl2pPr>
            <a:lvl3pPr marL="719137" indent="0" algn="ctr">
              <a:buNone/>
              <a:defRPr>
                <a:solidFill>
                  <a:schemeClr val="bg1"/>
                </a:solidFill>
              </a:defRPr>
            </a:lvl3pPr>
            <a:lvl4pPr marL="1077913" indent="0" algn="ctr">
              <a:buNone/>
              <a:defRPr>
                <a:solidFill>
                  <a:schemeClr val="bg1"/>
                </a:solidFill>
              </a:defRPr>
            </a:lvl4pPr>
            <a:lvl5pPr marL="1435100" indent="0" algn="ctr">
              <a:buNone/>
              <a:defRPr>
                <a:solidFill>
                  <a:schemeClr val="bg1"/>
                </a:solidFill>
              </a:defRPr>
            </a:lvl5pPr>
          </a:lstStyle>
          <a:p>
            <a:pPr lvl="0"/>
            <a:r>
              <a:rPr lang="en-US" dirty="0"/>
              <a:t>Edit Master text styles</a:t>
            </a:r>
          </a:p>
        </p:txBody>
      </p:sp>
    </p:spTree>
    <p:extLst>
      <p:ext uri="{BB962C8B-B14F-4D97-AF65-F5344CB8AC3E}">
        <p14:creationId xmlns:p14="http://schemas.microsoft.com/office/powerpoint/2010/main" val="360040632"/>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624000" y="476672"/>
            <a:ext cx="10944000" cy="648072"/>
          </a:xfrm>
          <a:prstGeom prst="rect">
            <a:avLst/>
          </a:prstGeom>
        </p:spPr>
        <p:txBody>
          <a:bodyPr/>
          <a:lstStyle>
            <a:lvl1pPr>
              <a:defRPr sz="3200"/>
            </a:lvl1pPr>
          </a:lstStyle>
          <a:p>
            <a:r>
              <a:rPr lang="en-US" dirty="0"/>
              <a:t>Title, </a:t>
            </a:r>
            <a:r>
              <a:rPr lang="en-US" dirty="0" err="1"/>
              <a:t>Aktiv</a:t>
            </a:r>
            <a:r>
              <a:rPr lang="en-US" dirty="0"/>
              <a:t> </a:t>
            </a:r>
            <a:r>
              <a:rPr lang="en-US" dirty="0" err="1"/>
              <a:t>Grotesk</a:t>
            </a:r>
            <a:endParaRPr lang="en-US" dirty="0"/>
          </a:p>
        </p:txBody>
      </p:sp>
      <p:sp>
        <p:nvSpPr>
          <p:cNvPr id="9" name="Text Placeholder 2"/>
          <p:cNvSpPr>
            <a:spLocks noGrp="1"/>
          </p:cNvSpPr>
          <p:nvPr>
            <p:ph idx="1"/>
          </p:nvPr>
        </p:nvSpPr>
        <p:spPr>
          <a:xfrm>
            <a:off x="623392" y="1412776"/>
            <a:ext cx="10944000" cy="4525963"/>
          </a:xfrm>
          <a:prstGeom prst="rect">
            <a:avLst/>
          </a:prstGeom>
        </p:spPr>
        <p:txBody>
          <a:bodyPr vert="horz" lIns="91440" tIns="45720" rIns="91440" bIns="45720" rtlCol="0">
            <a:normAutofit/>
          </a:bodyPr>
          <a:lstStyle>
            <a:lvl1pPr>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3"/>
          <p:cNvSpPr>
            <a:spLocks noGrp="1"/>
          </p:cNvSpPr>
          <p:nvPr>
            <p:ph type="body" sz="quarter" idx="10"/>
          </p:nvPr>
        </p:nvSpPr>
        <p:spPr>
          <a:xfrm>
            <a:off x="624418" y="980768"/>
            <a:ext cx="10943167" cy="360000"/>
          </a:xfrm>
          <a:prstGeom prst="rect">
            <a:avLst/>
          </a:prstGeom>
        </p:spPr>
        <p:txBody>
          <a:bodyPr lIns="0" tIns="0" rIns="0" bIns="0">
            <a:normAutofit/>
          </a:bodyPr>
          <a:lstStyle>
            <a:lvl1pPr marL="0" indent="0">
              <a:buNone/>
              <a:defRPr sz="2000">
                <a:solidFill>
                  <a:srgbClr val="121933"/>
                </a:solidFill>
              </a:defRPr>
            </a:lvl1pPr>
          </a:lstStyle>
          <a:p>
            <a:pPr lvl="0"/>
            <a:r>
              <a:rPr lang="en-US" dirty="0"/>
              <a:t>Edit Master text styles</a:t>
            </a:r>
          </a:p>
        </p:txBody>
      </p:sp>
      <p:sp>
        <p:nvSpPr>
          <p:cNvPr id="6" name="Slide #">
            <a:extLst>
              <a:ext uri="{FF2B5EF4-FFF2-40B4-BE49-F238E27FC236}">
                <a16:creationId xmlns:a16="http://schemas.microsoft.com/office/drawing/2014/main" id="{C02987E6-4359-47CB-A016-74FF040A795C}"/>
              </a:ext>
            </a:extLst>
          </p:cNvPr>
          <p:cNvSpPr>
            <a:spLocks noGrp="1"/>
          </p:cNvSpPr>
          <p:nvPr>
            <p:ph type="sldNum" sz="quarter" idx="4"/>
          </p:nvPr>
        </p:nvSpPr>
        <p:spPr>
          <a:xfrm>
            <a:off x="5861984" y="6336000"/>
            <a:ext cx="468032" cy="360000"/>
          </a:xfrm>
          <a:prstGeom prst="rect">
            <a:avLst/>
          </a:prstGeom>
        </p:spPr>
        <p:txBody>
          <a:bodyPr vert="horz" lIns="91440" tIns="45720" rIns="91440" bIns="45720" rtlCol="0" anchor="ctr" anchorCtr="1"/>
          <a:lstStyle>
            <a:lvl1pPr algn="ctr">
              <a:defRPr sz="1000" baseline="0">
                <a:solidFill>
                  <a:srgbClr val="46484C"/>
                </a:solidFill>
                <a:latin typeface="Arial" panose="020B0604020202020204" pitchFamily="34" charset="0"/>
                <a:ea typeface="Aktiv Grotesk" panose="020B0504020202020204" pitchFamily="34" charset="0"/>
                <a:cs typeface="Arial" panose="020B0604020202020204" pitchFamily="34" charset="0"/>
              </a:defRPr>
            </a:lvl1pPr>
          </a:lstStyle>
          <a:p>
            <a:fld id="{9799D4CD-8B17-4148-918E-47C0BB510174}" type="slidenum">
              <a:rPr lang="en-GB" smtClean="0"/>
              <a:pPr/>
              <a:t>‹#›</a:t>
            </a:fld>
            <a:endParaRPr lang="en-GB" dirty="0"/>
          </a:p>
        </p:txBody>
      </p:sp>
    </p:spTree>
    <p:extLst>
      <p:ext uri="{BB962C8B-B14F-4D97-AF65-F5344CB8AC3E}">
        <p14:creationId xmlns:p14="http://schemas.microsoft.com/office/powerpoint/2010/main" val="122708145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Text Placeholder 2"/>
          <p:cNvSpPr>
            <a:spLocks noGrp="1"/>
          </p:cNvSpPr>
          <p:nvPr>
            <p:ph idx="1"/>
          </p:nvPr>
        </p:nvSpPr>
        <p:spPr>
          <a:xfrm>
            <a:off x="623392" y="2492896"/>
            <a:ext cx="10944000" cy="720079"/>
          </a:xfrm>
          <a:prstGeom prst="rect">
            <a:avLst/>
          </a:prstGeom>
        </p:spPr>
        <p:txBody>
          <a:bodyPr vert="horz" lIns="91440" tIns="45720" rIns="91440" bIns="45720" rtlCol="0">
            <a:normAutofit/>
          </a:bodyPr>
          <a:lstStyle>
            <a:lvl1pPr marL="0" indent="0" algn="l">
              <a:buNone/>
              <a:defRPr sz="3200">
                <a:solidFill>
                  <a:schemeClr val="bg1"/>
                </a:solidFill>
                <a:latin typeface="Arial" panose="020B0604020202020204" pitchFamily="34" charset="0"/>
                <a:ea typeface="Aktiv Grotesk Light" panose="020B0604020202020204" charset="0"/>
                <a:cs typeface="Arial" panose="020B0604020202020204" pitchFamily="34" charset="0"/>
              </a:defRPr>
            </a:lvl1pPr>
            <a:lvl2pPr marL="357188" indent="0" algn="ctr">
              <a:buNone/>
              <a:defRPr>
                <a:solidFill>
                  <a:schemeClr val="bg1"/>
                </a:solidFill>
              </a:defRPr>
            </a:lvl2pPr>
            <a:lvl3pPr marL="719137" indent="0" algn="ctr">
              <a:buNone/>
              <a:defRPr>
                <a:solidFill>
                  <a:schemeClr val="bg1"/>
                </a:solidFill>
              </a:defRPr>
            </a:lvl3pPr>
            <a:lvl4pPr marL="1077913" indent="0" algn="ctr">
              <a:buNone/>
              <a:defRPr>
                <a:solidFill>
                  <a:schemeClr val="bg1"/>
                </a:solidFill>
              </a:defRPr>
            </a:lvl4pPr>
            <a:lvl5pPr marL="1435100" indent="0" algn="ctr">
              <a:buNone/>
              <a:defRPr>
                <a:solidFill>
                  <a:schemeClr val="bg1"/>
                </a:solidFill>
              </a:defRPr>
            </a:lvl5pPr>
          </a:lstStyle>
          <a:p>
            <a:pPr lvl="0"/>
            <a:r>
              <a:rPr lang="en-US" dirty="0"/>
              <a:t>Edit Master text styles</a:t>
            </a:r>
          </a:p>
        </p:txBody>
      </p:sp>
      <p:sp>
        <p:nvSpPr>
          <p:cNvPr id="4" name="Text Placeholder 2"/>
          <p:cNvSpPr>
            <a:spLocks noGrp="1"/>
          </p:cNvSpPr>
          <p:nvPr>
            <p:ph idx="10"/>
          </p:nvPr>
        </p:nvSpPr>
        <p:spPr>
          <a:xfrm>
            <a:off x="624113" y="3212975"/>
            <a:ext cx="10944000" cy="1368152"/>
          </a:xfrm>
          <a:prstGeom prst="rect">
            <a:avLst/>
          </a:prstGeom>
        </p:spPr>
        <p:txBody>
          <a:bodyPr vert="horz" lIns="91440" tIns="45720" rIns="91440" bIns="45720" rtlCol="0">
            <a:normAutofit/>
          </a:bodyPr>
          <a:lstStyle>
            <a:lvl1pPr marL="0" indent="0" algn="l">
              <a:buNone/>
              <a:defRPr sz="2800">
                <a:solidFill>
                  <a:schemeClr val="bg1">
                    <a:lumMod val="65000"/>
                  </a:schemeClr>
                </a:solidFill>
                <a:latin typeface="Arial" panose="020B0604020202020204" pitchFamily="34" charset="0"/>
                <a:cs typeface="Arial" panose="020B0604020202020204" pitchFamily="34" charset="0"/>
              </a:defRPr>
            </a:lvl1pPr>
            <a:lvl2pPr marL="357188" indent="0" algn="ctr">
              <a:buNone/>
              <a:defRPr>
                <a:solidFill>
                  <a:schemeClr val="bg1"/>
                </a:solidFill>
              </a:defRPr>
            </a:lvl2pPr>
            <a:lvl3pPr marL="719137" indent="0" algn="ctr">
              <a:buNone/>
              <a:defRPr>
                <a:solidFill>
                  <a:schemeClr val="bg1"/>
                </a:solidFill>
              </a:defRPr>
            </a:lvl3pPr>
            <a:lvl4pPr marL="1077913" indent="0" algn="ctr">
              <a:buNone/>
              <a:defRPr>
                <a:solidFill>
                  <a:schemeClr val="bg1"/>
                </a:solidFill>
              </a:defRPr>
            </a:lvl4pPr>
            <a:lvl5pPr marL="1435100" indent="0" algn="ctr">
              <a:buNone/>
              <a:defRPr>
                <a:solidFill>
                  <a:schemeClr val="bg1"/>
                </a:solidFill>
              </a:defRPr>
            </a:lvl5pPr>
          </a:lstStyle>
          <a:p>
            <a:pPr lvl="0"/>
            <a:r>
              <a:rPr lang="en-US" dirty="0"/>
              <a:t>Edit Master text styles</a:t>
            </a:r>
          </a:p>
        </p:txBody>
      </p:sp>
    </p:spTree>
    <p:extLst>
      <p:ext uri="{BB962C8B-B14F-4D97-AF65-F5344CB8AC3E}">
        <p14:creationId xmlns:p14="http://schemas.microsoft.com/office/powerpoint/2010/main" val="82418702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624000" y="476672"/>
            <a:ext cx="10944000" cy="792000"/>
          </a:xfrm>
          <a:prstGeom prst="rect">
            <a:avLst/>
          </a:prstGeom>
        </p:spPr>
        <p:txBody>
          <a:bodyPr/>
          <a:lstStyle>
            <a:lvl1pPr>
              <a:defRPr/>
            </a:lvl1pPr>
          </a:lstStyle>
          <a:p>
            <a:r>
              <a:rPr lang="en-US" dirty="0"/>
              <a:t>Click to edit master title style</a:t>
            </a:r>
          </a:p>
        </p:txBody>
      </p:sp>
      <p:sp>
        <p:nvSpPr>
          <p:cNvPr id="9" name="Text Placeholder 2"/>
          <p:cNvSpPr>
            <a:spLocks noGrp="1"/>
          </p:cNvSpPr>
          <p:nvPr>
            <p:ph idx="1"/>
          </p:nvPr>
        </p:nvSpPr>
        <p:spPr>
          <a:xfrm>
            <a:off x="623392" y="1412776"/>
            <a:ext cx="10944000" cy="4525963"/>
          </a:xfrm>
          <a:prstGeom prst="rect">
            <a:avLst/>
          </a:prstGeom>
        </p:spPr>
        <p:txBody>
          <a:bodyPr vert="horz" lIns="91440" tIns="45720" rIns="91440" bIns="45720" rtlCol="0">
            <a:normAutofit/>
          </a:bodyPr>
          <a:lstStyle>
            <a:lvl1pPr>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
            <a:extLst>
              <a:ext uri="{FF2B5EF4-FFF2-40B4-BE49-F238E27FC236}">
                <a16:creationId xmlns:a16="http://schemas.microsoft.com/office/drawing/2014/main" id="{6C7D0184-F47B-4EC5-987D-0947A875DB45}"/>
              </a:ext>
            </a:extLst>
          </p:cNvPr>
          <p:cNvSpPr>
            <a:spLocks noGrp="1"/>
          </p:cNvSpPr>
          <p:nvPr>
            <p:ph type="sldNum" sz="quarter" idx="4"/>
          </p:nvPr>
        </p:nvSpPr>
        <p:spPr>
          <a:xfrm>
            <a:off x="5861984" y="6336000"/>
            <a:ext cx="468032" cy="360000"/>
          </a:xfrm>
          <a:prstGeom prst="rect">
            <a:avLst/>
          </a:prstGeom>
        </p:spPr>
        <p:txBody>
          <a:bodyPr vert="horz" lIns="91440" tIns="45720" rIns="91440" bIns="45720" rtlCol="0" anchor="ctr" anchorCtr="1"/>
          <a:lstStyle>
            <a:lvl1pPr algn="ctr">
              <a:defRPr sz="1000" baseline="0">
                <a:solidFill>
                  <a:srgbClr val="46484C"/>
                </a:solidFill>
                <a:latin typeface="Arial" panose="020B0604020202020204" pitchFamily="34" charset="0"/>
                <a:ea typeface="Aktiv Grotesk" panose="020B0504020202020204" pitchFamily="34" charset="0"/>
                <a:cs typeface="Arial" panose="020B0604020202020204" pitchFamily="34" charset="0"/>
              </a:defRPr>
            </a:lvl1pPr>
          </a:lstStyle>
          <a:p>
            <a:fld id="{9799D4CD-8B17-4148-918E-47C0BB510174}" type="slidenum">
              <a:rPr lang="en-GB" smtClean="0"/>
              <a:pPr/>
              <a:t>‹#›</a:t>
            </a:fld>
            <a:endParaRPr lang="en-GB" dirty="0"/>
          </a:p>
        </p:txBody>
      </p:sp>
    </p:spTree>
    <p:extLst>
      <p:ext uri="{BB962C8B-B14F-4D97-AF65-F5344CB8AC3E}">
        <p14:creationId xmlns:p14="http://schemas.microsoft.com/office/powerpoint/2010/main" val="380280930"/>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532C070-FBB7-4A7F-8FA3-50424FC78371}"/>
              </a:ext>
            </a:extLst>
          </p:cNvPr>
          <p:cNvSpPr>
            <a:spLocks noChangeArrowheads="1"/>
          </p:cNvSpPr>
          <p:nvPr userDrawn="1"/>
        </p:nvSpPr>
        <p:spPr bwMode="auto">
          <a:xfrm>
            <a:off x="624423" y="6050324"/>
            <a:ext cx="5663600" cy="461665"/>
          </a:xfrm>
          <a:prstGeom prst="rect">
            <a:avLst/>
          </a:prstGeom>
          <a:noFill/>
          <a:ln w="9525">
            <a:noFill/>
            <a:miter lim="800000"/>
            <a:headEnd/>
            <a:tailEnd/>
          </a:ln>
        </p:spPr>
        <p:txBody>
          <a:bodyPr wrap="square" lIns="91427" tIns="45714" rIns="91427" bIns="45714">
            <a:spAutoFit/>
          </a:bodyPr>
          <a:lstStyle/>
          <a:p>
            <a:pPr marL="0" marR="0" lvl="0" indent="0" defTabSz="914274"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Please note: </a:t>
            </a:r>
          </a:p>
          <a:p>
            <a:pPr marL="0" marR="0" lvl="0" indent="0" defTabSz="914274" eaLnBrk="1" fontAlgn="auto" latinLnBrk="0" hangingPunct="1">
              <a:lnSpc>
                <a:spcPct val="100000"/>
              </a:lnSpc>
              <a:spcBef>
                <a:spcPts val="0"/>
              </a:spcBef>
              <a:spcAft>
                <a:spcPts val="0"/>
              </a:spcAft>
              <a:buClrTx/>
              <a:buSzTx/>
              <a:buFontTx/>
              <a:buNone/>
              <a:tabLst>
                <a:tab pos="8022116" algn="r"/>
              </a:tabLst>
              <a:defRPr/>
            </a:pPr>
            <a:r>
              <a:rPr kumimoji="0" lang="en-GB" sz="1200" b="0" i="0" u="none" strike="noStrike" kern="0" cap="none" spc="0" normalizeH="0" baseline="0" noProof="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All materials are the intellectual property of AMT Training.	</a:t>
            </a:r>
            <a:endParaRPr kumimoji="0" lang="en-GB" sz="1000" b="1" i="0" u="none" strike="noStrike" kern="0" cap="none" spc="0" normalizeH="0" baseline="0" noProof="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72D1FE7-E941-449A-9E9C-82E8DA8DF705}"/>
              </a:ext>
            </a:extLst>
          </p:cNvPr>
          <p:cNvSpPr/>
          <p:nvPr userDrawn="1"/>
        </p:nvSpPr>
        <p:spPr>
          <a:xfrm>
            <a:off x="7009121" y="6156012"/>
            <a:ext cx="4415471" cy="369332"/>
          </a:xfrm>
          <a:prstGeom prst="rect">
            <a:avLst/>
          </a:prstGeom>
        </p:spPr>
        <p:txBody>
          <a:bodyPr wrap="square">
            <a:spAutoFit/>
          </a:bodyPr>
          <a:lstStyle/>
          <a:p>
            <a:pPr algn="r"/>
            <a:r>
              <a:rPr kumimoji="0" lang="en-GB" sz="1200" b="0" i="0" u="none" strike="noStrike" kern="0" cap="none" spc="0" normalizeH="0" baseline="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Please</a:t>
            </a:r>
            <a:r>
              <a:rPr lang="en-GB" sz="1800" dirty="0">
                <a:solidFill>
                  <a:schemeClr val="bg1"/>
                </a:solidFill>
                <a:latin typeface="Arial" panose="020B0604020202020204" pitchFamily="34" charset="0"/>
                <a:ea typeface="Aktiv Grotesk" panose="020B0504020202020204" pitchFamily="34" charset="0"/>
                <a:cs typeface="Arial" panose="020B0604020202020204" pitchFamily="34" charset="0"/>
              </a:rPr>
              <a:t> </a:t>
            </a:r>
            <a:r>
              <a:rPr kumimoji="0" lang="en-GB" sz="1200" b="0" i="0" u="none" strike="noStrike" kern="0" cap="none" spc="0" normalizeH="0" baseline="0" dirty="0">
                <a:ln>
                  <a:noFill/>
                </a:ln>
                <a:solidFill>
                  <a:schemeClr val="bg1"/>
                </a:solidFill>
                <a:effectLst/>
                <a:uLnTx/>
                <a:uFillTx/>
                <a:latin typeface="Arial" panose="020B0604020202020204" pitchFamily="34" charset="0"/>
                <a:ea typeface="Aktiv Grotesk" panose="020B0504020202020204" pitchFamily="34" charset="0"/>
                <a:cs typeface="Arial" panose="020B0604020202020204" pitchFamily="34" charset="0"/>
              </a:rPr>
              <a:t>visit us on: www.amttraining.com</a:t>
            </a:r>
          </a:p>
        </p:txBody>
      </p:sp>
      <p:sp>
        <p:nvSpPr>
          <p:cNvPr id="2" name="TextBox 1">
            <a:extLst>
              <a:ext uri="{FF2B5EF4-FFF2-40B4-BE49-F238E27FC236}">
                <a16:creationId xmlns:a16="http://schemas.microsoft.com/office/drawing/2014/main" id="{DA4AB08F-EB9A-42C7-9BC9-7C74F71C08D7}"/>
              </a:ext>
            </a:extLst>
          </p:cNvPr>
          <p:cNvSpPr txBox="1"/>
          <p:nvPr userDrawn="1"/>
        </p:nvSpPr>
        <p:spPr>
          <a:xfrm>
            <a:off x="1847528" y="4869160"/>
            <a:ext cx="8640960"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rPr>
              <a:t>London | New York | Hong Kong</a:t>
            </a: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76637026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Section Break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0D16C9F-4CE3-7725-311E-894978576313}"/>
              </a:ext>
            </a:extLst>
          </p:cNvPr>
          <p:cNvSpPr/>
          <p:nvPr userDrawn="1"/>
        </p:nvSpPr>
        <p:spPr>
          <a:xfrm>
            <a:off x="0" y="0"/>
            <a:ext cx="12192000" cy="6858000"/>
          </a:xfrm>
          <a:prstGeom prst="rect">
            <a:avLst/>
          </a:prstGeom>
          <a:gradFill>
            <a:gsLst>
              <a:gs pos="0">
                <a:srgbClr val="50B84E"/>
              </a:gs>
              <a:gs pos="100000">
                <a:srgbClr val="128341"/>
              </a:gs>
            </a:gsLst>
            <a:lin ang="3600000" scaled="0"/>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latin typeface="Arial" panose="020B0604020202020204" pitchFamily="34" charset="0"/>
            </a:endParaRPr>
          </a:p>
        </p:txBody>
      </p:sp>
      <p:sp>
        <p:nvSpPr>
          <p:cNvPr id="8" name="Freeform: Shape 7">
            <a:extLst>
              <a:ext uri="{FF2B5EF4-FFF2-40B4-BE49-F238E27FC236}">
                <a16:creationId xmlns:a16="http://schemas.microsoft.com/office/drawing/2014/main" id="{EB94D402-4B38-6226-FB1F-6D553BDF6984}"/>
              </a:ext>
            </a:extLst>
          </p:cNvPr>
          <p:cNvSpPr/>
          <p:nvPr userDrawn="1"/>
        </p:nvSpPr>
        <p:spPr>
          <a:xfrm>
            <a:off x="7636125" y="5846467"/>
            <a:ext cx="2468419" cy="437272"/>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BC8BCF91-72C4-8FE2-CD2B-B4551702E748}"/>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4977ADED-D792-5F43-06D0-00B9B8183231}"/>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55D0C770-7ADC-6984-ABF6-2758DC89CAF0}"/>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D0E7EF9A-57A0-04B1-EE85-849092F2B6EC}"/>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EDF8CDCD-1FE7-871F-0676-E28B3469051D}"/>
              </a:ext>
            </a:extLst>
          </p:cNvPr>
          <p:cNvSpPr>
            <a:spLocks noGrp="1"/>
          </p:cNvSpPr>
          <p:nvPr>
            <p:ph type="title"/>
          </p:nvPr>
        </p:nvSpPr>
        <p:spPr>
          <a:xfrm>
            <a:off x="831850" y="2786332"/>
            <a:ext cx="10515600" cy="1363215"/>
          </a:xfrm>
          <a:prstGeom prst="rect">
            <a:avLst/>
          </a:prstGeom>
        </p:spPr>
        <p:txBody>
          <a:bodyPr anchor="ctr"/>
          <a:lstStyle>
            <a:lvl1pPr algn="l">
              <a:defRPr sz="4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1F8FC91-AFCE-63BA-98B2-8C42091C63F7}"/>
              </a:ext>
            </a:extLst>
          </p:cNvPr>
          <p:cNvSpPr>
            <a:spLocks noGrp="1"/>
          </p:cNvSpPr>
          <p:nvPr>
            <p:ph type="body" idx="1"/>
          </p:nvPr>
        </p:nvSpPr>
        <p:spPr>
          <a:xfrm>
            <a:off x="831850" y="4208631"/>
            <a:ext cx="10515600" cy="1500187"/>
          </a:xfrm>
          <a:prstGeom prst="rect">
            <a:avLst/>
          </a:prstGeo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Slide Number Placeholder 5">
            <a:extLst>
              <a:ext uri="{FF2B5EF4-FFF2-40B4-BE49-F238E27FC236}">
                <a16:creationId xmlns:a16="http://schemas.microsoft.com/office/drawing/2014/main" id="{AF869B30-54F3-EE89-3510-0B4071006C8E}"/>
              </a:ext>
            </a:extLst>
          </p:cNvPr>
          <p:cNvSpPr>
            <a:spLocks noGrp="1"/>
          </p:cNvSpPr>
          <p:nvPr>
            <p:ph type="sldNum" sz="quarter" idx="4"/>
          </p:nvPr>
        </p:nvSpPr>
        <p:spPr>
          <a:xfrm>
            <a:off x="8819071" y="6356350"/>
            <a:ext cx="2743200" cy="365125"/>
          </a:xfrm>
          <a:prstGeom prst="rect">
            <a:avLst/>
          </a:prstGeom>
        </p:spPr>
        <p:txBody>
          <a:bodyPr vert="horz" lIns="91440" tIns="45720" rIns="91440" bIns="45720" rtlCol="0" anchor="ctr"/>
          <a:lstStyle>
            <a:lvl1pPr algn="r">
              <a:defRPr sz="1050">
                <a:solidFill>
                  <a:schemeClr val="bg1"/>
                </a:solidFill>
                <a:latin typeface="Arial" panose="020B0604020202020204" pitchFamily="34" charset="0"/>
                <a:cs typeface="Arial" panose="020B0604020202020204" pitchFamily="34" charset="0"/>
              </a:defRPr>
            </a:lvl1pPr>
          </a:lstStyle>
          <a:p>
            <a:fld id="{3050731F-0994-42D5-92D3-CC2360AE601E}" type="slidenum">
              <a:rPr lang="en-GB" smtClean="0"/>
              <a:pPr/>
              <a:t>‹#›</a:t>
            </a:fld>
            <a:endParaRPr lang="en-GB" dirty="0"/>
          </a:p>
        </p:txBody>
      </p:sp>
    </p:spTree>
    <p:extLst>
      <p:ext uri="{BB962C8B-B14F-4D97-AF65-F5344CB8AC3E}">
        <p14:creationId xmlns:p14="http://schemas.microsoft.com/office/powerpoint/2010/main" val="1190233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0D16C9F-4CE3-7725-311E-894978576313}"/>
              </a:ext>
            </a:extLst>
          </p:cNvPr>
          <p:cNvSpPr/>
          <p:nvPr userDrawn="1"/>
        </p:nvSpPr>
        <p:spPr>
          <a:xfrm>
            <a:off x="0" y="0"/>
            <a:ext cx="12192000" cy="6858000"/>
          </a:xfrm>
          <a:prstGeom prst="rect">
            <a:avLst/>
          </a:prstGeom>
          <a:solidFill>
            <a:srgbClr val="31859C"/>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latin typeface="Arial" panose="020B0604020202020204" pitchFamily="34" charset="0"/>
            </a:endParaRPr>
          </a:p>
        </p:txBody>
      </p:sp>
      <p:sp>
        <p:nvSpPr>
          <p:cNvPr id="8" name="Freeform: Shape 7">
            <a:extLst>
              <a:ext uri="{FF2B5EF4-FFF2-40B4-BE49-F238E27FC236}">
                <a16:creationId xmlns:a16="http://schemas.microsoft.com/office/drawing/2014/main" id="{EB94D402-4B38-6226-FB1F-6D553BDF6984}"/>
              </a:ext>
            </a:extLst>
          </p:cNvPr>
          <p:cNvSpPr/>
          <p:nvPr userDrawn="1"/>
        </p:nvSpPr>
        <p:spPr>
          <a:xfrm>
            <a:off x="7636125" y="5846467"/>
            <a:ext cx="2468419" cy="437272"/>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BC8BCF91-72C4-8FE2-CD2B-B4551702E748}"/>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4977ADED-D792-5F43-06D0-00B9B8183231}"/>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55D0C770-7ADC-6984-ABF6-2758DC89CAF0}"/>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D0E7EF9A-57A0-04B1-EE85-849092F2B6EC}"/>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FFFFFF">
              <a:alpha val="30000"/>
            </a:srgbClr>
          </a:solidFill>
          <a:ln w="4680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EDF8CDCD-1FE7-871F-0676-E28B3469051D}"/>
              </a:ext>
            </a:extLst>
          </p:cNvPr>
          <p:cNvSpPr>
            <a:spLocks noGrp="1"/>
          </p:cNvSpPr>
          <p:nvPr>
            <p:ph type="title"/>
          </p:nvPr>
        </p:nvSpPr>
        <p:spPr>
          <a:xfrm>
            <a:off x="831850" y="2786332"/>
            <a:ext cx="10515600" cy="1363215"/>
          </a:xfrm>
          <a:prstGeom prst="rect">
            <a:avLst/>
          </a:prstGeom>
        </p:spPr>
        <p:txBody>
          <a:bodyPr anchor="ctr"/>
          <a:lstStyle>
            <a:lvl1pPr algn="l">
              <a:defRPr sz="4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1F8FC91-AFCE-63BA-98B2-8C42091C63F7}"/>
              </a:ext>
            </a:extLst>
          </p:cNvPr>
          <p:cNvSpPr>
            <a:spLocks noGrp="1"/>
          </p:cNvSpPr>
          <p:nvPr>
            <p:ph type="body" idx="1"/>
          </p:nvPr>
        </p:nvSpPr>
        <p:spPr>
          <a:xfrm>
            <a:off x="831850" y="4208631"/>
            <a:ext cx="10515600" cy="1500187"/>
          </a:xfrm>
          <a:prstGeom prst="rect">
            <a:avLst/>
          </a:prstGeo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Slide Number Placeholder 5">
            <a:extLst>
              <a:ext uri="{FF2B5EF4-FFF2-40B4-BE49-F238E27FC236}">
                <a16:creationId xmlns:a16="http://schemas.microsoft.com/office/drawing/2014/main" id="{77EFBEFE-70E5-741D-5F08-CC704371FBF0}"/>
              </a:ext>
            </a:extLst>
          </p:cNvPr>
          <p:cNvSpPr>
            <a:spLocks noGrp="1"/>
          </p:cNvSpPr>
          <p:nvPr>
            <p:ph type="sldNum" sz="quarter" idx="4"/>
          </p:nvPr>
        </p:nvSpPr>
        <p:spPr>
          <a:xfrm>
            <a:off x="8819071" y="6356350"/>
            <a:ext cx="2743200" cy="365125"/>
          </a:xfrm>
          <a:prstGeom prst="rect">
            <a:avLst/>
          </a:prstGeom>
        </p:spPr>
        <p:txBody>
          <a:bodyPr vert="horz" lIns="91440" tIns="45720" rIns="91440" bIns="45720" rtlCol="0" anchor="ctr"/>
          <a:lstStyle>
            <a:lvl1pPr algn="r">
              <a:defRPr sz="1050">
                <a:solidFill>
                  <a:schemeClr val="bg1"/>
                </a:solidFill>
                <a:latin typeface="Arial" panose="020B0604020202020204" pitchFamily="34" charset="0"/>
                <a:cs typeface="Arial" panose="020B0604020202020204" pitchFamily="34" charset="0"/>
              </a:defRPr>
            </a:lvl1pPr>
          </a:lstStyle>
          <a:p>
            <a:fld id="{3050731F-0994-42D5-92D3-CC2360AE601E}" type="slidenum">
              <a:rPr lang="en-GB" smtClean="0"/>
              <a:pPr/>
              <a:t>‹#›</a:t>
            </a:fld>
            <a:endParaRPr lang="en-GB" dirty="0"/>
          </a:p>
        </p:txBody>
      </p:sp>
    </p:spTree>
    <p:extLst>
      <p:ext uri="{BB962C8B-B14F-4D97-AF65-F5344CB8AC3E}">
        <p14:creationId xmlns:p14="http://schemas.microsoft.com/office/powerpoint/2010/main" val="22868823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ini-tab Layou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B94D402-4B38-6226-FB1F-6D553BDF6984}"/>
              </a:ext>
            </a:extLst>
          </p:cNvPr>
          <p:cNvSpPr/>
          <p:nvPr userDrawn="1"/>
        </p:nvSpPr>
        <p:spPr>
          <a:xfrm>
            <a:off x="7636125" y="5846467"/>
            <a:ext cx="2468419" cy="437272"/>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9" name="Freeform: Shape 8">
            <a:extLst>
              <a:ext uri="{FF2B5EF4-FFF2-40B4-BE49-F238E27FC236}">
                <a16:creationId xmlns:a16="http://schemas.microsoft.com/office/drawing/2014/main" id="{BC8BCF91-72C4-8FE2-CD2B-B4551702E748}"/>
              </a:ext>
            </a:extLst>
          </p:cNvPr>
          <p:cNvSpPr/>
          <p:nvPr userDrawn="1"/>
        </p:nvSpPr>
        <p:spPr>
          <a:xfrm>
            <a:off x="10103225" y="6283079"/>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10" name="Freeform: Shape 9">
            <a:extLst>
              <a:ext uri="{FF2B5EF4-FFF2-40B4-BE49-F238E27FC236}">
                <a16:creationId xmlns:a16="http://schemas.microsoft.com/office/drawing/2014/main" id="{4977ADED-D792-5F43-06D0-00B9B8183231}"/>
              </a:ext>
            </a:extLst>
          </p:cNvPr>
          <p:cNvSpPr/>
          <p:nvPr userDrawn="1"/>
        </p:nvSpPr>
        <p:spPr>
          <a:xfrm>
            <a:off x="10103225" y="4975225"/>
            <a:ext cx="2088776"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11" name="Freeform: Shape 10">
            <a:extLst>
              <a:ext uri="{FF2B5EF4-FFF2-40B4-BE49-F238E27FC236}">
                <a16:creationId xmlns:a16="http://schemas.microsoft.com/office/drawing/2014/main" id="{55D0C770-7ADC-6984-ABF6-2758DC89CAF0}"/>
              </a:ext>
            </a:extLst>
          </p:cNvPr>
          <p:cNvSpPr/>
          <p:nvPr userDrawn="1"/>
        </p:nvSpPr>
        <p:spPr>
          <a:xfrm>
            <a:off x="5165725" y="6286382"/>
            <a:ext cx="2469079" cy="437272"/>
          </a:xfrm>
          <a:custGeom>
            <a:avLst/>
            <a:gdLst>
              <a:gd name="connsiteX0" fmla="*/ 0 w 2469079"/>
              <a:gd name="connsiteY0" fmla="*/ 0 h 437272"/>
              <a:gd name="connsiteX1" fmla="*/ 2469080 w 2469079"/>
              <a:gd name="connsiteY1" fmla="*/ 0 h 437272"/>
              <a:gd name="connsiteX2" fmla="*/ 2469080 w 2469079"/>
              <a:gd name="connsiteY2" fmla="*/ 437273 h 437272"/>
              <a:gd name="connsiteX3" fmla="*/ 0 w 246907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9079" h="437272">
                <a:moveTo>
                  <a:pt x="0" y="0"/>
                </a:moveTo>
                <a:lnTo>
                  <a:pt x="2469080" y="0"/>
                </a:lnTo>
                <a:lnTo>
                  <a:pt x="246908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12" name="Freeform: Shape 11">
            <a:extLst>
              <a:ext uri="{FF2B5EF4-FFF2-40B4-BE49-F238E27FC236}">
                <a16:creationId xmlns:a16="http://schemas.microsoft.com/office/drawing/2014/main" id="{D0E7EF9A-57A0-04B1-EE85-849092F2B6EC}"/>
              </a:ext>
            </a:extLst>
          </p:cNvPr>
          <p:cNvSpPr/>
          <p:nvPr userDrawn="1"/>
        </p:nvSpPr>
        <p:spPr>
          <a:xfrm>
            <a:off x="7633483" y="6723655"/>
            <a:ext cx="2468419" cy="134345"/>
          </a:xfrm>
          <a:custGeom>
            <a:avLst/>
            <a:gdLst>
              <a:gd name="connsiteX0" fmla="*/ 0 w 2468419"/>
              <a:gd name="connsiteY0" fmla="*/ 0 h 437272"/>
              <a:gd name="connsiteX1" fmla="*/ 2468420 w 2468419"/>
              <a:gd name="connsiteY1" fmla="*/ 0 h 437272"/>
              <a:gd name="connsiteX2" fmla="*/ 2468420 w 2468419"/>
              <a:gd name="connsiteY2" fmla="*/ 437273 h 437272"/>
              <a:gd name="connsiteX3" fmla="*/ 0 w 2468419"/>
              <a:gd name="connsiteY3" fmla="*/ 437273 h 437272"/>
            </a:gdLst>
            <a:ahLst/>
            <a:cxnLst>
              <a:cxn ang="0">
                <a:pos x="connsiteX0" y="connsiteY0"/>
              </a:cxn>
              <a:cxn ang="0">
                <a:pos x="connsiteX1" y="connsiteY1"/>
              </a:cxn>
              <a:cxn ang="0">
                <a:pos x="connsiteX2" y="connsiteY2"/>
              </a:cxn>
              <a:cxn ang="0">
                <a:pos x="connsiteX3" y="connsiteY3"/>
              </a:cxn>
            </a:cxnLst>
            <a:rect l="l" t="t" r="r" b="b"/>
            <a:pathLst>
              <a:path w="2468419" h="437272">
                <a:moveTo>
                  <a:pt x="0" y="0"/>
                </a:moveTo>
                <a:lnTo>
                  <a:pt x="2468420" y="0"/>
                </a:lnTo>
                <a:lnTo>
                  <a:pt x="2468420" y="437273"/>
                </a:lnTo>
                <a:lnTo>
                  <a:pt x="0" y="437273"/>
                </a:lnTo>
                <a:close/>
              </a:path>
            </a:pathLst>
          </a:custGeom>
          <a:solidFill>
            <a:srgbClr val="027D07">
              <a:alpha val="30000"/>
            </a:srgbClr>
          </a:solidFill>
          <a:ln w="46800" cap="flat">
            <a:noFill/>
            <a:prstDash val="solid"/>
            <a:miter/>
          </a:ln>
        </p:spPr>
        <p:txBody>
          <a:bodyPr rtlCol="0" anchor="ctr"/>
          <a:lstStyle/>
          <a:p>
            <a:endParaRPr lang="en-GB">
              <a:solidFill>
                <a:srgbClr val="236138"/>
              </a:solidFill>
            </a:endParaRPr>
          </a:p>
        </p:txBody>
      </p:sp>
      <p:sp>
        <p:nvSpPr>
          <p:cNvPr id="2" name="Title 1">
            <a:extLst>
              <a:ext uri="{FF2B5EF4-FFF2-40B4-BE49-F238E27FC236}">
                <a16:creationId xmlns:a16="http://schemas.microsoft.com/office/drawing/2014/main" id="{EDF8CDCD-1FE7-871F-0676-E28B3469051D}"/>
              </a:ext>
            </a:extLst>
          </p:cNvPr>
          <p:cNvSpPr>
            <a:spLocks noGrp="1"/>
          </p:cNvSpPr>
          <p:nvPr>
            <p:ph type="title"/>
          </p:nvPr>
        </p:nvSpPr>
        <p:spPr>
          <a:xfrm>
            <a:off x="831850" y="2786332"/>
            <a:ext cx="10515600" cy="1363215"/>
          </a:xfrm>
          <a:prstGeom prst="rect">
            <a:avLst/>
          </a:prstGeom>
        </p:spPr>
        <p:txBody>
          <a:bodyPr anchor="ctr"/>
          <a:lstStyle>
            <a:lvl1pPr algn="l">
              <a:defRPr sz="3800" b="1">
                <a:solidFill>
                  <a:srgbClr val="23613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1F8FC91-AFCE-63BA-98B2-8C42091C63F7}"/>
              </a:ext>
            </a:extLst>
          </p:cNvPr>
          <p:cNvSpPr>
            <a:spLocks noGrp="1"/>
          </p:cNvSpPr>
          <p:nvPr>
            <p:ph type="body" idx="1"/>
          </p:nvPr>
        </p:nvSpPr>
        <p:spPr>
          <a:xfrm>
            <a:off x="831850" y="4208631"/>
            <a:ext cx="10515600" cy="1500187"/>
          </a:xfrm>
          <a:prstGeom prst="rect">
            <a:avLst/>
          </a:prstGeom>
        </p:spPr>
        <p:txBody>
          <a:bodyPr/>
          <a:lstStyle>
            <a:lvl1pPr marL="0" indent="0" algn="l">
              <a:buNone/>
              <a:defRPr sz="2400">
                <a:solidFill>
                  <a:schemeClr val="bg1">
                    <a:lumMod val="50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Slide Number Placeholder 5">
            <a:extLst>
              <a:ext uri="{FF2B5EF4-FFF2-40B4-BE49-F238E27FC236}">
                <a16:creationId xmlns:a16="http://schemas.microsoft.com/office/drawing/2014/main" id="{B4A5BD26-2A7E-D30D-0F5E-A9E71C865B62}"/>
              </a:ext>
            </a:extLst>
          </p:cNvPr>
          <p:cNvSpPr>
            <a:spLocks noGrp="1"/>
          </p:cNvSpPr>
          <p:nvPr>
            <p:ph type="sldNum" sz="quarter" idx="4"/>
          </p:nvPr>
        </p:nvSpPr>
        <p:spPr>
          <a:xfrm>
            <a:off x="8819071" y="6356350"/>
            <a:ext cx="2743200" cy="365125"/>
          </a:xfrm>
          <a:prstGeom prst="rect">
            <a:avLst/>
          </a:prstGeom>
        </p:spPr>
        <p:txBody>
          <a:bodyPr vert="horz" lIns="91440" tIns="45720" rIns="91440" bIns="45720" rtlCol="0" anchor="ctr"/>
          <a:lstStyle>
            <a:lvl1pPr algn="r">
              <a:defRPr sz="1050">
                <a:solidFill>
                  <a:schemeClr val="bg1">
                    <a:lumMod val="50000"/>
                  </a:schemeClr>
                </a:solidFill>
                <a:latin typeface="Arial" panose="020B0604020202020204" pitchFamily="34" charset="0"/>
                <a:cs typeface="Arial" panose="020B0604020202020204" pitchFamily="34" charset="0"/>
              </a:defRPr>
            </a:lvl1pPr>
          </a:lstStyle>
          <a:p>
            <a:fld id="{3050731F-0994-42D5-92D3-CC2360AE601E}" type="slidenum">
              <a:rPr lang="en-GB" smtClean="0"/>
              <a:pPr/>
              <a:t>‹#›</a:t>
            </a:fld>
            <a:endParaRPr lang="en-GB" dirty="0"/>
          </a:p>
        </p:txBody>
      </p:sp>
    </p:spTree>
    <p:extLst>
      <p:ext uri="{BB962C8B-B14F-4D97-AF65-F5344CB8AC3E}">
        <p14:creationId xmlns:p14="http://schemas.microsoft.com/office/powerpoint/2010/main" val="4638743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CEBD1-E810-F03C-2AE6-D980E3EFF11A}"/>
              </a:ext>
            </a:extLst>
          </p:cNvPr>
          <p:cNvSpPr>
            <a:spLocks noGrp="1"/>
          </p:cNvSpPr>
          <p:nvPr>
            <p:ph type="title"/>
          </p:nvPr>
        </p:nvSpPr>
        <p:spPr>
          <a:xfrm>
            <a:off x="831850" y="1709738"/>
            <a:ext cx="10515600" cy="2852737"/>
          </a:xfrm>
        </p:spPr>
        <p:txBody>
          <a:bodyPr anchor="b">
            <a:normAutofit/>
          </a:bodyPr>
          <a:lstStyle>
            <a:lvl1pPr>
              <a:defRPr sz="4400"/>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6A9E5BCA-2AB5-C322-9DF6-C06BF8D0027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2D467D5E-0066-5F28-DCC1-0842CCDBD471}"/>
              </a:ext>
            </a:extLst>
          </p:cNvPr>
          <p:cNvSpPr>
            <a:spLocks noGrp="1"/>
          </p:cNvSpPr>
          <p:nvPr>
            <p:ph type="sldNum" sz="quarter" idx="12"/>
          </p:nvPr>
        </p:nvSpPr>
        <p:spPr/>
        <p:txBody>
          <a:bodyPr/>
          <a:lstStyle/>
          <a:p>
            <a:fld id="{3050731F-0994-42D5-92D3-CC2360AE601E}" type="slidenum">
              <a:rPr lang="en-GB" smtClean="0"/>
              <a:t>‹#›</a:t>
            </a:fld>
            <a:endParaRPr lang="en-GB"/>
          </a:p>
        </p:txBody>
      </p:sp>
    </p:spTree>
    <p:extLst>
      <p:ext uri="{BB962C8B-B14F-4D97-AF65-F5344CB8AC3E}">
        <p14:creationId xmlns:p14="http://schemas.microsoft.com/office/powerpoint/2010/main" val="15926830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33E01-06E1-2A3C-27B9-4EA6291B64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BBEF7C-5164-59E3-065D-DD8E85D05CA1}"/>
              </a:ext>
            </a:extLst>
          </p:cNvPr>
          <p:cNvSpPr>
            <a:spLocks noGrp="1"/>
          </p:cNvSpPr>
          <p:nvPr>
            <p:ph sz="half" idx="1"/>
          </p:nvPr>
        </p:nvSpPr>
        <p:spPr>
          <a:xfrm>
            <a:off x="629728" y="1423358"/>
            <a:ext cx="5390072" cy="475360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ABA67DA3-4415-4DA0-A2FD-B41A8CCA814D}"/>
              </a:ext>
            </a:extLst>
          </p:cNvPr>
          <p:cNvSpPr>
            <a:spLocks noGrp="1"/>
          </p:cNvSpPr>
          <p:nvPr>
            <p:ph sz="half" idx="2"/>
          </p:nvPr>
        </p:nvSpPr>
        <p:spPr>
          <a:xfrm>
            <a:off x="6172199" y="1423358"/>
            <a:ext cx="5390071" cy="475360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a:extLst>
              <a:ext uri="{FF2B5EF4-FFF2-40B4-BE49-F238E27FC236}">
                <a16:creationId xmlns:a16="http://schemas.microsoft.com/office/drawing/2014/main" id="{538A754E-9F21-29BD-790E-6B8A2B4D152A}"/>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8" name="Rectangle 7">
            <a:extLst>
              <a:ext uri="{FF2B5EF4-FFF2-40B4-BE49-F238E27FC236}">
                <a16:creationId xmlns:a16="http://schemas.microsoft.com/office/drawing/2014/main" id="{67B8E51E-220C-AFF9-7DB7-33F5989391CC}"/>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30000136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p:nvPr>
        </p:nvSpPr>
        <p:spPr>
          <a:xfrm>
            <a:off x="638355" y="1247295"/>
            <a:ext cx="5157787"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36B645-E416-DD15-B406-3C8DB817254D}"/>
              </a:ext>
            </a:extLst>
          </p:cNvPr>
          <p:cNvSpPr>
            <a:spLocks noGrp="1"/>
          </p:cNvSpPr>
          <p:nvPr>
            <p:ph sz="half" idx="2"/>
          </p:nvPr>
        </p:nvSpPr>
        <p:spPr>
          <a:xfrm>
            <a:off x="638355" y="1751162"/>
            <a:ext cx="5157787" cy="443850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B491F102-A190-AC8D-14C7-1C71550D5FBA}"/>
              </a:ext>
            </a:extLst>
          </p:cNvPr>
          <p:cNvSpPr>
            <a:spLocks noGrp="1"/>
          </p:cNvSpPr>
          <p:nvPr>
            <p:ph type="body" sz="quarter" idx="3"/>
          </p:nvPr>
        </p:nvSpPr>
        <p:spPr>
          <a:xfrm>
            <a:off x="5952226" y="1247295"/>
            <a:ext cx="5403162"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15E39C-4C85-EC92-A3FF-0BC90B1C6CE4}"/>
              </a:ext>
            </a:extLst>
          </p:cNvPr>
          <p:cNvSpPr>
            <a:spLocks noGrp="1"/>
          </p:cNvSpPr>
          <p:nvPr>
            <p:ph sz="quarter" idx="4"/>
          </p:nvPr>
        </p:nvSpPr>
        <p:spPr>
          <a:xfrm>
            <a:off x="5952226" y="1751162"/>
            <a:ext cx="5403162" cy="443850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2069983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p:nvPr>
        </p:nvSpPr>
        <p:spPr>
          <a:xfrm>
            <a:off x="638355" y="1784700"/>
            <a:ext cx="5157787"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36B645-E416-DD15-B406-3C8DB817254D}"/>
              </a:ext>
            </a:extLst>
          </p:cNvPr>
          <p:cNvSpPr>
            <a:spLocks noGrp="1"/>
          </p:cNvSpPr>
          <p:nvPr>
            <p:ph sz="half" idx="2"/>
          </p:nvPr>
        </p:nvSpPr>
        <p:spPr>
          <a:xfrm>
            <a:off x="638355" y="2322105"/>
            <a:ext cx="5157787" cy="386755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B491F102-A190-AC8D-14C7-1C71550D5FBA}"/>
              </a:ext>
            </a:extLst>
          </p:cNvPr>
          <p:cNvSpPr>
            <a:spLocks noGrp="1"/>
          </p:cNvSpPr>
          <p:nvPr>
            <p:ph type="body" sz="quarter" idx="3"/>
          </p:nvPr>
        </p:nvSpPr>
        <p:spPr>
          <a:xfrm>
            <a:off x="5952226" y="1784700"/>
            <a:ext cx="5403162"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15E39C-4C85-EC92-A3FF-0BC90B1C6CE4}"/>
              </a:ext>
            </a:extLst>
          </p:cNvPr>
          <p:cNvSpPr>
            <a:spLocks noGrp="1"/>
          </p:cNvSpPr>
          <p:nvPr>
            <p:ph sz="quarter" idx="4"/>
          </p:nvPr>
        </p:nvSpPr>
        <p:spPr>
          <a:xfrm>
            <a:off x="5952226" y="2322105"/>
            <a:ext cx="5403162" cy="386755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7" name="Text Placeholder 2">
            <a:extLst>
              <a:ext uri="{FF2B5EF4-FFF2-40B4-BE49-F238E27FC236}">
                <a16:creationId xmlns:a16="http://schemas.microsoft.com/office/drawing/2014/main" id="{7F795628-455A-5405-84F0-B50238DC351E}"/>
              </a:ext>
            </a:extLst>
          </p:cNvPr>
          <p:cNvSpPr>
            <a:spLocks noGrp="1"/>
          </p:cNvSpPr>
          <p:nvPr>
            <p:ph type="body" idx="13" hasCustomPrompt="1"/>
          </p:nvPr>
        </p:nvSpPr>
        <p:spPr>
          <a:xfrm>
            <a:off x="638355" y="1247295"/>
            <a:ext cx="10717033"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Tree>
    <p:extLst>
      <p:ext uri="{BB962C8B-B14F-4D97-AF65-F5344CB8AC3E}">
        <p14:creationId xmlns:p14="http://schemas.microsoft.com/office/powerpoint/2010/main" val="19545006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with extra text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p:nvPr>
        </p:nvSpPr>
        <p:spPr>
          <a:xfrm>
            <a:off x="638355" y="2774786"/>
            <a:ext cx="5157787" cy="423683"/>
          </a:xfrm>
          <a:prstGeom prst="rect">
            <a:avLst/>
          </a:prstGeo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36B645-E416-DD15-B406-3C8DB817254D}"/>
              </a:ext>
            </a:extLst>
          </p:cNvPr>
          <p:cNvSpPr>
            <a:spLocks noGrp="1"/>
          </p:cNvSpPr>
          <p:nvPr>
            <p:ph sz="half" idx="2"/>
          </p:nvPr>
        </p:nvSpPr>
        <p:spPr>
          <a:xfrm>
            <a:off x="638355" y="3281814"/>
            <a:ext cx="5157787" cy="29078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B491F102-A190-AC8D-14C7-1C71550D5FBA}"/>
              </a:ext>
            </a:extLst>
          </p:cNvPr>
          <p:cNvSpPr>
            <a:spLocks noGrp="1"/>
          </p:cNvSpPr>
          <p:nvPr>
            <p:ph type="body" sz="quarter" idx="3"/>
          </p:nvPr>
        </p:nvSpPr>
        <p:spPr>
          <a:xfrm>
            <a:off x="5952226" y="2774786"/>
            <a:ext cx="5403162" cy="423683"/>
          </a:xfrm>
          <a:prstGeom prst="rect">
            <a:avLst/>
          </a:prstGeo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15E39C-4C85-EC92-A3FF-0BC90B1C6CE4}"/>
              </a:ext>
            </a:extLst>
          </p:cNvPr>
          <p:cNvSpPr>
            <a:spLocks noGrp="1"/>
          </p:cNvSpPr>
          <p:nvPr>
            <p:ph sz="quarter" idx="4"/>
          </p:nvPr>
        </p:nvSpPr>
        <p:spPr>
          <a:xfrm>
            <a:off x="5952226" y="3281814"/>
            <a:ext cx="5403162" cy="29078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7" name="Content Placeholder 3">
            <a:extLst>
              <a:ext uri="{FF2B5EF4-FFF2-40B4-BE49-F238E27FC236}">
                <a16:creationId xmlns:a16="http://schemas.microsoft.com/office/drawing/2014/main" id="{60B1093D-35E4-DAA7-5D6B-DA3DB2E93D6B}"/>
              </a:ext>
            </a:extLst>
          </p:cNvPr>
          <p:cNvSpPr>
            <a:spLocks noGrp="1"/>
          </p:cNvSpPr>
          <p:nvPr>
            <p:ph sz="half" idx="13"/>
          </p:nvPr>
        </p:nvSpPr>
        <p:spPr>
          <a:xfrm>
            <a:off x="638355" y="1330639"/>
            <a:ext cx="10717033" cy="136080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8979786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 heading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hasCustomPrompt="1"/>
          </p:nvPr>
        </p:nvSpPr>
        <p:spPr>
          <a:xfrm>
            <a:off x="638355" y="1247295"/>
            <a:ext cx="10717033" cy="423683"/>
          </a:xfrm>
          <a:prstGeom prst="rect">
            <a:avLst/>
          </a:prstGeom>
        </p:spPr>
        <p:txBody>
          <a:bodyPr anchor="b"/>
          <a:lstStyle>
            <a:lvl1pPr marL="0" indent="0">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
        <p:nvSpPr>
          <p:cNvPr id="4" name="Content Placeholder 3">
            <a:extLst>
              <a:ext uri="{FF2B5EF4-FFF2-40B4-BE49-F238E27FC236}">
                <a16:creationId xmlns:a16="http://schemas.microsoft.com/office/drawing/2014/main" id="{E736B645-E416-DD15-B406-3C8DB817254D}"/>
              </a:ext>
            </a:extLst>
          </p:cNvPr>
          <p:cNvSpPr>
            <a:spLocks noGrp="1"/>
          </p:cNvSpPr>
          <p:nvPr>
            <p:ph sz="half" idx="2"/>
          </p:nvPr>
        </p:nvSpPr>
        <p:spPr>
          <a:xfrm>
            <a:off x="638355" y="1751162"/>
            <a:ext cx="10717033" cy="443850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545341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Side by S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C077-700E-AEE6-0D8C-3A7E6483A8DD}"/>
              </a:ext>
            </a:extLst>
          </p:cNvPr>
          <p:cNvSpPr>
            <a:spLocks noGrp="1"/>
          </p:cNvSpPr>
          <p:nvPr>
            <p:ph type="title"/>
          </p:nvPr>
        </p:nvSpPr>
        <p:spPr>
          <a:xfrm>
            <a:off x="638355" y="498048"/>
            <a:ext cx="10717033" cy="749247"/>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8FB34F6-A0E6-3EC1-C726-DA7A65B08C7C}"/>
              </a:ext>
            </a:extLst>
          </p:cNvPr>
          <p:cNvSpPr>
            <a:spLocks noGrp="1"/>
          </p:cNvSpPr>
          <p:nvPr>
            <p:ph type="body" idx="1" hasCustomPrompt="1"/>
          </p:nvPr>
        </p:nvSpPr>
        <p:spPr>
          <a:xfrm>
            <a:off x="638355" y="1247295"/>
            <a:ext cx="5157787" cy="423683"/>
          </a:xfrm>
          <a:prstGeom prst="rect">
            <a:avLst/>
          </a:prstGeom>
        </p:spPr>
        <p:txBody>
          <a:bodyPr anchor="b"/>
          <a:lstStyle>
            <a:lvl1pPr marL="0" indent="0" algn="ctr">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Centered Over Image</a:t>
            </a:r>
          </a:p>
        </p:txBody>
      </p:sp>
      <p:sp>
        <p:nvSpPr>
          <p:cNvPr id="5" name="Text Placeholder 4">
            <a:extLst>
              <a:ext uri="{FF2B5EF4-FFF2-40B4-BE49-F238E27FC236}">
                <a16:creationId xmlns:a16="http://schemas.microsoft.com/office/drawing/2014/main" id="{B491F102-A190-AC8D-14C7-1C71550D5FBA}"/>
              </a:ext>
            </a:extLst>
          </p:cNvPr>
          <p:cNvSpPr>
            <a:spLocks noGrp="1"/>
          </p:cNvSpPr>
          <p:nvPr>
            <p:ph type="body" sz="quarter" idx="3" hasCustomPrompt="1"/>
          </p:nvPr>
        </p:nvSpPr>
        <p:spPr>
          <a:xfrm>
            <a:off x="5952226" y="1247295"/>
            <a:ext cx="5403162" cy="423683"/>
          </a:xfrm>
          <a:prstGeom prst="rect">
            <a:avLst/>
          </a:prstGeom>
        </p:spPr>
        <p:txBody>
          <a:bodyPr anchor="b"/>
          <a:lstStyle>
            <a:lvl1pPr marL="0" indent="0" algn="ctr">
              <a:buNone/>
              <a:defRPr sz="2400" b="1">
                <a:solidFill>
                  <a:srgbClr val="3185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Centered Over Image</a:t>
            </a:r>
          </a:p>
        </p:txBody>
      </p:sp>
      <p:sp>
        <p:nvSpPr>
          <p:cNvPr id="9" name="Slide Number Placeholder 8">
            <a:extLst>
              <a:ext uri="{FF2B5EF4-FFF2-40B4-BE49-F238E27FC236}">
                <a16:creationId xmlns:a16="http://schemas.microsoft.com/office/drawing/2014/main" id="{3DEB245D-4514-D142-0828-DACB85F14238}"/>
              </a:ext>
            </a:extLst>
          </p:cNvPr>
          <p:cNvSpPr>
            <a:spLocks noGrp="1"/>
          </p:cNvSpPr>
          <p:nvPr>
            <p:ph type="sldNum" sz="quarter" idx="12"/>
          </p:nvPr>
        </p:nvSpPr>
        <p:spPr/>
        <p:txBody>
          <a:bodyPr/>
          <a:lstStyle/>
          <a:p>
            <a:fld id="{3050731F-0994-42D5-92D3-CC2360AE601E}" type="slidenum">
              <a:rPr lang="en-GB" smtClean="0"/>
              <a:t>‹#›</a:t>
            </a:fld>
            <a:endParaRPr lang="en-GB"/>
          </a:p>
        </p:txBody>
      </p:sp>
      <p:sp>
        <p:nvSpPr>
          <p:cNvPr id="10" name="Rectangle 9">
            <a:extLst>
              <a:ext uri="{FF2B5EF4-FFF2-40B4-BE49-F238E27FC236}">
                <a16:creationId xmlns:a16="http://schemas.microsoft.com/office/drawing/2014/main" id="{B6FEAAFB-0E13-CA81-B8D1-C62B8F572A04}"/>
              </a:ext>
            </a:extLst>
          </p:cNvPr>
          <p:cNvSpPr/>
          <p:nvPr userDrawn="1"/>
        </p:nvSpPr>
        <p:spPr>
          <a:xfrm>
            <a:off x="425422" y="498049"/>
            <a:ext cx="137585" cy="749246"/>
          </a:xfrm>
          <a:prstGeom prst="rect">
            <a:avLst/>
          </a:prstGeom>
          <a:solidFill>
            <a:srgbClr val="236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23342232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1.jpg"/><Relationship Id="rId5" Type="http://schemas.openxmlformats.org/officeDocument/2006/relationships/slideLayout" Target="../slideLayouts/slideLayout20.xml"/><Relationship Id="rId10" Type="http://schemas.openxmlformats.org/officeDocument/2006/relationships/theme" Target="../theme/theme2.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000BC-83DB-53A8-F7E8-8141A13B0CB7}"/>
              </a:ext>
            </a:extLst>
          </p:cNvPr>
          <p:cNvSpPr>
            <a:spLocks noGrp="1"/>
          </p:cNvSpPr>
          <p:nvPr>
            <p:ph type="title"/>
          </p:nvPr>
        </p:nvSpPr>
        <p:spPr>
          <a:xfrm>
            <a:off x="629728" y="498050"/>
            <a:ext cx="10932544" cy="74924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3E8A6E9-793B-20A7-905B-B590C1A1E1AC}"/>
              </a:ext>
            </a:extLst>
          </p:cNvPr>
          <p:cNvSpPr>
            <a:spLocks noGrp="1"/>
          </p:cNvSpPr>
          <p:nvPr>
            <p:ph type="body" idx="1"/>
          </p:nvPr>
        </p:nvSpPr>
        <p:spPr>
          <a:xfrm>
            <a:off x="629727" y="1348219"/>
            <a:ext cx="10932544" cy="48714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0DA95BC5-A583-DEBA-081E-FC421756AFCA}"/>
              </a:ext>
            </a:extLst>
          </p:cNvPr>
          <p:cNvSpPr>
            <a:spLocks noGrp="1"/>
          </p:cNvSpPr>
          <p:nvPr>
            <p:ph type="sldNum" sz="quarter" idx="4"/>
          </p:nvPr>
        </p:nvSpPr>
        <p:spPr>
          <a:xfrm>
            <a:off x="8819071" y="6356350"/>
            <a:ext cx="2743200" cy="365125"/>
          </a:xfrm>
          <a:prstGeom prst="rect">
            <a:avLst/>
          </a:prstGeom>
        </p:spPr>
        <p:txBody>
          <a:bodyPr vert="horz" lIns="91440" tIns="45720" rIns="91440" bIns="45720" rtlCol="0" anchor="ctr"/>
          <a:lstStyle>
            <a:lvl1pPr algn="r">
              <a:defRPr sz="1050">
                <a:solidFill>
                  <a:schemeClr val="bg1">
                    <a:lumMod val="50000"/>
                  </a:schemeClr>
                </a:solidFill>
                <a:latin typeface="Arial" panose="020B0604020202020204" pitchFamily="34" charset="0"/>
                <a:cs typeface="Arial" panose="020B0604020202020204" pitchFamily="34" charset="0"/>
              </a:defRPr>
            </a:lvl1pPr>
          </a:lstStyle>
          <a:p>
            <a:fld id="{3050731F-0994-42D5-92D3-CC2360AE601E}" type="slidenum">
              <a:rPr lang="en-GB" smtClean="0"/>
              <a:pPr/>
              <a:t>‹#›</a:t>
            </a:fld>
            <a:endParaRPr lang="en-GB" dirty="0"/>
          </a:p>
        </p:txBody>
      </p:sp>
    </p:spTree>
    <p:extLst>
      <p:ext uri="{BB962C8B-B14F-4D97-AF65-F5344CB8AC3E}">
        <p14:creationId xmlns:p14="http://schemas.microsoft.com/office/powerpoint/2010/main" val="3943875098"/>
      </p:ext>
    </p:extLst>
  </p:cSld>
  <p:clrMap bg1="lt1" tx1="dk1" bg2="lt2" tx2="dk2" accent1="accent1" accent2="accent2" accent3="accent3" accent4="accent4" accent5="accent5" accent6="accent6" hlink="hlink" folHlink="folHlink"/>
  <p:sldLayoutIdLst>
    <p:sldLayoutId id="2147483650" r:id="rId1"/>
    <p:sldLayoutId id="2147483679" r:id="rId2"/>
    <p:sldLayoutId id="2147483651" r:id="rId3"/>
    <p:sldLayoutId id="2147483652" r:id="rId4"/>
    <p:sldLayoutId id="2147483653" r:id="rId5"/>
    <p:sldLayoutId id="2147483682" r:id="rId6"/>
    <p:sldLayoutId id="2147483681" r:id="rId7"/>
    <p:sldLayoutId id="2147483680" r:id="rId8"/>
    <p:sldLayoutId id="2147483669" r:id="rId9"/>
    <p:sldLayoutId id="2147483670" r:id="rId10"/>
    <p:sldLayoutId id="2147483664" r:id="rId11"/>
    <p:sldLayoutId id="2147483654" r:id="rId12"/>
    <p:sldLayoutId id="2147483655" r:id="rId13"/>
    <p:sldLayoutId id="2147483656" r:id="rId14"/>
    <p:sldLayoutId id="2147483657" r:id="rId15"/>
  </p:sldLayoutIdLst>
  <p:hf hdr="0" ftr="0" dt="0"/>
  <p:txStyles>
    <p:titleStyle>
      <a:lvl1pPr algn="l" defTabSz="914400" rtl="0" eaLnBrk="1" latinLnBrk="0" hangingPunct="1">
        <a:lnSpc>
          <a:spcPct val="90000"/>
        </a:lnSpc>
        <a:spcBef>
          <a:spcPct val="0"/>
        </a:spcBef>
        <a:buNone/>
        <a:defRPr sz="3800" b="1" kern="1200">
          <a:solidFill>
            <a:srgbClr val="236138"/>
          </a:solidFill>
          <a:latin typeface="Arial" panose="020B0604020202020204" pitchFamily="34" charset="0"/>
          <a:ea typeface="+mj-ea"/>
          <a:cs typeface="Arial" panose="020B0604020202020204" pitchFamily="34" charset="0"/>
        </a:defRPr>
      </a:lvl1pPr>
    </p:titleStyle>
    <p:bodyStyle>
      <a:lvl1pPr marL="270000" indent="-2700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4000" indent="-2700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8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404000" indent="-342900" algn="l" defTabSz="914400" rtl="0" eaLnBrk="1" latinLnBrk="0" hangingPunct="1">
        <a:lnSpc>
          <a:spcPct val="90000"/>
        </a:lnSpc>
        <a:spcBef>
          <a:spcPts val="500"/>
        </a:spcBef>
        <a:buFont typeface="+mj-lt"/>
        <a:buAutoNum type="arabicParenR"/>
        <a:defRPr sz="1800" kern="1200">
          <a:solidFill>
            <a:schemeClr val="tx1"/>
          </a:solidFill>
          <a:latin typeface="Arial" panose="020B0604020202020204" pitchFamily="34" charset="0"/>
          <a:ea typeface="+mn-ea"/>
          <a:cs typeface="Arial" panose="020B0604020202020204" pitchFamily="34" charset="0"/>
        </a:defRPr>
      </a:lvl4pPr>
      <a:lvl5pPr marL="1692000" indent="-2700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000BC-83DB-53A8-F7E8-8141A13B0CB7}"/>
              </a:ext>
            </a:extLst>
          </p:cNvPr>
          <p:cNvSpPr>
            <a:spLocks noGrp="1"/>
          </p:cNvSpPr>
          <p:nvPr>
            <p:ph type="title"/>
          </p:nvPr>
        </p:nvSpPr>
        <p:spPr>
          <a:xfrm>
            <a:off x="629728" y="498050"/>
            <a:ext cx="10932544" cy="74924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3E8A6E9-793B-20A7-905B-B590C1A1E1AC}"/>
              </a:ext>
            </a:extLst>
          </p:cNvPr>
          <p:cNvSpPr>
            <a:spLocks noGrp="1"/>
          </p:cNvSpPr>
          <p:nvPr>
            <p:ph type="body" idx="1"/>
          </p:nvPr>
        </p:nvSpPr>
        <p:spPr>
          <a:xfrm>
            <a:off x="629727" y="1348219"/>
            <a:ext cx="10932544" cy="48714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0DA95BC5-A583-DEBA-081E-FC421756AFCA}"/>
              </a:ext>
            </a:extLst>
          </p:cNvPr>
          <p:cNvSpPr>
            <a:spLocks noGrp="1"/>
          </p:cNvSpPr>
          <p:nvPr>
            <p:ph type="sldNum" sz="quarter" idx="4"/>
          </p:nvPr>
        </p:nvSpPr>
        <p:spPr>
          <a:xfrm>
            <a:off x="8819071" y="6356350"/>
            <a:ext cx="2743200" cy="365125"/>
          </a:xfrm>
          <a:prstGeom prst="rect">
            <a:avLst/>
          </a:prstGeom>
        </p:spPr>
        <p:txBody>
          <a:bodyPr vert="horz" lIns="91440" tIns="45720" rIns="91440" bIns="45720" rtlCol="0" anchor="ctr"/>
          <a:lstStyle>
            <a:lvl1pPr algn="r">
              <a:defRPr sz="1050">
                <a:solidFill>
                  <a:schemeClr val="bg1">
                    <a:lumMod val="50000"/>
                  </a:schemeClr>
                </a:solidFill>
                <a:latin typeface="Arial" panose="020B0604020202020204" pitchFamily="34" charset="0"/>
                <a:cs typeface="Arial" panose="020B0604020202020204" pitchFamily="34" charset="0"/>
              </a:defRPr>
            </a:lvl1pPr>
          </a:lstStyle>
          <a:p>
            <a:fld id="{3050731F-0994-42D5-92D3-CC2360AE601E}" type="slidenum">
              <a:rPr lang="en-GB" smtClean="0"/>
              <a:pPr/>
              <a:t>‹#›</a:t>
            </a:fld>
            <a:endParaRPr lang="en-GB" dirty="0"/>
          </a:p>
        </p:txBody>
      </p:sp>
      <p:pic>
        <p:nvPicPr>
          <p:cNvPr id="7" name="Picture 6">
            <a:extLst>
              <a:ext uri="{FF2B5EF4-FFF2-40B4-BE49-F238E27FC236}">
                <a16:creationId xmlns:a16="http://schemas.microsoft.com/office/drawing/2014/main" id="{EDE1E710-5EE4-3F2E-7E88-E8EA17B12A97}"/>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579417" y="6356350"/>
            <a:ext cx="3184525" cy="225571"/>
          </a:xfrm>
          <a:prstGeom prst="rect">
            <a:avLst/>
          </a:prstGeom>
        </p:spPr>
      </p:pic>
    </p:spTree>
    <p:extLst>
      <p:ext uri="{BB962C8B-B14F-4D97-AF65-F5344CB8AC3E}">
        <p14:creationId xmlns:p14="http://schemas.microsoft.com/office/powerpoint/2010/main" val="122893169"/>
      </p:ext>
    </p:extLst>
  </p:cSld>
  <p:clrMap bg1="lt1" tx1="dk1" bg2="lt2" tx2="dk2" accent1="accent1" accent2="accent2" accent3="accent3" accent4="accent4" accent5="accent5" accent6="accent6" hlink="hlink" folHlink="folHlink"/>
  <p:sldLayoutIdLst>
    <p:sldLayoutId id="2147483672" r:id="rId1"/>
    <p:sldLayoutId id="2147483674" r:id="rId2"/>
    <p:sldLayoutId id="2147483676" r:id="rId3"/>
    <p:sldLayoutId id="2147483677" r:id="rId4"/>
    <p:sldLayoutId id="2147483678" r:id="rId5"/>
    <p:sldLayoutId id="2147483683" r:id="rId6"/>
    <p:sldLayoutId id="2147483684" r:id="rId7"/>
    <p:sldLayoutId id="2147483685" r:id="rId8"/>
    <p:sldLayoutId id="2147483686" r:id="rId9"/>
  </p:sldLayoutIdLst>
  <p:hf hdr="0" ftr="0" dt="0"/>
  <p:txStyles>
    <p:titleStyle>
      <a:lvl1pPr algn="l" defTabSz="914400" rtl="0" eaLnBrk="1" latinLnBrk="0" hangingPunct="1">
        <a:lnSpc>
          <a:spcPct val="90000"/>
        </a:lnSpc>
        <a:spcBef>
          <a:spcPct val="0"/>
        </a:spcBef>
        <a:buNone/>
        <a:defRPr sz="3800" b="1" kern="1200">
          <a:solidFill>
            <a:srgbClr val="236138"/>
          </a:solidFill>
          <a:latin typeface="Arial" panose="020B0604020202020204" pitchFamily="34" charset="0"/>
          <a:ea typeface="+mj-ea"/>
          <a:cs typeface="Arial" panose="020B0604020202020204" pitchFamily="34" charset="0"/>
        </a:defRPr>
      </a:lvl1pPr>
    </p:titleStyle>
    <p:bodyStyle>
      <a:lvl1pPr marL="270000" indent="-2700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4000" indent="-2700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8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404000" indent="-342900" algn="l" defTabSz="914400" rtl="0" eaLnBrk="1" latinLnBrk="0" hangingPunct="1">
        <a:lnSpc>
          <a:spcPct val="90000"/>
        </a:lnSpc>
        <a:spcBef>
          <a:spcPts val="500"/>
        </a:spcBef>
        <a:buFont typeface="+mj-lt"/>
        <a:buAutoNum type="arabicParenR"/>
        <a:defRPr sz="1800" kern="1200">
          <a:solidFill>
            <a:schemeClr val="tx1"/>
          </a:solidFill>
          <a:latin typeface="Arial" panose="020B0604020202020204" pitchFamily="34" charset="0"/>
          <a:ea typeface="+mn-ea"/>
          <a:cs typeface="Arial" panose="020B0604020202020204" pitchFamily="34" charset="0"/>
        </a:defRPr>
      </a:lvl4pPr>
      <a:lvl5pPr marL="1692000" indent="-2700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6700863"/>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dirty="0"/>
              <a:t>Leases ( US GAAP)</a:t>
            </a:r>
          </a:p>
        </p:txBody>
      </p:sp>
      <p:sp>
        <p:nvSpPr>
          <p:cNvPr id="2" name="Text Placeholder 1">
            <a:extLst>
              <a:ext uri="{FF2B5EF4-FFF2-40B4-BE49-F238E27FC236}">
                <a16:creationId xmlns:a16="http://schemas.microsoft.com/office/drawing/2014/main" id="{DE997A91-9CA1-4BD6-BAA3-FF5CCC881088}"/>
              </a:ext>
            </a:extLst>
          </p:cNvPr>
          <p:cNvSpPr>
            <a:spLocks noGrp="1"/>
          </p:cNvSpPr>
          <p:nvPr>
            <p:ph type="body" idx="1"/>
          </p:nvPr>
        </p:nvSpPr>
        <p:spPr>
          <a:xfrm>
            <a:off x="983794" y="4239199"/>
            <a:ext cx="4045405" cy="423683"/>
          </a:xfrm>
        </p:spPr>
        <p:txBody>
          <a:bodyPr>
            <a:normAutofit fontScale="92500"/>
          </a:bodyPr>
          <a:lstStyle/>
          <a:p>
            <a:r>
              <a:rPr lang="en-US" dirty="0"/>
              <a:t>Finance vs Operating Lease</a:t>
            </a:r>
            <a:endParaRPr lang="en-GB" dirty="0"/>
          </a:p>
        </p:txBody>
      </p:sp>
      <p:sp>
        <p:nvSpPr>
          <p:cNvPr id="3" name="Slide Number Placeholder 2"/>
          <p:cNvSpPr>
            <a:spLocks noGrp="1"/>
          </p:cNvSpPr>
          <p:nvPr>
            <p:ph type="sldNum" sz="quarter" idx="12"/>
          </p:nvPr>
        </p:nvSpPr>
        <p:spPr/>
        <p:txBody>
          <a:bodyPr/>
          <a:lstStyle/>
          <a:p>
            <a:pPr lvl="0"/>
            <a:fld id="{65786598-F0B5-47AA-B83B-BA85C48D8D6E}" type="slidenum">
              <a:rPr lang="en-GB" noProof="0" smtClean="0"/>
              <a:pPr lvl="0"/>
              <a:t>1</a:t>
            </a:fld>
            <a:endParaRPr lang="en-GB" noProof="0" dirty="0"/>
          </a:p>
        </p:txBody>
      </p:sp>
      <p:sp>
        <p:nvSpPr>
          <p:cNvPr id="6" name="Text Placeholder 1">
            <a:extLst>
              <a:ext uri="{FF2B5EF4-FFF2-40B4-BE49-F238E27FC236}">
                <a16:creationId xmlns:a16="http://schemas.microsoft.com/office/drawing/2014/main" id="{BACC51BA-623D-F9FE-4328-E894B522738D}"/>
              </a:ext>
            </a:extLst>
          </p:cNvPr>
          <p:cNvSpPr txBox="1">
            <a:spLocks/>
          </p:cNvSpPr>
          <p:nvPr/>
        </p:nvSpPr>
        <p:spPr>
          <a:xfrm>
            <a:off x="7826703" y="2625554"/>
            <a:ext cx="2312977"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solidFill>
                  <a:srgbClr val="FF0000"/>
                </a:solidFill>
              </a:rPr>
              <a:t>2. Party type</a:t>
            </a:r>
            <a:endParaRPr lang="en-GB" dirty="0">
              <a:solidFill>
                <a:srgbClr val="FF0000"/>
              </a:solidFill>
            </a:endParaRPr>
          </a:p>
        </p:txBody>
      </p:sp>
      <p:sp>
        <p:nvSpPr>
          <p:cNvPr id="9" name="TextBox 8">
            <a:extLst>
              <a:ext uri="{FF2B5EF4-FFF2-40B4-BE49-F238E27FC236}">
                <a16:creationId xmlns:a16="http://schemas.microsoft.com/office/drawing/2014/main" id="{24D2A8BE-BE4B-56CE-CAC2-B4219B1ADC58}"/>
              </a:ext>
            </a:extLst>
          </p:cNvPr>
          <p:cNvSpPr txBox="1"/>
          <p:nvPr/>
        </p:nvSpPr>
        <p:spPr>
          <a:xfrm>
            <a:off x="526595" y="1761748"/>
            <a:ext cx="6096000" cy="461665"/>
          </a:xfrm>
          <a:prstGeom prst="rect">
            <a:avLst/>
          </a:prstGeom>
          <a:noFill/>
        </p:spPr>
        <p:txBody>
          <a:bodyPr wrap="square">
            <a:spAutoFit/>
          </a:bodyPr>
          <a:lstStyle/>
          <a:p>
            <a:r>
              <a:rPr lang="en-GB" altLang="en-US" sz="2400" dirty="0"/>
              <a:t>We can look at leases from 2 perspectives</a:t>
            </a:r>
            <a:endParaRPr lang="en-US" sz="2400" dirty="0"/>
          </a:p>
        </p:txBody>
      </p:sp>
      <p:sp>
        <p:nvSpPr>
          <p:cNvPr id="12" name="Text Placeholder 1">
            <a:extLst>
              <a:ext uri="{FF2B5EF4-FFF2-40B4-BE49-F238E27FC236}">
                <a16:creationId xmlns:a16="http://schemas.microsoft.com/office/drawing/2014/main" id="{71D6D3DD-942C-0D26-F14C-011DBAB71990}"/>
              </a:ext>
            </a:extLst>
          </p:cNvPr>
          <p:cNvSpPr txBox="1">
            <a:spLocks/>
          </p:cNvSpPr>
          <p:nvPr/>
        </p:nvSpPr>
        <p:spPr>
          <a:xfrm>
            <a:off x="1217475" y="2625554"/>
            <a:ext cx="4380686"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solidFill>
                  <a:srgbClr val="FF0000"/>
                </a:solidFill>
              </a:rPr>
              <a:t>1. Lease type</a:t>
            </a:r>
            <a:endParaRPr lang="en-GB" dirty="0">
              <a:solidFill>
                <a:srgbClr val="FF0000"/>
              </a:solidFill>
            </a:endParaRPr>
          </a:p>
        </p:txBody>
      </p:sp>
      <p:sp>
        <p:nvSpPr>
          <p:cNvPr id="13" name="Text Placeholder 1">
            <a:extLst>
              <a:ext uri="{FF2B5EF4-FFF2-40B4-BE49-F238E27FC236}">
                <a16:creationId xmlns:a16="http://schemas.microsoft.com/office/drawing/2014/main" id="{23BF4D59-D5FC-8250-851B-34A0CA8B3E31}"/>
              </a:ext>
            </a:extLst>
          </p:cNvPr>
          <p:cNvSpPr txBox="1">
            <a:spLocks/>
          </p:cNvSpPr>
          <p:nvPr/>
        </p:nvSpPr>
        <p:spPr>
          <a:xfrm>
            <a:off x="7655422" y="4239199"/>
            <a:ext cx="4045405"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Lessor vs Lessee</a:t>
            </a:r>
            <a:endParaRPr lang="en-GB" dirty="0"/>
          </a:p>
        </p:txBody>
      </p:sp>
      <p:sp>
        <p:nvSpPr>
          <p:cNvPr id="14" name="Arrow: Down 13">
            <a:extLst>
              <a:ext uri="{FF2B5EF4-FFF2-40B4-BE49-F238E27FC236}">
                <a16:creationId xmlns:a16="http://schemas.microsoft.com/office/drawing/2014/main" id="{5C025E08-9118-3532-E929-B7825D2EF05B}"/>
              </a:ext>
            </a:extLst>
          </p:cNvPr>
          <p:cNvSpPr/>
          <p:nvPr/>
        </p:nvSpPr>
        <p:spPr>
          <a:xfrm>
            <a:off x="2377440" y="3408632"/>
            <a:ext cx="304800" cy="2934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625298C8-3BE5-249B-13EF-BF2742B6151B}"/>
              </a:ext>
            </a:extLst>
          </p:cNvPr>
          <p:cNvSpPr/>
          <p:nvPr/>
        </p:nvSpPr>
        <p:spPr>
          <a:xfrm>
            <a:off x="8636000" y="3408632"/>
            <a:ext cx="304800" cy="2934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B33E70-958E-81E2-8717-1AE364270F41}"/>
              </a:ext>
            </a:extLst>
          </p:cNvPr>
          <p:cNvSpPr txBox="1"/>
          <p:nvPr/>
        </p:nvSpPr>
        <p:spPr>
          <a:xfrm>
            <a:off x="711200" y="1079033"/>
            <a:ext cx="6096000" cy="369332"/>
          </a:xfrm>
          <a:prstGeom prst="rect">
            <a:avLst/>
          </a:prstGeom>
          <a:noFill/>
        </p:spPr>
        <p:txBody>
          <a:bodyPr wrap="square">
            <a:spAutoFit/>
          </a:bodyPr>
          <a:lstStyle/>
          <a:p>
            <a:r>
              <a:rPr lang="en-GB" altLang="en-US" dirty="0"/>
              <a:t>ASC topic 842</a:t>
            </a:r>
            <a:endParaRPr lang="en-US" dirty="0"/>
          </a:p>
        </p:txBody>
      </p:sp>
    </p:spTree>
    <p:extLst>
      <p:ext uri="{BB962C8B-B14F-4D97-AF65-F5344CB8AC3E}">
        <p14:creationId xmlns:p14="http://schemas.microsoft.com/office/powerpoint/2010/main" val="145131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29A0D-7216-5B28-A5FF-92A4C0C85480}"/>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9A856727-ABA0-A005-E2A2-7B776483176C}"/>
              </a:ext>
            </a:extLst>
          </p:cNvPr>
          <p:cNvSpPr>
            <a:spLocks noGrp="1" noChangeArrowheads="1"/>
          </p:cNvSpPr>
          <p:nvPr>
            <p:ph type="title"/>
          </p:nvPr>
        </p:nvSpPr>
        <p:spPr/>
        <p:txBody>
          <a:bodyPr/>
          <a:lstStyle/>
          <a:p>
            <a:r>
              <a:rPr lang="en-GB" altLang="en-US" dirty="0"/>
              <a:t>Lessee vs Lessor</a:t>
            </a:r>
          </a:p>
        </p:txBody>
      </p:sp>
      <p:sp>
        <p:nvSpPr>
          <p:cNvPr id="3" name="Slide Number Placeholder 2">
            <a:extLst>
              <a:ext uri="{FF2B5EF4-FFF2-40B4-BE49-F238E27FC236}">
                <a16:creationId xmlns:a16="http://schemas.microsoft.com/office/drawing/2014/main" id="{9E7073B8-6AAC-4389-3684-E4FE89D88ED9}"/>
              </a:ext>
            </a:extLst>
          </p:cNvPr>
          <p:cNvSpPr>
            <a:spLocks noGrp="1"/>
          </p:cNvSpPr>
          <p:nvPr>
            <p:ph type="sldNum" sz="quarter" idx="12"/>
          </p:nvPr>
        </p:nvSpPr>
        <p:spPr/>
        <p:txBody>
          <a:bodyPr/>
          <a:lstStyle/>
          <a:p>
            <a:pPr lvl="0"/>
            <a:fld id="{65786598-F0B5-47AA-B83B-BA85C48D8D6E}" type="slidenum">
              <a:rPr lang="en-GB" noProof="0" smtClean="0"/>
              <a:pPr lvl="0"/>
              <a:t>2</a:t>
            </a:fld>
            <a:endParaRPr lang="en-GB" noProof="0" dirty="0"/>
          </a:p>
        </p:txBody>
      </p:sp>
      <p:graphicFrame>
        <p:nvGraphicFramePr>
          <p:cNvPr id="10" name="Content Placeholder 9">
            <a:extLst>
              <a:ext uri="{FF2B5EF4-FFF2-40B4-BE49-F238E27FC236}">
                <a16:creationId xmlns:a16="http://schemas.microsoft.com/office/drawing/2014/main" id="{71790445-C8D8-A01B-55C3-4BFB1C2BEDDB}"/>
              </a:ext>
            </a:extLst>
          </p:cNvPr>
          <p:cNvGraphicFramePr>
            <a:graphicFrameLocks noGrp="1"/>
          </p:cNvGraphicFramePr>
          <p:nvPr>
            <p:ph sz="half" idx="2"/>
            <p:extLst>
              <p:ext uri="{D42A27DB-BD31-4B8C-83A1-F6EECF244321}">
                <p14:modId xmlns:p14="http://schemas.microsoft.com/office/powerpoint/2010/main" val="3401078129"/>
              </p:ext>
            </p:extLst>
          </p:nvPr>
        </p:nvGraphicFramePr>
        <p:xfrm>
          <a:off x="638355" y="1539342"/>
          <a:ext cx="10497182" cy="4373778"/>
        </p:xfrm>
        <a:graphic>
          <a:graphicData uri="http://schemas.openxmlformats.org/drawingml/2006/table">
            <a:tbl>
              <a:tblPr firstRow="1" bandRow="1">
                <a:tableStyleId>{5C22544A-7EE6-4342-B048-85BDC9FD1C3A}</a:tableStyleId>
              </a:tblPr>
              <a:tblGrid>
                <a:gridCol w="5248591">
                  <a:extLst>
                    <a:ext uri="{9D8B030D-6E8A-4147-A177-3AD203B41FA5}">
                      <a16:colId xmlns:a16="http://schemas.microsoft.com/office/drawing/2014/main" val="613415404"/>
                    </a:ext>
                  </a:extLst>
                </a:gridCol>
                <a:gridCol w="5248591">
                  <a:extLst>
                    <a:ext uri="{9D8B030D-6E8A-4147-A177-3AD203B41FA5}">
                      <a16:colId xmlns:a16="http://schemas.microsoft.com/office/drawing/2014/main" val="4123381206"/>
                    </a:ext>
                  </a:extLst>
                </a:gridCol>
              </a:tblGrid>
              <a:tr h="806379">
                <a:tc>
                  <a:txBody>
                    <a:bodyPr/>
                    <a:lstStyle/>
                    <a:p>
                      <a:pPr algn="ctr"/>
                      <a:r>
                        <a:rPr lang="en-US" dirty="0"/>
                        <a:t>Lessee ( Renter)</a:t>
                      </a:r>
                    </a:p>
                  </a:txBody>
                  <a:tcPr anchor="ctr"/>
                </a:tc>
                <a:tc>
                  <a:txBody>
                    <a:bodyPr/>
                    <a:lstStyle/>
                    <a:p>
                      <a:pPr algn="ctr"/>
                      <a:r>
                        <a:rPr lang="en-US" dirty="0"/>
                        <a:t>Lessor ( Owner)</a:t>
                      </a:r>
                    </a:p>
                  </a:txBody>
                  <a:tcPr anchor="ctr"/>
                </a:tc>
                <a:extLst>
                  <a:ext uri="{0D108BD9-81ED-4DB2-BD59-A6C34878D82A}">
                    <a16:rowId xmlns:a16="http://schemas.microsoft.com/office/drawing/2014/main" val="3129465139"/>
                  </a:ext>
                </a:extLst>
              </a:tr>
              <a:tr h="1189133">
                <a:tc>
                  <a:txBody>
                    <a:bodyPr/>
                    <a:lstStyle/>
                    <a:p>
                      <a:r>
                        <a:rPr lang="en-US" dirty="0"/>
                        <a:t>Financing option at usually fixed rate</a:t>
                      </a:r>
                    </a:p>
                  </a:txBody>
                  <a:tcPr anchor="ctr"/>
                </a:tc>
                <a:tc>
                  <a:txBody>
                    <a:bodyPr/>
                    <a:lstStyle/>
                    <a:p>
                      <a:r>
                        <a:rPr lang="en-US" dirty="0"/>
                        <a:t>Additional source of income: interest income</a:t>
                      </a:r>
                    </a:p>
                  </a:txBody>
                  <a:tcPr anchor="ctr"/>
                </a:tc>
                <a:extLst>
                  <a:ext uri="{0D108BD9-81ED-4DB2-BD59-A6C34878D82A}">
                    <a16:rowId xmlns:a16="http://schemas.microsoft.com/office/drawing/2014/main" val="1129625099"/>
                  </a:ext>
                </a:extLst>
              </a:tr>
              <a:tr h="1189133">
                <a:tc>
                  <a:txBody>
                    <a:bodyPr/>
                    <a:lstStyle/>
                    <a:p>
                      <a:r>
                        <a:rPr lang="en-US" dirty="0"/>
                        <a:t>Minimal risk of obsolescence</a:t>
                      </a:r>
                    </a:p>
                  </a:txBody>
                  <a:tcPr anchor="ctr"/>
                </a:tc>
                <a:tc>
                  <a:txBody>
                    <a:bodyPr/>
                    <a:lstStyle/>
                    <a:p>
                      <a:r>
                        <a:rPr lang="en-US" dirty="0"/>
                        <a:t>Help boost sales</a:t>
                      </a:r>
                    </a:p>
                  </a:txBody>
                  <a:tcPr anchor="ctr"/>
                </a:tc>
                <a:extLst>
                  <a:ext uri="{0D108BD9-81ED-4DB2-BD59-A6C34878D82A}">
                    <a16:rowId xmlns:a16="http://schemas.microsoft.com/office/drawing/2014/main" val="2923749486"/>
                  </a:ext>
                </a:extLst>
              </a:tr>
              <a:tr h="1189133">
                <a:tc>
                  <a:txBody>
                    <a:bodyPr/>
                    <a:lstStyle/>
                    <a:p>
                      <a:r>
                        <a:rPr lang="en-US" dirty="0"/>
                        <a:t>Affordable, less costly than buying ?</a:t>
                      </a:r>
                    </a:p>
                  </a:txBody>
                  <a:tcPr anchor="ctr"/>
                </a:tc>
                <a:tc>
                  <a:txBody>
                    <a:bodyPr/>
                    <a:lstStyle/>
                    <a:p>
                      <a:r>
                        <a:rPr lang="en-US" dirty="0"/>
                        <a:t>Tax benefits to various parties</a:t>
                      </a:r>
                    </a:p>
                  </a:txBody>
                  <a:tcPr anchor="ctr"/>
                </a:tc>
                <a:extLst>
                  <a:ext uri="{0D108BD9-81ED-4DB2-BD59-A6C34878D82A}">
                    <a16:rowId xmlns:a16="http://schemas.microsoft.com/office/drawing/2014/main" val="2934865991"/>
                  </a:ext>
                </a:extLst>
              </a:tr>
            </a:tbl>
          </a:graphicData>
        </a:graphic>
      </p:graphicFrame>
    </p:spTree>
    <p:extLst>
      <p:ext uri="{BB962C8B-B14F-4D97-AF65-F5344CB8AC3E}">
        <p14:creationId xmlns:p14="http://schemas.microsoft.com/office/powerpoint/2010/main" val="4231440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4EE7C-31FC-EDF6-0072-24414D6B4AC1}"/>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9B6ED70E-4BFC-5C0A-E078-025157E35038}"/>
              </a:ext>
            </a:extLst>
          </p:cNvPr>
          <p:cNvSpPr>
            <a:spLocks noGrp="1" noChangeArrowheads="1"/>
          </p:cNvSpPr>
          <p:nvPr>
            <p:ph type="title"/>
          </p:nvPr>
        </p:nvSpPr>
        <p:spPr/>
        <p:txBody>
          <a:bodyPr/>
          <a:lstStyle/>
          <a:p>
            <a:r>
              <a:rPr lang="en-GB" altLang="en-US" dirty="0"/>
              <a:t>Lease Classification…</a:t>
            </a:r>
          </a:p>
        </p:txBody>
      </p:sp>
      <p:sp>
        <p:nvSpPr>
          <p:cNvPr id="3" name="Slide Number Placeholder 2">
            <a:extLst>
              <a:ext uri="{FF2B5EF4-FFF2-40B4-BE49-F238E27FC236}">
                <a16:creationId xmlns:a16="http://schemas.microsoft.com/office/drawing/2014/main" id="{F491827F-C4E6-87A6-1D0C-92BC06751006}"/>
              </a:ext>
            </a:extLst>
          </p:cNvPr>
          <p:cNvSpPr>
            <a:spLocks noGrp="1"/>
          </p:cNvSpPr>
          <p:nvPr>
            <p:ph type="sldNum" sz="quarter" idx="12"/>
          </p:nvPr>
        </p:nvSpPr>
        <p:spPr/>
        <p:txBody>
          <a:bodyPr/>
          <a:lstStyle/>
          <a:p>
            <a:pPr lvl="0"/>
            <a:fld id="{65786598-F0B5-47AA-B83B-BA85C48D8D6E}" type="slidenum">
              <a:rPr lang="en-GB" noProof="0" smtClean="0"/>
              <a:pPr lvl="0"/>
              <a:t>3</a:t>
            </a:fld>
            <a:endParaRPr lang="en-GB" noProof="0" dirty="0"/>
          </a:p>
        </p:txBody>
      </p:sp>
      <p:sp>
        <p:nvSpPr>
          <p:cNvPr id="2" name="Text Placeholder 1">
            <a:extLst>
              <a:ext uri="{FF2B5EF4-FFF2-40B4-BE49-F238E27FC236}">
                <a16:creationId xmlns:a16="http://schemas.microsoft.com/office/drawing/2014/main" id="{ECD9D7AA-ACCA-4ADD-3D49-95D409D6CD54}"/>
              </a:ext>
            </a:extLst>
          </p:cNvPr>
          <p:cNvSpPr>
            <a:spLocks noGrp="1"/>
          </p:cNvSpPr>
          <p:nvPr>
            <p:ph type="body" idx="1"/>
          </p:nvPr>
        </p:nvSpPr>
        <p:spPr>
          <a:xfrm>
            <a:off x="638355" y="1890052"/>
            <a:ext cx="10717033" cy="423683"/>
          </a:xfrm>
        </p:spPr>
        <p:txBody>
          <a:bodyPr/>
          <a:lstStyle/>
          <a:p>
            <a:r>
              <a:rPr lang="en-US" dirty="0"/>
              <a:t>Substance Over Form !</a:t>
            </a:r>
          </a:p>
        </p:txBody>
      </p:sp>
      <p:sp>
        <p:nvSpPr>
          <p:cNvPr id="4" name="Text Placeholder 1">
            <a:extLst>
              <a:ext uri="{FF2B5EF4-FFF2-40B4-BE49-F238E27FC236}">
                <a16:creationId xmlns:a16="http://schemas.microsoft.com/office/drawing/2014/main" id="{C267BD6F-81B0-7F82-5BCA-BE71E233059E}"/>
              </a:ext>
            </a:extLst>
          </p:cNvPr>
          <p:cNvSpPr txBox="1">
            <a:spLocks/>
          </p:cNvSpPr>
          <p:nvPr/>
        </p:nvSpPr>
        <p:spPr>
          <a:xfrm>
            <a:off x="638354" y="2641532"/>
            <a:ext cx="1071703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If arrangement is effectively a purchase &gt;&gt; Finance Lease</a:t>
            </a:r>
          </a:p>
        </p:txBody>
      </p:sp>
      <p:sp>
        <p:nvSpPr>
          <p:cNvPr id="7" name="Text Placeholder 1">
            <a:extLst>
              <a:ext uri="{FF2B5EF4-FFF2-40B4-BE49-F238E27FC236}">
                <a16:creationId xmlns:a16="http://schemas.microsoft.com/office/drawing/2014/main" id="{81AA4304-2BFB-14B2-992E-0FA18A559AB4}"/>
              </a:ext>
            </a:extLst>
          </p:cNvPr>
          <p:cNvSpPr txBox="1">
            <a:spLocks/>
          </p:cNvSpPr>
          <p:nvPr/>
        </p:nvSpPr>
        <p:spPr>
          <a:xfrm>
            <a:off x="638354" y="3393012"/>
            <a:ext cx="1071703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Transfer of control or ownership ( How do we know ?)</a:t>
            </a:r>
          </a:p>
        </p:txBody>
      </p:sp>
      <p:sp>
        <p:nvSpPr>
          <p:cNvPr id="9" name="TextBox 8">
            <a:extLst>
              <a:ext uri="{FF2B5EF4-FFF2-40B4-BE49-F238E27FC236}">
                <a16:creationId xmlns:a16="http://schemas.microsoft.com/office/drawing/2014/main" id="{5DA1921E-0324-262E-2B1A-56985A709399}"/>
              </a:ext>
            </a:extLst>
          </p:cNvPr>
          <p:cNvSpPr txBox="1"/>
          <p:nvPr/>
        </p:nvSpPr>
        <p:spPr>
          <a:xfrm>
            <a:off x="1209040" y="3816695"/>
            <a:ext cx="8493760" cy="646331"/>
          </a:xfrm>
          <a:prstGeom prst="rect">
            <a:avLst/>
          </a:prstGeom>
          <a:noFill/>
        </p:spPr>
        <p:txBody>
          <a:bodyPr wrap="square">
            <a:spAutoFit/>
          </a:bodyPr>
          <a:lstStyle/>
          <a:p>
            <a:r>
              <a:rPr lang="en-GB" altLang="en-US" dirty="0"/>
              <a:t>Lessee takes ownership control or consume substantial part of underlying asset</a:t>
            </a:r>
          </a:p>
          <a:p>
            <a:r>
              <a:rPr lang="en-GB" dirty="0"/>
              <a:t>If not, Operating lease</a:t>
            </a:r>
            <a:endParaRPr lang="en-US" dirty="0"/>
          </a:p>
        </p:txBody>
      </p:sp>
      <p:sp>
        <p:nvSpPr>
          <p:cNvPr id="11" name="Text Placeholder 1">
            <a:extLst>
              <a:ext uri="{FF2B5EF4-FFF2-40B4-BE49-F238E27FC236}">
                <a16:creationId xmlns:a16="http://schemas.microsoft.com/office/drawing/2014/main" id="{166D654D-B2BE-CFFB-7915-6E24261FECD7}"/>
              </a:ext>
            </a:extLst>
          </p:cNvPr>
          <p:cNvSpPr txBox="1">
            <a:spLocks/>
          </p:cNvSpPr>
          <p:nvPr/>
        </p:nvSpPr>
        <p:spPr>
          <a:xfrm>
            <a:off x="638353" y="4849816"/>
            <a:ext cx="1071703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Condition(s) to have a Finance Lease</a:t>
            </a:r>
          </a:p>
        </p:txBody>
      </p:sp>
    </p:spTree>
    <p:extLst>
      <p:ext uri="{BB962C8B-B14F-4D97-AF65-F5344CB8AC3E}">
        <p14:creationId xmlns:p14="http://schemas.microsoft.com/office/powerpoint/2010/main" val="371904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dirty="0"/>
              <a:t>Finance or Operating lease ?</a:t>
            </a:r>
          </a:p>
        </p:txBody>
      </p:sp>
      <p:sp>
        <p:nvSpPr>
          <p:cNvPr id="2" name="Text Placeholder 1">
            <a:extLst>
              <a:ext uri="{FF2B5EF4-FFF2-40B4-BE49-F238E27FC236}">
                <a16:creationId xmlns:a16="http://schemas.microsoft.com/office/drawing/2014/main" id="{1544C221-0983-4FE2-893C-4869741778E2}"/>
              </a:ext>
            </a:extLst>
          </p:cNvPr>
          <p:cNvSpPr>
            <a:spLocks noGrp="1"/>
          </p:cNvSpPr>
          <p:nvPr>
            <p:ph type="body" idx="1"/>
          </p:nvPr>
        </p:nvSpPr>
        <p:spPr/>
        <p:txBody>
          <a:bodyPr/>
          <a:lstStyle/>
          <a:p>
            <a:r>
              <a:rPr lang="en-US" dirty="0"/>
              <a:t>5-point test</a:t>
            </a:r>
          </a:p>
        </p:txBody>
      </p:sp>
      <p:sp>
        <p:nvSpPr>
          <p:cNvPr id="9219" name="Rectangle 3"/>
          <p:cNvSpPr>
            <a:spLocks noGrp="1" noChangeArrowheads="1"/>
          </p:cNvSpPr>
          <p:nvPr>
            <p:ph sz="half" idx="2"/>
          </p:nvPr>
        </p:nvSpPr>
        <p:spPr>
          <a:xfrm>
            <a:off x="598474" y="1996542"/>
            <a:ext cx="7388046" cy="4305694"/>
          </a:xfrm>
        </p:spPr>
        <p:txBody>
          <a:bodyPr>
            <a:normAutofit fontScale="77500" lnSpcReduction="20000"/>
          </a:bodyPr>
          <a:lstStyle/>
          <a:p>
            <a:pPr marL="457200" indent="-457200">
              <a:spcAft>
                <a:spcPts val="1000"/>
              </a:spcAft>
              <a:buAutoNum type="arabicPeriod"/>
            </a:pPr>
            <a:r>
              <a:rPr lang="en-GB" altLang="en-US" dirty="0"/>
              <a:t>Transfer of Ownership test</a:t>
            </a:r>
          </a:p>
          <a:p>
            <a:pPr marL="871200" lvl="1" indent="-457200">
              <a:spcAft>
                <a:spcPts val="1000"/>
              </a:spcAft>
              <a:buFont typeface="+mj-lt"/>
              <a:buAutoNum type="alphaLcParenR"/>
            </a:pPr>
            <a:r>
              <a:rPr lang="en-GB" altLang="en-US" dirty="0"/>
              <a:t>Lessor transfer the asset to lessee by end of term ?</a:t>
            </a:r>
          </a:p>
          <a:p>
            <a:pPr marL="457200" indent="-457200">
              <a:spcAft>
                <a:spcPts val="1000"/>
              </a:spcAft>
              <a:buAutoNum type="arabicPeriod"/>
            </a:pPr>
            <a:r>
              <a:rPr lang="en-GB" altLang="en-US" dirty="0"/>
              <a:t>Purchase Option test</a:t>
            </a:r>
          </a:p>
          <a:p>
            <a:pPr marL="871200" lvl="1" indent="-457200">
              <a:spcAft>
                <a:spcPts val="1000"/>
              </a:spcAft>
              <a:buFont typeface="+mj-lt"/>
              <a:buAutoNum type="alphaLcParenR"/>
            </a:pPr>
            <a:r>
              <a:rPr lang="en-GB" altLang="en-US" dirty="0"/>
              <a:t>Lease offers a bargain price reasonable to be exercised ?</a:t>
            </a:r>
          </a:p>
          <a:p>
            <a:pPr marL="457200" indent="-457200">
              <a:spcAft>
                <a:spcPts val="1000"/>
              </a:spcAft>
              <a:buAutoNum type="arabicPeriod"/>
            </a:pPr>
            <a:r>
              <a:rPr lang="en-GB" altLang="en-US" dirty="0"/>
              <a:t>Lease Term test (75% of more usually)</a:t>
            </a:r>
          </a:p>
          <a:p>
            <a:pPr marL="871200" lvl="1" indent="-457200">
              <a:spcAft>
                <a:spcPts val="1000"/>
              </a:spcAft>
              <a:buFont typeface="+mj-lt"/>
              <a:buAutoNum type="alphaLcParenR"/>
            </a:pPr>
            <a:r>
              <a:rPr lang="en-GB" altLang="en-US" dirty="0"/>
              <a:t>Does the lease cover majority portion of Asset’s economic life ?</a:t>
            </a:r>
          </a:p>
          <a:p>
            <a:pPr marL="457200" indent="-457200">
              <a:spcAft>
                <a:spcPts val="1000"/>
              </a:spcAft>
              <a:buAutoNum type="arabicPeriod"/>
            </a:pPr>
            <a:r>
              <a:rPr lang="en-GB" altLang="en-US" dirty="0"/>
              <a:t>Present Value test</a:t>
            </a:r>
          </a:p>
          <a:p>
            <a:pPr marL="871200" lvl="1" indent="-457200">
              <a:spcAft>
                <a:spcPts val="1000"/>
              </a:spcAft>
              <a:buFont typeface="+mj-lt"/>
              <a:buAutoNum type="alphaLcParenR"/>
            </a:pPr>
            <a:r>
              <a:rPr lang="en-GB" altLang="en-US" dirty="0"/>
              <a:t>Is PV* more than 90% of the Asset’s FV ?</a:t>
            </a:r>
          </a:p>
          <a:p>
            <a:pPr marL="457200" indent="-457200">
              <a:spcAft>
                <a:spcPts val="1000"/>
              </a:spcAft>
              <a:buAutoNum type="arabicPeriod"/>
            </a:pPr>
            <a:r>
              <a:rPr lang="en-GB" altLang="en-US" dirty="0"/>
              <a:t>Alternative Use test</a:t>
            </a:r>
          </a:p>
          <a:p>
            <a:pPr marL="871200" lvl="1" indent="-457200">
              <a:spcAft>
                <a:spcPts val="1000"/>
              </a:spcAft>
              <a:buFont typeface="+mj-lt"/>
              <a:buAutoNum type="alphaLcParenR"/>
            </a:pPr>
            <a:r>
              <a:rPr lang="en-GB" altLang="en-US" dirty="0"/>
              <a:t>The asset has NO alternative use to the Lessor ?</a:t>
            </a:r>
          </a:p>
          <a:p>
            <a:pPr marL="871200" lvl="1" indent="-457200">
              <a:spcAft>
                <a:spcPts val="1000"/>
              </a:spcAft>
              <a:buFont typeface="+mj-lt"/>
              <a:buAutoNum type="alphaLcParenR"/>
            </a:pPr>
            <a:r>
              <a:rPr lang="en-GB" altLang="en-US" dirty="0"/>
              <a:t>Asset is so specific / niche and customized</a:t>
            </a:r>
          </a:p>
        </p:txBody>
      </p:sp>
      <p:sp>
        <p:nvSpPr>
          <p:cNvPr id="3" name="Slide Number Placeholder 2"/>
          <p:cNvSpPr>
            <a:spLocks noGrp="1"/>
          </p:cNvSpPr>
          <p:nvPr>
            <p:ph type="sldNum" sz="quarter" idx="12"/>
          </p:nvPr>
        </p:nvSpPr>
        <p:spPr/>
        <p:txBody>
          <a:bodyPr/>
          <a:lstStyle/>
          <a:p>
            <a:pPr lvl="0"/>
            <a:fld id="{65786598-F0B5-47AA-B83B-BA85C48D8D6E}" type="slidenum">
              <a:rPr lang="en-GB" noProof="0" smtClean="0"/>
              <a:pPr lvl="0"/>
              <a:t>4</a:t>
            </a:fld>
            <a:endParaRPr lang="en-GB" noProof="0" dirty="0"/>
          </a:p>
        </p:txBody>
      </p:sp>
      <p:sp>
        <p:nvSpPr>
          <p:cNvPr id="4" name="Text Placeholder 1">
            <a:extLst>
              <a:ext uri="{FF2B5EF4-FFF2-40B4-BE49-F238E27FC236}">
                <a16:creationId xmlns:a16="http://schemas.microsoft.com/office/drawing/2014/main" id="{0780475F-7F52-39BA-13F1-AA94D634BD70}"/>
              </a:ext>
            </a:extLst>
          </p:cNvPr>
          <p:cNvSpPr txBox="1">
            <a:spLocks/>
          </p:cNvSpPr>
          <p:nvPr/>
        </p:nvSpPr>
        <p:spPr>
          <a:xfrm>
            <a:off x="8373845" y="2153791"/>
            <a:ext cx="3633651" cy="714698"/>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solidFill>
                  <a:srgbClr val="FF0000"/>
                </a:solidFill>
              </a:rPr>
              <a:t>Even if 1 answer is YES</a:t>
            </a:r>
            <a:endParaRPr lang="en-GB" dirty="0">
              <a:solidFill>
                <a:srgbClr val="FF0000"/>
              </a:solidFill>
            </a:endParaRPr>
          </a:p>
        </p:txBody>
      </p:sp>
      <p:sp>
        <p:nvSpPr>
          <p:cNvPr id="5" name="Text Placeholder 1">
            <a:extLst>
              <a:ext uri="{FF2B5EF4-FFF2-40B4-BE49-F238E27FC236}">
                <a16:creationId xmlns:a16="http://schemas.microsoft.com/office/drawing/2014/main" id="{4C45FEAC-CD4C-4E98-65BA-AAEB11A02BF0}"/>
              </a:ext>
            </a:extLst>
          </p:cNvPr>
          <p:cNvSpPr txBox="1">
            <a:spLocks/>
          </p:cNvSpPr>
          <p:nvPr/>
        </p:nvSpPr>
        <p:spPr>
          <a:xfrm>
            <a:off x="8735875" y="3438175"/>
            <a:ext cx="268047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Finance Lease</a:t>
            </a:r>
            <a:endParaRPr lang="en-GB" dirty="0"/>
          </a:p>
        </p:txBody>
      </p:sp>
      <p:sp>
        <p:nvSpPr>
          <p:cNvPr id="7" name="Arrow: Down 6">
            <a:extLst>
              <a:ext uri="{FF2B5EF4-FFF2-40B4-BE49-F238E27FC236}">
                <a16:creationId xmlns:a16="http://schemas.microsoft.com/office/drawing/2014/main" id="{A4B21571-FC3A-E73C-BB71-232AB4CE727C}"/>
              </a:ext>
            </a:extLst>
          </p:cNvPr>
          <p:cNvSpPr/>
          <p:nvPr/>
        </p:nvSpPr>
        <p:spPr>
          <a:xfrm>
            <a:off x="9885869" y="2933177"/>
            <a:ext cx="304800" cy="2934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Brace 7">
            <a:extLst>
              <a:ext uri="{FF2B5EF4-FFF2-40B4-BE49-F238E27FC236}">
                <a16:creationId xmlns:a16="http://schemas.microsoft.com/office/drawing/2014/main" id="{5FB70625-73C3-CC95-D006-FDFB605187E2}"/>
              </a:ext>
            </a:extLst>
          </p:cNvPr>
          <p:cNvSpPr/>
          <p:nvPr/>
        </p:nvSpPr>
        <p:spPr>
          <a:xfrm>
            <a:off x="7794724" y="2051349"/>
            <a:ext cx="579121" cy="4196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 Placeholder 1">
            <a:extLst>
              <a:ext uri="{FF2B5EF4-FFF2-40B4-BE49-F238E27FC236}">
                <a16:creationId xmlns:a16="http://schemas.microsoft.com/office/drawing/2014/main" id="{256B8A37-12D5-707A-9FFB-BFD07CE3E77B}"/>
              </a:ext>
            </a:extLst>
          </p:cNvPr>
          <p:cNvSpPr txBox="1">
            <a:spLocks/>
          </p:cNvSpPr>
          <p:nvPr/>
        </p:nvSpPr>
        <p:spPr>
          <a:xfrm>
            <a:off x="8199399" y="4333608"/>
            <a:ext cx="3633651" cy="714698"/>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solidFill>
                  <a:srgbClr val="FF0000"/>
                </a:solidFill>
              </a:rPr>
              <a:t>If all tests Fail</a:t>
            </a:r>
            <a:endParaRPr lang="en-GB" dirty="0">
              <a:solidFill>
                <a:srgbClr val="FF0000"/>
              </a:solidFill>
            </a:endParaRPr>
          </a:p>
        </p:txBody>
      </p:sp>
      <p:sp>
        <p:nvSpPr>
          <p:cNvPr id="12" name="Text Placeholder 1">
            <a:extLst>
              <a:ext uri="{FF2B5EF4-FFF2-40B4-BE49-F238E27FC236}">
                <a16:creationId xmlns:a16="http://schemas.microsoft.com/office/drawing/2014/main" id="{135443DB-EBBD-ABE6-B878-E4A4194F5DB8}"/>
              </a:ext>
            </a:extLst>
          </p:cNvPr>
          <p:cNvSpPr txBox="1">
            <a:spLocks/>
          </p:cNvSpPr>
          <p:nvPr/>
        </p:nvSpPr>
        <p:spPr>
          <a:xfrm>
            <a:off x="8735875" y="5565409"/>
            <a:ext cx="268047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Operating Lease</a:t>
            </a:r>
            <a:endParaRPr lang="en-GB" dirty="0"/>
          </a:p>
        </p:txBody>
      </p:sp>
      <p:sp>
        <p:nvSpPr>
          <p:cNvPr id="13" name="Arrow: Down 12">
            <a:extLst>
              <a:ext uri="{FF2B5EF4-FFF2-40B4-BE49-F238E27FC236}">
                <a16:creationId xmlns:a16="http://schemas.microsoft.com/office/drawing/2014/main" id="{9E58E299-F414-8C9D-64FC-4946F245A3F6}"/>
              </a:ext>
            </a:extLst>
          </p:cNvPr>
          <p:cNvSpPr/>
          <p:nvPr/>
        </p:nvSpPr>
        <p:spPr>
          <a:xfrm>
            <a:off x="9863824" y="5122161"/>
            <a:ext cx="304800" cy="2934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8FEE2DA-5A6E-02DE-183E-A787666AB412}"/>
              </a:ext>
            </a:extLst>
          </p:cNvPr>
          <p:cNvSpPr txBox="1"/>
          <p:nvPr/>
        </p:nvSpPr>
        <p:spPr>
          <a:xfrm>
            <a:off x="1066800" y="6538912"/>
            <a:ext cx="6096000" cy="261610"/>
          </a:xfrm>
          <a:prstGeom prst="rect">
            <a:avLst/>
          </a:prstGeom>
          <a:noFill/>
        </p:spPr>
        <p:txBody>
          <a:bodyPr wrap="square">
            <a:spAutoFit/>
          </a:bodyPr>
          <a:lstStyle/>
          <a:p>
            <a:r>
              <a:rPr lang="en-GB" altLang="en-US" sz="1050" dirty="0"/>
              <a:t>* Annuity + Any Residual value not included in the payments</a:t>
            </a:r>
            <a:endParaRPr lang="en-US" sz="1050" dirty="0"/>
          </a:p>
        </p:txBody>
      </p:sp>
    </p:spTree>
    <p:extLst>
      <p:ext uri="{BB962C8B-B14F-4D97-AF65-F5344CB8AC3E}">
        <p14:creationId xmlns:p14="http://schemas.microsoft.com/office/powerpoint/2010/main" val="325948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2450F-A4EE-8EE9-E289-F1B29BF6CE20}"/>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04D04AD1-B8BF-8543-C471-44115AB1D4AE}"/>
              </a:ext>
            </a:extLst>
          </p:cNvPr>
          <p:cNvSpPr>
            <a:spLocks noGrp="1" noChangeArrowheads="1"/>
          </p:cNvSpPr>
          <p:nvPr>
            <p:ph type="title"/>
          </p:nvPr>
        </p:nvSpPr>
        <p:spPr/>
        <p:txBody>
          <a:bodyPr/>
          <a:lstStyle/>
          <a:p>
            <a:r>
              <a:rPr lang="en-GB" altLang="en-US" dirty="0"/>
              <a:t>Lease term test</a:t>
            </a:r>
          </a:p>
        </p:txBody>
      </p:sp>
      <p:sp>
        <p:nvSpPr>
          <p:cNvPr id="2" name="Text Placeholder 1">
            <a:extLst>
              <a:ext uri="{FF2B5EF4-FFF2-40B4-BE49-F238E27FC236}">
                <a16:creationId xmlns:a16="http://schemas.microsoft.com/office/drawing/2014/main" id="{DC768E32-84CF-B00D-C67E-8527CEA3305D}"/>
              </a:ext>
            </a:extLst>
          </p:cNvPr>
          <p:cNvSpPr>
            <a:spLocks noGrp="1"/>
          </p:cNvSpPr>
          <p:nvPr>
            <p:ph type="body" idx="1"/>
          </p:nvPr>
        </p:nvSpPr>
        <p:spPr>
          <a:xfrm>
            <a:off x="638355" y="1714655"/>
            <a:ext cx="10717033" cy="423683"/>
          </a:xfrm>
        </p:spPr>
        <p:txBody>
          <a:bodyPr/>
          <a:lstStyle/>
          <a:p>
            <a:r>
              <a:rPr lang="en-US" dirty="0"/>
              <a:t>Term can be extended by the existence of bargain renewal option</a:t>
            </a:r>
          </a:p>
        </p:txBody>
      </p:sp>
      <p:sp>
        <p:nvSpPr>
          <p:cNvPr id="3" name="Slide Number Placeholder 2">
            <a:extLst>
              <a:ext uri="{FF2B5EF4-FFF2-40B4-BE49-F238E27FC236}">
                <a16:creationId xmlns:a16="http://schemas.microsoft.com/office/drawing/2014/main" id="{CC0C684B-81C7-5208-37A4-4FCE812C2404}"/>
              </a:ext>
            </a:extLst>
          </p:cNvPr>
          <p:cNvSpPr>
            <a:spLocks noGrp="1"/>
          </p:cNvSpPr>
          <p:nvPr>
            <p:ph type="sldNum" sz="quarter" idx="12"/>
          </p:nvPr>
        </p:nvSpPr>
        <p:spPr/>
        <p:txBody>
          <a:bodyPr/>
          <a:lstStyle/>
          <a:p>
            <a:pPr lvl="0"/>
            <a:fld id="{65786598-F0B5-47AA-B83B-BA85C48D8D6E}" type="slidenum">
              <a:rPr lang="en-GB" noProof="0" smtClean="0"/>
              <a:pPr lvl="0"/>
              <a:t>5</a:t>
            </a:fld>
            <a:endParaRPr lang="en-GB" noProof="0" dirty="0"/>
          </a:p>
        </p:txBody>
      </p:sp>
      <p:sp>
        <p:nvSpPr>
          <p:cNvPr id="10" name="Text Placeholder 1">
            <a:extLst>
              <a:ext uri="{FF2B5EF4-FFF2-40B4-BE49-F238E27FC236}">
                <a16:creationId xmlns:a16="http://schemas.microsoft.com/office/drawing/2014/main" id="{E777B219-A828-E71B-725C-ABF29D3657E8}"/>
              </a:ext>
            </a:extLst>
          </p:cNvPr>
          <p:cNvSpPr txBox="1">
            <a:spLocks/>
          </p:cNvSpPr>
          <p:nvPr/>
        </p:nvSpPr>
        <p:spPr>
          <a:xfrm>
            <a:off x="737483" y="2266547"/>
            <a:ext cx="10717033" cy="198033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A company can lease a piece of equipment for 1000 / month for the first two years then for 100 for the following two years</a:t>
            </a:r>
          </a:p>
          <a:p>
            <a:endParaRPr lang="en-US" sz="1600" dirty="0"/>
          </a:p>
          <a:p>
            <a:pPr lvl="1"/>
            <a:r>
              <a:rPr lang="en-US" dirty="0"/>
              <a:t>4 Year lease agreement</a:t>
            </a:r>
          </a:p>
          <a:p>
            <a:pPr lvl="1"/>
            <a:r>
              <a:rPr lang="en-US" dirty="0"/>
              <a:t>Bargain renewal option </a:t>
            </a:r>
          </a:p>
        </p:txBody>
      </p:sp>
    </p:spTree>
    <p:extLst>
      <p:ext uri="{BB962C8B-B14F-4D97-AF65-F5344CB8AC3E}">
        <p14:creationId xmlns:p14="http://schemas.microsoft.com/office/powerpoint/2010/main" val="531572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77F13-5BD9-2745-90ED-6565845102BB}"/>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41E1198C-1654-9457-E245-68441FDF495E}"/>
              </a:ext>
            </a:extLst>
          </p:cNvPr>
          <p:cNvSpPr>
            <a:spLocks noGrp="1" noChangeArrowheads="1"/>
          </p:cNvSpPr>
          <p:nvPr>
            <p:ph type="title"/>
          </p:nvPr>
        </p:nvSpPr>
        <p:spPr/>
        <p:txBody>
          <a:bodyPr/>
          <a:lstStyle/>
          <a:p>
            <a:r>
              <a:rPr lang="en-GB" altLang="en-US" dirty="0"/>
              <a:t>Present Value Test</a:t>
            </a:r>
          </a:p>
        </p:txBody>
      </p:sp>
      <p:sp>
        <p:nvSpPr>
          <p:cNvPr id="3" name="Slide Number Placeholder 2">
            <a:extLst>
              <a:ext uri="{FF2B5EF4-FFF2-40B4-BE49-F238E27FC236}">
                <a16:creationId xmlns:a16="http://schemas.microsoft.com/office/drawing/2014/main" id="{F44C9DBD-3982-B7BF-0ED6-E1B862151968}"/>
              </a:ext>
            </a:extLst>
          </p:cNvPr>
          <p:cNvSpPr>
            <a:spLocks noGrp="1"/>
          </p:cNvSpPr>
          <p:nvPr>
            <p:ph type="sldNum" sz="quarter" idx="12"/>
          </p:nvPr>
        </p:nvSpPr>
        <p:spPr/>
        <p:txBody>
          <a:bodyPr/>
          <a:lstStyle/>
          <a:p>
            <a:pPr lvl="0"/>
            <a:fld id="{65786598-F0B5-47AA-B83B-BA85C48D8D6E}" type="slidenum">
              <a:rPr lang="en-GB" noProof="0" smtClean="0"/>
              <a:pPr lvl="0"/>
              <a:t>6</a:t>
            </a:fld>
            <a:endParaRPr lang="en-GB" noProof="0" dirty="0"/>
          </a:p>
        </p:txBody>
      </p:sp>
      <p:sp>
        <p:nvSpPr>
          <p:cNvPr id="10" name="Text Placeholder 1">
            <a:extLst>
              <a:ext uri="{FF2B5EF4-FFF2-40B4-BE49-F238E27FC236}">
                <a16:creationId xmlns:a16="http://schemas.microsoft.com/office/drawing/2014/main" id="{B4F4C967-34F1-14E3-10A1-C59A55F66E85}"/>
              </a:ext>
            </a:extLst>
          </p:cNvPr>
          <p:cNvSpPr txBox="1">
            <a:spLocks/>
          </p:cNvSpPr>
          <p:nvPr/>
        </p:nvSpPr>
        <p:spPr>
          <a:xfrm>
            <a:off x="638352" y="3365220"/>
            <a:ext cx="10717033" cy="53761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Include the guaranteed residual value</a:t>
            </a:r>
          </a:p>
        </p:txBody>
      </p:sp>
      <p:sp>
        <p:nvSpPr>
          <p:cNvPr id="6" name="Text Placeholder 1">
            <a:extLst>
              <a:ext uri="{FF2B5EF4-FFF2-40B4-BE49-F238E27FC236}">
                <a16:creationId xmlns:a16="http://schemas.microsoft.com/office/drawing/2014/main" id="{FE714FC7-BF04-C6A1-19F1-71324B174FE0}"/>
              </a:ext>
            </a:extLst>
          </p:cNvPr>
          <p:cNvSpPr txBox="1">
            <a:spLocks/>
          </p:cNvSpPr>
          <p:nvPr/>
        </p:nvSpPr>
        <p:spPr>
          <a:xfrm>
            <a:off x="638353" y="1372467"/>
            <a:ext cx="10717033" cy="163489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Fixed or Variable Payments</a:t>
            </a:r>
          </a:p>
          <a:p>
            <a:endParaRPr lang="en-US" sz="1600" dirty="0"/>
          </a:p>
          <a:p>
            <a:pPr lvl="1"/>
            <a:r>
              <a:rPr lang="en-US" dirty="0"/>
              <a:t>Based on CPI</a:t>
            </a:r>
          </a:p>
        </p:txBody>
      </p:sp>
      <p:sp>
        <p:nvSpPr>
          <p:cNvPr id="8" name="Text Placeholder 1">
            <a:extLst>
              <a:ext uri="{FF2B5EF4-FFF2-40B4-BE49-F238E27FC236}">
                <a16:creationId xmlns:a16="http://schemas.microsoft.com/office/drawing/2014/main" id="{C22E6D41-DB25-218B-515F-4DDF30178A7A}"/>
              </a:ext>
            </a:extLst>
          </p:cNvPr>
          <p:cNvSpPr txBox="1">
            <a:spLocks/>
          </p:cNvSpPr>
          <p:nvPr/>
        </p:nvSpPr>
        <p:spPr>
          <a:xfrm>
            <a:off x="638352" y="4177742"/>
            <a:ext cx="10717033" cy="1634893"/>
          </a:xfrm>
          <a:prstGeom prst="rect">
            <a:avLst/>
          </a:prstGeom>
        </p:spPr>
        <p:txBody>
          <a:bodyPr vert="horz" lIns="91440" tIns="45720" rIns="91440" bIns="45720" rtlCol="0" anchor="b">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Discount rate ?</a:t>
            </a:r>
          </a:p>
          <a:p>
            <a:endParaRPr lang="en-US" sz="1600" dirty="0"/>
          </a:p>
          <a:p>
            <a:pPr lvl="1"/>
            <a:r>
              <a:rPr lang="en-US" dirty="0"/>
              <a:t>Use implicit rate of lessor, if known</a:t>
            </a:r>
          </a:p>
          <a:p>
            <a:pPr lvl="1"/>
            <a:endParaRPr lang="en-US" dirty="0"/>
          </a:p>
          <a:p>
            <a:pPr lvl="1"/>
            <a:r>
              <a:rPr lang="en-US" dirty="0"/>
              <a:t>If not, incremental borrowing rate i.e how much bank will charge you based on your credit rating etc</a:t>
            </a:r>
          </a:p>
        </p:txBody>
      </p:sp>
    </p:spTree>
    <p:extLst>
      <p:ext uri="{BB962C8B-B14F-4D97-AF65-F5344CB8AC3E}">
        <p14:creationId xmlns:p14="http://schemas.microsoft.com/office/powerpoint/2010/main" val="223127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66655-8627-5B2D-BBFB-546D2FDE46FE}"/>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AFBC4CD5-F554-EDA7-440A-3402EF57A5F8}"/>
              </a:ext>
            </a:extLst>
          </p:cNvPr>
          <p:cNvSpPr>
            <a:spLocks noGrp="1" noChangeArrowheads="1"/>
          </p:cNvSpPr>
          <p:nvPr>
            <p:ph type="title"/>
          </p:nvPr>
        </p:nvSpPr>
        <p:spPr/>
        <p:txBody>
          <a:bodyPr/>
          <a:lstStyle/>
          <a:p>
            <a:r>
              <a:rPr lang="en-GB" altLang="en-US" dirty="0"/>
              <a:t>Accounting Treatment…</a:t>
            </a:r>
          </a:p>
        </p:txBody>
      </p:sp>
      <p:sp>
        <p:nvSpPr>
          <p:cNvPr id="3" name="Slide Number Placeholder 2">
            <a:extLst>
              <a:ext uri="{FF2B5EF4-FFF2-40B4-BE49-F238E27FC236}">
                <a16:creationId xmlns:a16="http://schemas.microsoft.com/office/drawing/2014/main" id="{A61ADF8A-FA2F-06AF-64C2-3D8C7B56ECBF}"/>
              </a:ext>
            </a:extLst>
          </p:cNvPr>
          <p:cNvSpPr>
            <a:spLocks noGrp="1"/>
          </p:cNvSpPr>
          <p:nvPr>
            <p:ph type="sldNum" sz="quarter" idx="12"/>
          </p:nvPr>
        </p:nvSpPr>
        <p:spPr/>
        <p:txBody>
          <a:bodyPr/>
          <a:lstStyle/>
          <a:p>
            <a:pPr lvl="0"/>
            <a:fld id="{65786598-F0B5-47AA-B83B-BA85C48D8D6E}" type="slidenum">
              <a:rPr lang="en-GB" noProof="0" smtClean="0"/>
              <a:pPr lvl="0"/>
              <a:t>7</a:t>
            </a:fld>
            <a:endParaRPr lang="en-GB" noProof="0" dirty="0"/>
          </a:p>
        </p:txBody>
      </p:sp>
      <p:graphicFrame>
        <p:nvGraphicFramePr>
          <p:cNvPr id="10" name="Content Placeholder 9">
            <a:extLst>
              <a:ext uri="{FF2B5EF4-FFF2-40B4-BE49-F238E27FC236}">
                <a16:creationId xmlns:a16="http://schemas.microsoft.com/office/drawing/2014/main" id="{091A8758-1E6A-54CD-0E12-CACBE9843F3C}"/>
              </a:ext>
            </a:extLst>
          </p:cNvPr>
          <p:cNvGraphicFramePr>
            <a:graphicFrameLocks noGrp="1"/>
          </p:cNvGraphicFramePr>
          <p:nvPr>
            <p:ph sz="half" idx="2"/>
          </p:nvPr>
        </p:nvGraphicFramePr>
        <p:xfrm>
          <a:off x="638354" y="2913036"/>
          <a:ext cx="10497182" cy="3184645"/>
        </p:xfrm>
        <a:graphic>
          <a:graphicData uri="http://schemas.openxmlformats.org/drawingml/2006/table">
            <a:tbl>
              <a:tblPr firstRow="1" bandRow="1">
                <a:tableStyleId>{5C22544A-7EE6-4342-B048-85BDC9FD1C3A}</a:tableStyleId>
              </a:tblPr>
              <a:tblGrid>
                <a:gridCol w="5248591">
                  <a:extLst>
                    <a:ext uri="{9D8B030D-6E8A-4147-A177-3AD203B41FA5}">
                      <a16:colId xmlns:a16="http://schemas.microsoft.com/office/drawing/2014/main" val="613415404"/>
                    </a:ext>
                  </a:extLst>
                </a:gridCol>
                <a:gridCol w="5248591">
                  <a:extLst>
                    <a:ext uri="{9D8B030D-6E8A-4147-A177-3AD203B41FA5}">
                      <a16:colId xmlns:a16="http://schemas.microsoft.com/office/drawing/2014/main" val="4123381206"/>
                    </a:ext>
                  </a:extLst>
                </a:gridCol>
              </a:tblGrid>
              <a:tr h="806379">
                <a:tc>
                  <a:txBody>
                    <a:bodyPr/>
                    <a:lstStyle/>
                    <a:p>
                      <a:pPr algn="ctr"/>
                      <a:r>
                        <a:rPr lang="en-US" dirty="0"/>
                        <a:t>Finance Lease – 2 Expenses</a:t>
                      </a:r>
                    </a:p>
                  </a:txBody>
                  <a:tcPr anchor="ctr"/>
                </a:tc>
                <a:tc>
                  <a:txBody>
                    <a:bodyPr/>
                    <a:lstStyle/>
                    <a:p>
                      <a:pPr algn="ctr"/>
                      <a:r>
                        <a:rPr lang="en-US" dirty="0"/>
                        <a:t>Operating Lease – 1 Expense</a:t>
                      </a:r>
                    </a:p>
                  </a:txBody>
                  <a:tcPr anchor="ctr"/>
                </a:tc>
                <a:extLst>
                  <a:ext uri="{0D108BD9-81ED-4DB2-BD59-A6C34878D82A}">
                    <a16:rowId xmlns:a16="http://schemas.microsoft.com/office/drawing/2014/main" val="3129465139"/>
                  </a:ext>
                </a:extLst>
              </a:tr>
              <a:tr h="1189133">
                <a:tc>
                  <a:txBody>
                    <a:bodyPr/>
                    <a:lstStyle/>
                    <a:p>
                      <a:r>
                        <a:rPr lang="en-US" dirty="0"/>
                        <a:t>Lessee recognizes interest expense on the lease liability using effective interest method</a:t>
                      </a:r>
                    </a:p>
                  </a:txBody>
                  <a:tcPr anchor="ctr"/>
                </a:tc>
                <a:tc rowSpan="2">
                  <a:txBody>
                    <a:bodyPr/>
                    <a:lstStyle/>
                    <a:p>
                      <a:r>
                        <a:rPr lang="en-US" dirty="0"/>
                        <a:t>Lessee Recognizes interest expense using effective interest method and amortize the RoU asset   = total lease expense ( same from period to period)</a:t>
                      </a:r>
                    </a:p>
                  </a:txBody>
                  <a:tcPr anchor="ctr"/>
                </a:tc>
                <a:extLst>
                  <a:ext uri="{0D108BD9-81ED-4DB2-BD59-A6C34878D82A}">
                    <a16:rowId xmlns:a16="http://schemas.microsoft.com/office/drawing/2014/main" val="1129625099"/>
                  </a:ext>
                </a:extLst>
              </a:tr>
              <a:tr h="1189133">
                <a:tc>
                  <a:txBody>
                    <a:bodyPr/>
                    <a:lstStyle/>
                    <a:p>
                      <a:r>
                        <a:rPr lang="en-US" dirty="0"/>
                        <a:t>Amortize the Asset using Right of Use ( ROU) using SLM</a:t>
                      </a:r>
                    </a:p>
                  </a:txBody>
                  <a:tcPr anchor="ctr"/>
                </a:tc>
                <a:tc vMerge="1">
                  <a:txBody>
                    <a:bodyPr/>
                    <a:lstStyle/>
                    <a:p>
                      <a:endParaRPr lang="en-US" dirty="0"/>
                    </a:p>
                  </a:txBody>
                  <a:tcPr anchor="ctr"/>
                </a:tc>
                <a:extLst>
                  <a:ext uri="{0D108BD9-81ED-4DB2-BD59-A6C34878D82A}">
                    <a16:rowId xmlns:a16="http://schemas.microsoft.com/office/drawing/2014/main" val="2923749486"/>
                  </a:ext>
                </a:extLst>
              </a:tr>
            </a:tbl>
          </a:graphicData>
        </a:graphic>
      </p:graphicFrame>
      <p:sp>
        <p:nvSpPr>
          <p:cNvPr id="2" name="Text Placeholder 1">
            <a:extLst>
              <a:ext uri="{FF2B5EF4-FFF2-40B4-BE49-F238E27FC236}">
                <a16:creationId xmlns:a16="http://schemas.microsoft.com/office/drawing/2014/main" id="{33CA0729-1F20-34CB-3206-B7B073095158}"/>
              </a:ext>
            </a:extLst>
          </p:cNvPr>
          <p:cNvSpPr>
            <a:spLocks noGrp="1"/>
          </p:cNvSpPr>
          <p:nvPr>
            <p:ph type="body" idx="1"/>
          </p:nvPr>
        </p:nvSpPr>
        <p:spPr>
          <a:xfrm>
            <a:off x="638355" y="1575092"/>
            <a:ext cx="10717033" cy="423683"/>
          </a:xfrm>
        </p:spPr>
        <p:txBody>
          <a:bodyPr/>
          <a:lstStyle/>
          <a:p>
            <a:r>
              <a:rPr lang="en-US" dirty="0"/>
              <a:t>All leases are CAPITALIZED !</a:t>
            </a:r>
          </a:p>
        </p:txBody>
      </p:sp>
      <p:sp>
        <p:nvSpPr>
          <p:cNvPr id="4" name="Text Placeholder 1">
            <a:extLst>
              <a:ext uri="{FF2B5EF4-FFF2-40B4-BE49-F238E27FC236}">
                <a16:creationId xmlns:a16="http://schemas.microsoft.com/office/drawing/2014/main" id="{1710FA24-FDA0-4536-47B9-039E851EBC22}"/>
              </a:ext>
            </a:extLst>
          </p:cNvPr>
          <p:cNvSpPr txBox="1">
            <a:spLocks/>
          </p:cNvSpPr>
          <p:nvPr/>
        </p:nvSpPr>
        <p:spPr>
          <a:xfrm>
            <a:off x="638354" y="2161556"/>
            <a:ext cx="1071703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Lessee perspective below…</a:t>
            </a:r>
          </a:p>
        </p:txBody>
      </p:sp>
    </p:spTree>
    <p:extLst>
      <p:ext uri="{BB962C8B-B14F-4D97-AF65-F5344CB8AC3E}">
        <p14:creationId xmlns:p14="http://schemas.microsoft.com/office/powerpoint/2010/main" val="3242199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EBC69-7314-B82A-0E82-32C07DCCA3AC}"/>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BE3DE080-B604-4FCE-CB17-B5B3383659ED}"/>
              </a:ext>
            </a:extLst>
          </p:cNvPr>
          <p:cNvSpPr>
            <a:spLocks noGrp="1" noChangeArrowheads="1"/>
          </p:cNvSpPr>
          <p:nvPr>
            <p:ph type="title"/>
          </p:nvPr>
        </p:nvSpPr>
        <p:spPr/>
        <p:txBody>
          <a:bodyPr/>
          <a:lstStyle/>
          <a:p>
            <a:r>
              <a:rPr lang="en-GB" altLang="en-US" dirty="0"/>
              <a:t>Accounting Treatment…</a:t>
            </a:r>
          </a:p>
        </p:txBody>
      </p:sp>
      <p:sp>
        <p:nvSpPr>
          <p:cNvPr id="3" name="Slide Number Placeholder 2">
            <a:extLst>
              <a:ext uri="{FF2B5EF4-FFF2-40B4-BE49-F238E27FC236}">
                <a16:creationId xmlns:a16="http://schemas.microsoft.com/office/drawing/2014/main" id="{B8DFABAC-DAD3-5C2A-2DB9-B4DBCC77AE74}"/>
              </a:ext>
            </a:extLst>
          </p:cNvPr>
          <p:cNvSpPr>
            <a:spLocks noGrp="1"/>
          </p:cNvSpPr>
          <p:nvPr>
            <p:ph type="sldNum" sz="quarter" idx="12"/>
          </p:nvPr>
        </p:nvSpPr>
        <p:spPr/>
        <p:txBody>
          <a:bodyPr/>
          <a:lstStyle/>
          <a:p>
            <a:pPr lvl="0"/>
            <a:fld id="{65786598-F0B5-47AA-B83B-BA85C48D8D6E}" type="slidenum">
              <a:rPr lang="en-GB" noProof="0" smtClean="0"/>
              <a:pPr lvl="0"/>
              <a:t>8</a:t>
            </a:fld>
            <a:endParaRPr lang="en-GB" noProof="0" dirty="0"/>
          </a:p>
        </p:txBody>
      </p:sp>
      <p:graphicFrame>
        <p:nvGraphicFramePr>
          <p:cNvPr id="10" name="Content Placeholder 9">
            <a:extLst>
              <a:ext uri="{FF2B5EF4-FFF2-40B4-BE49-F238E27FC236}">
                <a16:creationId xmlns:a16="http://schemas.microsoft.com/office/drawing/2014/main" id="{67933901-A465-F4AB-497F-E1D5E8EEABCD}"/>
              </a:ext>
            </a:extLst>
          </p:cNvPr>
          <p:cNvGraphicFramePr>
            <a:graphicFrameLocks noGrp="1"/>
          </p:cNvGraphicFramePr>
          <p:nvPr>
            <p:ph sz="half" idx="2"/>
            <p:extLst>
              <p:ext uri="{D42A27DB-BD31-4B8C-83A1-F6EECF244321}">
                <p14:modId xmlns:p14="http://schemas.microsoft.com/office/powerpoint/2010/main" val="1047972895"/>
              </p:ext>
            </p:extLst>
          </p:nvPr>
        </p:nvGraphicFramePr>
        <p:xfrm>
          <a:off x="638354" y="2489352"/>
          <a:ext cx="10618926" cy="3184645"/>
        </p:xfrm>
        <a:graphic>
          <a:graphicData uri="http://schemas.openxmlformats.org/drawingml/2006/table">
            <a:tbl>
              <a:tblPr firstRow="1" bandRow="1">
                <a:tableStyleId>{5C22544A-7EE6-4342-B048-85BDC9FD1C3A}</a:tableStyleId>
              </a:tblPr>
              <a:tblGrid>
                <a:gridCol w="10618926">
                  <a:extLst>
                    <a:ext uri="{9D8B030D-6E8A-4147-A177-3AD203B41FA5}">
                      <a16:colId xmlns:a16="http://schemas.microsoft.com/office/drawing/2014/main" val="613415404"/>
                    </a:ext>
                  </a:extLst>
                </a:gridCol>
              </a:tblGrid>
              <a:tr h="806379">
                <a:tc>
                  <a:txBody>
                    <a:bodyPr/>
                    <a:lstStyle/>
                    <a:p>
                      <a:pPr algn="ctr"/>
                      <a:r>
                        <a:rPr lang="en-US" dirty="0"/>
                        <a:t>Finance Lease – 2 Categories</a:t>
                      </a:r>
                    </a:p>
                  </a:txBody>
                  <a:tcPr anchor="ctr"/>
                </a:tc>
                <a:extLst>
                  <a:ext uri="{0D108BD9-81ED-4DB2-BD59-A6C34878D82A}">
                    <a16:rowId xmlns:a16="http://schemas.microsoft.com/office/drawing/2014/main" val="3129465139"/>
                  </a:ext>
                </a:extLst>
              </a:tr>
              <a:tr h="1189133">
                <a:tc>
                  <a:txBody>
                    <a:bodyPr/>
                    <a:lstStyle/>
                    <a:p>
                      <a:r>
                        <a:rPr lang="en-US" dirty="0"/>
                        <a:t>Sales Type Lease – transferred control of RoU. If a lessee takes ownership of consumes major part of asset life. </a:t>
                      </a:r>
                      <a:r>
                        <a:rPr lang="en-US" b="1" dirty="0"/>
                        <a:t>Same 5 step Test</a:t>
                      </a:r>
                    </a:p>
                  </a:txBody>
                  <a:tcPr anchor="ctr"/>
                </a:tc>
                <a:extLst>
                  <a:ext uri="{0D108BD9-81ED-4DB2-BD59-A6C34878D82A}">
                    <a16:rowId xmlns:a16="http://schemas.microsoft.com/office/drawing/2014/main" val="1129625099"/>
                  </a:ext>
                </a:extLst>
              </a:tr>
              <a:tr h="1189133">
                <a:tc>
                  <a:txBody>
                    <a:bodyPr/>
                    <a:lstStyle/>
                    <a:p>
                      <a:r>
                        <a:rPr lang="en-US" dirty="0"/>
                        <a:t>Direct Finance Lease</a:t>
                      </a:r>
                    </a:p>
                  </a:txBody>
                  <a:tcPr anchor="ctr"/>
                </a:tc>
                <a:extLst>
                  <a:ext uri="{0D108BD9-81ED-4DB2-BD59-A6C34878D82A}">
                    <a16:rowId xmlns:a16="http://schemas.microsoft.com/office/drawing/2014/main" val="2923749486"/>
                  </a:ext>
                </a:extLst>
              </a:tr>
            </a:tbl>
          </a:graphicData>
        </a:graphic>
      </p:graphicFrame>
      <p:sp>
        <p:nvSpPr>
          <p:cNvPr id="4" name="Text Placeholder 1">
            <a:extLst>
              <a:ext uri="{FF2B5EF4-FFF2-40B4-BE49-F238E27FC236}">
                <a16:creationId xmlns:a16="http://schemas.microsoft.com/office/drawing/2014/main" id="{E4E75D8D-7714-AFFD-96D5-BC2BEF04E92B}"/>
              </a:ext>
            </a:extLst>
          </p:cNvPr>
          <p:cNvSpPr txBox="1">
            <a:spLocks/>
          </p:cNvSpPr>
          <p:nvPr/>
        </p:nvSpPr>
        <p:spPr>
          <a:xfrm>
            <a:off x="638354" y="1656482"/>
            <a:ext cx="10717033" cy="42368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31859C"/>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mj-lt"/>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Lessor perspective below…</a:t>
            </a:r>
          </a:p>
        </p:txBody>
      </p:sp>
    </p:spTree>
    <p:extLst>
      <p:ext uri="{BB962C8B-B14F-4D97-AF65-F5344CB8AC3E}">
        <p14:creationId xmlns:p14="http://schemas.microsoft.com/office/powerpoint/2010/main" val="1964275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3AF67-BB43-5E4E-6CE4-628F565ED950}"/>
            </a:ext>
          </a:extLst>
        </p:cNvPr>
        <p:cNvGrpSpPr/>
        <p:nvPr/>
      </p:nvGrpSpPr>
      <p:grpSpPr>
        <a:xfrm>
          <a:off x="0" y="0"/>
          <a:ext cx="0" cy="0"/>
          <a:chOff x="0" y="0"/>
          <a:chExt cx="0" cy="0"/>
        </a:xfrm>
      </p:grpSpPr>
      <p:sp>
        <p:nvSpPr>
          <p:cNvPr id="9218" name="Rectangle 2">
            <a:extLst>
              <a:ext uri="{FF2B5EF4-FFF2-40B4-BE49-F238E27FC236}">
                <a16:creationId xmlns:a16="http://schemas.microsoft.com/office/drawing/2014/main" id="{64EA0A60-1865-57E9-C1BF-38E108B7FFA8}"/>
              </a:ext>
            </a:extLst>
          </p:cNvPr>
          <p:cNvSpPr>
            <a:spLocks noGrp="1" noChangeArrowheads="1"/>
          </p:cNvSpPr>
          <p:nvPr>
            <p:ph type="title"/>
          </p:nvPr>
        </p:nvSpPr>
        <p:spPr/>
        <p:txBody>
          <a:bodyPr/>
          <a:lstStyle/>
          <a:p>
            <a:r>
              <a:rPr lang="en-GB" altLang="en-US" dirty="0"/>
              <a:t>Time to Practise !</a:t>
            </a:r>
          </a:p>
        </p:txBody>
      </p:sp>
      <p:sp>
        <p:nvSpPr>
          <p:cNvPr id="3" name="Slide Number Placeholder 2">
            <a:extLst>
              <a:ext uri="{FF2B5EF4-FFF2-40B4-BE49-F238E27FC236}">
                <a16:creationId xmlns:a16="http://schemas.microsoft.com/office/drawing/2014/main" id="{E59ECCA0-972D-E7A8-D214-EC8504AEAE6F}"/>
              </a:ext>
            </a:extLst>
          </p:cNvPr>
          <p:cNvSpPr>
            <a:spLocks noGrp="1"/>
          </p:cNvSpPr>
          <p:nvPr>
            <p:ph type="sldNum" sz="quarter" idx="12"/>
          </p:nvPr>
        </p:nvSpPr>
        <p:spPr/>
        <p:txBody>
          <a:bodyPr/>
          <a:lstStyle/>
          <a:p>
            <a:pPr lvl="0"/>
            <a:fld id="{65786598-F0B5-47AA-B83B-BA85C48D8D6E}" type="slidenum">
              <a:rPr lang="en-GB" noProof="0" smtClean="0"/>
              <a:pPr lvl="0"/>
              <a:t>9</a:t>
            </a:fld>
            <a:endParaRPr lang="en-GB" noProof="0" dirty="0"/>
          </a:p>
        </p:txBody>
      </p:sp>
      <p:sp>
        <p:nvSpPr>
          <p:cNvPr id="6" name="Text Placeholder 1">
            <a:extLst>
              <a:ext uri="{FF2B5EF4-FFF2-40B4-BE49-F238E27FC236}">
                <a16:creationId xmlns:a16="http://schemas.microsoft.com/office/drawing/2014/main" id="{18ADD505-F813-B26B-9612-B228BD9A2793}"/>
              </a:ext>
            </a:extLst>
          </p:cNvPr>
          <p:cNvSpPr>
            <a:spLocks noGrp="1"/>
          </p:cNvSpPr>
          <p:nvPr>
            <p:ph type="body" idx="1"/>
          </p:nvPr>
        </p:nvSpPr>
        <p:spPr>
          <a:xfrm>
            <a:off x="473323" y="2801173"/>
            <a:ext cx="10717033" cy="857062"/>
          </a:xfrm>
        </p:spPr>
        <p:txBody>
          <a:bodyPr anchor="ctr"/>
          <a:lstStyle/>
          <a:p>
            <a:pPr algn="ctr"/>
            <a:r>
              <a:rPr lang="en-US" dirty="0"/>
              <a:t>Let’s do some examples on the Spreadsheet</a:t>
            </a:r>
          </a:p>
        </p:txBody>
      </p:sp>
    </p:spTree>
    <p:extLst>
      <p:ext uri="{BB962C8B-B14F-4D97-AF65-F5344CB8AC3E}">
        <p14:creationId xmlns:p14="http://schemas.microsoft.com/office/powerpoint/2010/main" val="1268233663"/>
      </p:ext>
    </p:extLst>
  </p:cSld>
  <p:clrMapOvr>
    <a:masterClrMapping/>
  </p:clrMapOvr>
</p:sld>
</file>

<file path=ppt/theme/theme1.xml><?xml version="1.0" encoding="utf-8"?>
<a:theme xmlns:a="http://schemas.openxmlformats.org/drawingml/2006/main" name="Office Theme">
  <a:themeElements>
    <a:clrScheme name="TTS colors">
      <a:dk1>
        <a:sysClr val="windowText" lastClr="000000"/>
      </a:dk1>
      <a:lt1>
        <a:sysClr val="window" lastClr="FFFFFF"/>
      </a:lt1>
      <a:dk2>
        <a:srgbClr val="44546A"/>
      </a:dk2>
      <a:lt2>
        <a:srgbClr val="E7E6E6"/>
      </a:lt2>
      <a:accent1>
        <a:srgbClr val="027D07"/>
      </a:accent1>
      <a:accent2>
        <a:srgbClr val="31859C"/>
      </a:accent2>
      <a:accent3>
        <a:srgbClr val="00B050"/>
      </a:accent3>
      <a:accent4>
        <a:srgbClr val="8DDB98"/>
      </a:accent4>
      <a:accent5>
        <a:srgbClr val="DBEEF4"/>
      </a:accent5>
      <a:accent6>
        <a:srgbClr val="FF0000"/>
      </a:accent6>
      <a:hlink>
        <a:srgbClr val="00B050"/>
      </a:hlink>
      <a:folHlink>
        <a:srgbClr val="3185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TS 2023 Template v9.potx" id="{510708F3-1E06-4E2E-B60B-D54CD22DD450}" vid="{E37A6808-5CCC-4392-AF97-78A5EC3014C2}"/>
    </a:ext>
  </a:extLst>
</a:theme>
</file>

<file path=ppt/theme/theme2.xml><?xml version="1.0" encoding="utf-8"?>
<a:theme xmlns:a="http://schemas.openxmlformats.org/drawingml/2006/main" name="Design Theme - No Copyright">
  <a:themeElements>
    <a:clrScheme name="TTS colors">
      <a:dk1>
        <a:sysClr val="windowText" lastClr="000000"/>
      </a:dk1>
      <a:lt1>
        <a:sysClr val="window" lastClr="FFFFFF"/>
      </a:lt1>
      <a:dk2>
        <a:srgbClr val="44546A"/>
      </a:dk2>
      <a:lt2>
        <a:srgbClr val="E7E6E6"/>
      </a:lt2>
      <a:accent1>
        <a:srgbClr val="027D07"/>
      </a:accent1>
      <a:accent2>
        <a:srgbClr val="31859C"/>
      </a:accent2>
      <a:accent3>
        <a:srgbClr val="00B050"/>
      </a:accent3>
      <a:accent4>
        <a:srgbClr val="8DDB98"/>
      </a:accent4>
      <a:accent5>
        <a:srgbClr val="DBEEF4"/>
      </a:accent5>
      <a:accent6>
        <a:srgbClr val="FF0000"/>
      </a:accent6>
      <a:hlink>
        <a:srgbClr val="00B050"/>
      </a:hlink>
      <a:folHlink>
        <a:srgbClr val="3185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TS 2023 Template v9.potx" id="{510708F3-1E06-4E2E-B60B-D54CD22DD450}" vid="{5975CEB7-A660-47D9-AA51-BB65B7A8AEA0}"/>
    </a:ext>
  </a:extLst>
</a:theme>
</file>

<file path=ppt/theme/theme3.xml><?xml version="1.0" encoding="utf-8"?>
<a:theme xmlns:a="http://schemas.openxmlformats.org/drawingml/2006/main" name="Section Break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TS 2023 Template v9.potx" id="{510708F3-1E06-4E2E-B60B-D54CD22DD450}" vid="{29C201DC-3786-4A19-9950-0A4B5785C3E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44cf4e6-513c-4614-9aca-848ed9a158d1" xsi:nil="true"/>
    <lcf76f155ced4ddcb4097134ff3c332f xmlns="6879fb4f-daef-4365-8484-7d2a8b275571">
      <Terms xmlns="http://schemas.microsoft.com/office/infopath/2007/PartnerControls"/>
    </lcf76f155ced4ddcb4097134ff3c332f>
    <SharedWithUsers xmlns="744cf4e6-513c-4614-9aca-848ed9a158d1">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ED95FC8666AB4EB23767893E8C1A28" ma:contentTypeVersion="20" ma:contentTypeDescription="Create a new document." ma:contentTypeScope="" ma:versionID="65d7d3455ea6fd7c42ce2d7936777ea9">
  <xsd:schema xmlns:xsd="http://www.w3.org/2001/XMLSchema" xmlns:xs="http://www.w3.org/2001/XMLSchema" xmlns:p="http://schemas.microsoft.com/office/2006/metadata/properties" xmlns:ns2="6879fb4f-daef-4365-8484-7d2a8b275571" xmlns:ns3="744cf4e6-513c-4614-9aca-848ed9a158d1" targetNamespace="http://schemas.microsoft.com/office/2006/metadata/properties" ma:root="true" ma:fieldsID="d709bf7da12db03a5eb58c57aae37b1a" ns2:_="" ns3:_="">
    <xsd:import namespace="6879fb4f-daef-4365-8484-7d2a8b275571"/>
    <xsd:import namespace="744cf4e6-513c-4614-9aca-848ed9a158d1"/>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AutoKeyPoints" minOccurs="0"/>
                <xsd:element ref="ns2:MediaServiceKeyPoints"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Location"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79fb4f-daef-4365-8484-7d2a8b2755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365d8f1-fb56-4082-805f-9275d33158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4cf4e6-513c-4614-9aca-848ed9a158d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51c4842-7e0e-497d-b773-7703deeeaab8}" ma:internalName="TaxCatchAll" ma:showField="CatchAllData" ma:web="744cf4e6-513c-4614-9aca-848ed9a158d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CEB26C-616E-40D4-82C0-BD6FEC436182}">
  <ds:schemaRefs>
    <ds:schemaRef ds:uri="http://schemas.microsoft.com/sharepoint/v3/contenttype/forms"/>
  </ds:schemaRefs>
</ds:datastoreItem>
</file>

<file path=customXml/itemProps2.xml><?xml version="1.0" encoding="utf-8"?>
<ds:datastoreItem xmlns:ds="http://schemas.openxmlformats.org/officeDocument/2006/customXml" ds:itemID="{9925EFED-76F2-453E-95A5-257B71822577}">
  <ds:schemaRefs>
    <ds:schemaRef ds:uri="567a1343-1c99-4f2b-be64-b0532d25d650"/>
    <ds:schemaRef ds:uri="http://www.w3.org/XML/1998/namespace"/>
    <ds:schemaRef ds:uri="http://purl.org/dc/dcmitype/"/>
    <ds:schemaRef ds:uri="http://purl.org/dc/elements/1.1/"/>
    <ds:schemaRef ds:uri="http://schemas.microsoft.com/office/infopath/2007/PartnerControls"/>
    <ds:schemaRef ds:uri="d578af47-cbcb-45a4-9c7d-91f82c8045a2"/>
    <ds:schemaRef ds:uri="http://schemas.microsoft.com/office/2006/documentManagement/types"/>
    <ds:schemaRef ds:uri="http://schemas.openxmlformats.org/package/2006/metadata/core-properties"/>
    <ds:schemaRef ds:uri="http://schemas.microsoft.com/office/2006/metadata/properties"/>
    <ds:schemaRef ds:uri="http://purl.org/dc/terms/"/>
    <ds:schemaRef ds:uri="3a833ae5-ab68-4560-b93e-c85d9904c970"/>
    <ds:schemaRef ds:uri="8e7b0f8f-3450-493e-b9c7-ba817b7c5d03"/>
    <ds:schemaRef ds:uri="7277a5a8-cca9-4215-b8f8-7243cc56e321"/>
    <ds:schemaRef ds:uri="fcd8593b-16e4-454a-87ab-1379c0e460bd"/>
    <ds:schemaRef ds:uri="d2b0402c-6aee-479d-bef3-54b043597d62"/>
  </ds:schemaRefs>
</ds:datastoreItem>
</file>

<file path=customXml/itemProps3.xml><?xml version="1.0" encoding="utf-8"?>
<ds:datastoreItem xmlns:ds="http://schemas.openxmlformats.org/officeDocument/2006/customXml" ds:itemID="{E0C94095-02DA-44C5-8390-FDA5D3A3AAA1}"/>
</file>

<file path=docProps/app.xml><?xml version="1.0" encoding="utf-8"?>
<Properties xmlns="http://schemas.openxmlformats.org/officeDocument/2006/extended-properties" xmlns:vt="http://schemas.openxmlformats.org/officeDocument/2006/docPropsVTypes">
  <Template>TTS 2023 Template v9</Template>
  <TotalTime>536</TotalTime>
  <Words>2659</Words>
  <Application>Microsoft Office PowerPoint</Application>
  <PresentationFormat>Widescreen</PresentationFormat>
  <Paragraphs>161</Paragraphs>
  <Slides>9</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Times New Roman</vt:lpstr>
      <vt:lpstr>Wingdings</vt:lpstr>
      <vt:lpstr>Office Theme</vt:lpstr>
      <vt:lpstr>Design Theme - No Copyright</vt:lpstr>
      <vt:lpstr>Section Breaks</vt:lpstr>
      <vt:lpstr>Leases ( US GAAP)</vt:lpstr>
      <vt:lpstr>Lessee vs Lessor</vt:lpstr>
      <vt:lpstr>Lease Classification…</vt:lpstr>
      <vt:lpstr>Finance or Operating lease ?</vt:lpstr>
      <vt:lpstr>Lease term test</vt:lpstr>
      <vt:lpstr>Present Value Test</vt:lpstr>
      <vt:lpstr>Accounting Treatment…</vt:lpstr>
      <vt:lpstr>Accounting Treatment…</vt:lpstr>
      <vt:lpstr>Time to Practise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Cherie Huang</dc:creator>
  <cp:lastModifiedBy>Karan Sharma, CFA</cp:lastModifiedBy>
  <cp:revision>35</cp:revision>
  <dcterms:created xsi:type="dcterms:W3CDTF">2023-03-08T13:42:58Z</dcterms:created>
  <dcterms:modified xsi:type="dcterms:W3CDTF">2024-11-14T22:22:39Z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0x01010045ED95FC8666AB4EB23767893E8C1A28</vt:lpwstr>
  </property>
  <property fmtid="{D5CDD505-2E9C-101B-9397-08002B2CF9AE}" pid="3" name="MediaServiceImageTags">
    <vt:lpwstr/>
  </property>
</Properties>
</file>