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4"/>
  </p:sldMasterIdLst>
  <p:notesMasterIdLst>
    <p:notesMasterId r:id="rId17"/>
  </p:notesMasterIdLst>
  <p:handoutMasterIdLst>
    <p:handoutMasterId r:id="rId18"/>
  </p:handoutMasterIdLst>
  <p:sldIdLst>
    <p:sldId id="816" r:id="rId5"/>
    <p:sldId id="817" r:id="rId6"/>
    <p:sldId id="818" r:id="rId7"/>
    <p:sldId id="1094" r:id="rId8"/>
    <p:sldId id="1313" r:id="rId9"/>
    <p:sldId id="1314" r:id="rId10"/>
    <p:sldId id="819" r:id="rId11"/>
    <p:sldId id="1073" r:id="rId12"/>
    <p:sldId id="1074" r:id="rId13"/>
    <p:sldId id="1075" r:id="rId14"/>
    <p:sldId id="1077" r:id="rId15"/>
    <p:sldId id="1078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pos="5424">
          <p15:clr>
            <a:srgbClr val="A4A3A4"/>
          </p15:clr>
        </p15:guide>
        <p15:guide id="6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84"/>
    <a:srgbClr val="000090"/>
    <a:srgbClr val="EAE8F8"/>
    <a:srgbClr val="606060"/>
    <a:srgbClr val="46464A"/>
    <a:srgbClr val="1E0576"/>
    <a:srgbClr val="4AAA42"/>
    <a:srgbClr val="000000"/>
    <a:srgbClr val="241C5B"/>
    <a:srgbClr val="71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3557" autoAdjust="0"/>
  </p:normalViewPr>
  <p:slideViewPr>
    <p:cSldViewPr>
      <p:cViewPr varScale="1">
        <p:scale>
          <a:sx n="82" d="100"/>
          <a:sy n="82" d="100"/>
        </p:scale>
        <p:origin x="1627" y="72"/>
      </p:cViewPr>
      <p:guideLst>
        <p:guide orient="horz" pos="960"/>
        <p:guide orient="horz" pos="288"/>
        <p:guide orient="horz" pos="768"/>
        <p:guide orient="horz" pos="336"/>
        <p:guide pos="542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38094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EA076-F573-44F3-B0B6-F45B4A132A84}" type="doc">
      <dgm:prSet loTypeId="urn:microsoft.com/office/officeart/2008/layout/AlternatingPictureBlocks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DAEAB1-2B01-4F38-A9CF-AFA15FD9C8D3}">
      <dgm:prSet phldrT="[Text]"/>
      <dgm:spPr/>
      <dgm:t>
        <a:bodyPr/>
        <a:lstStyle/>
        <a:p>
          <a:pPr algn="l"/>
          <a:endParaRPr lang="en-US" dirty="0"/>
        </a:p>
      </dgm:t>
    </dgm:pt>
    <dgm:pt modelId="{462F68AD-F9A8-4BAD-B2E5-83CC0E192BE6}" type="parTrans" cxnId="{551C6011-597C-422C-9B9F-6B780EBF2DB7}">
      <dgm:prSet/>
      <dgm:spPr/>
      <dgm:t>
        <a:bodyPr/>
        <a:lstStyle/>
        <a:p>
          <a:endParaRPr lang="en-US"/>
        </a:p>
      </dgm:t>
    </dgm:pt>
    <dgm:pt modelId="{736C1BE7-EEFF-4B11-A8C7-599D5B2A5F41}" type="sibTrans" cxnId="{551C6011-597C-422C-9B9F-6B780EBF2DB7}">
      <dgm:prSet/>
      <dgm:spPr/>
      <dgm:t>
        <a:bodyPr/>
        <a:lstStyle/>
        <a:p>
          <a:endParaRPr lang="en-US"/>
        </a:p>
      </dgm:t>
    </dgm:pt>
    <dgm:pt modelId="{32F30211-7457-482A-AD99-405AFCC62B56}" type="pres">
      <dgm:prSet presAssocID="{40DEA076-F573-44F3-B0B6-F45B4A132A84}" presName="linearFlow" presStyleCnt="0">
        <dgm:presLayoutVars>
          <dgm:dir/>
          <dgm:resizeHandles val="exact"/>
        </dgm:presLayoutVars>
      </dgm:prSet>
      <dgm:spPr/>
    </dgm:pt>
    <dgm:pt modelId="{A52E9082-0330-44E3-9E88-A4C0132FBA37}" type="pres">
      <dgm:prSet presAssocID="{29DAEAB1-2B01-4F38-A9CF-AFA15FD9C8D3}" presName="comp" presStyleCnt="0"/>
      <dgm:spPr/>
    </dgm:pt>
    <dgm:pt modelId="{5C321D0D-7C7B-43E3-A392-F0329FD49FF9}" type="pres">
      <dgm:prSet presAssocID="{29DAEAB1-2B01-4F38-A9CF-AFA15FD9C8D3}" presName="rect2" presStyleLbl="node1" presStyleIdx="0" presStyleCnt="1" custScaleY="156190">
        <dgm:presLayoutVars>
          <dgm:bulletEnabled val="1"/>
        </dgm:presLayoutVars>
      </dgm:prSet>
      <dgm:spPr/>
    </dgm:pt>
    <dgm:pt modelId="{C4670551-0171-4B46-9B5F-82E07F0D3233}" type="pres">
      <dgm:prSet presAssocID="{29DAEAB1-2B01-4F38-A9CF-AFA15FD9C8D3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51C6011-597C-422C-9B9F-6B780EBF2DB7}" srcId="{40DEA076-F573-44F3-B0B6-F45B4A132A84}" destId="{29DAEAB1-2B01-4F38-A9CF-AFA15FD9C8D3}" srcOrd="0" destOrd="0" parTransId="{462F68AD-F9A8-4BAD-B2E5-83CC0E192BE6}" sibTransId="{736C1BE7-EEFF-4B11-A8C7-599D5B2A5F41}"/>
    <dgm:cxn modelId="{408B9F12-F066-420F-86D7-85BEF58E44F1}" type="presOf" srcId="{29DAEAB1-2B01-4F38-A9CF-AFA15FD9C8D3}" destId="{5C321D0D-7C7B-43E3-A392-F0329FD49FF9}" srcOrd="0" destOrd="0" presId="urn:microsoft.com/office/officeart/2008/layout/AlternatingPictureBlocks"/>
    <dgm:cxn modelId="{5CE878E4-D48D-416C-8496-1E32EC38CC07}" type="presOf" srcId="{40DEA076-F573-44F3-B0B6-F45B4A132A84}" destId="{32F30211-7457-482A-AD99-405AFCC62B56}" srcOrd="0" destOrd="0" presId="urn:microsoft.com/office/officeart/2008/layout/AlternatingPictureBlocks"/>
    <dgm:cxn modelId="{5C0F4EFE-F31F-4CE5-8872-612046B7080F}" type="presParOf" srcId="{32F30211-7457-482A-AD99-405AFCC62B56}" destId="{A52E9082-0330-44E3-9E88-A4C0132FBA37}" srcOrd="0" destOrd="0" presId="urn:microsoft.com/office/officeart/2008/layout/AlternatingPictureBlocks"/>
    <dgm:cxn modelId="{2DAFDBFE-DBDF-418A-8D08-CFF8FB818C72}" type="presParOf" srcId="{A52E9082-0330-44E3-9E88-A4C0132FBA37}" destId="{5C321D0D-7C7B-43E3-A392-F0329FD49FF9}" srcOrd="0" destOrd="0" presId="urn:microsoft.com/office/officeart/2008/layout/AlternatingPictureBlocks"/>
    <dgm:cxn modelId="{C18A5CE8-DA37-49BA-BEF0-1E1076AB8D4C}" type="presParOf" srcId="{A52E9082-0330-44E3-9E88-A4C0132FBA37}" destId="{C4670551-0171-4B46-9B5F-82E07F0D323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08DDC-1270-4ABC-8576-672428F5188A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86C96AE6-A204-41DD-911E-799C7724F37B}">
      <dgm:prSet phldrT="[Text]"/>
      <dgm:spPr/>
      <dgm:t>
        <a:bodyPr/>
        <a:lstStyle/>
        <a:p>
          <a:r>
            <a:rPr lang="en-US" dirty="0"/>
            <a:t>Asset</a:t>
          </a:r>
        </a:p>
      </dgm:t>
    </dgm:pt>
    <dgm:pt modelId="{48379641-5D04-4EE0-BF7E-4097270D05B5}" type="parTrans" cxnId="{CEFE17F6-38FE-4A5D-B1ED-DAA6CF9E7FB0}">
      <dgm:prSet/>
      <dgm:spPr/>
      <dgm:t>
        <a:bodyPr/>
        <a:lstStyle/>
        <a:p>
          <a:endParaRPr lang="en-US"/>
        </a:p>
      </dgm:t>
    </dgm:pt>
    <dgm:pt modelId="{8C221AEE-A827-4D57-BC3F-2834E255DBCA}" type="sibTrans" cxnId="{CEFE17F6-38FE-4A5D-B1ED-DAA6CF9E7FB0}">
      <dgm:prSet/>
      <dgm:spPr/>
      <dgm:t>
        <a:bodyPr/>
        <a:lstStyle/>
        <a:p>
          <a:endParaRPr lang="en-US" dirty="0"/>
        </a:p>
      </dgm:t>
    </dgm:pt>
    <dgm:pt modelId="{9B5F494A-2739-4CFB-8F7E-09A222812ED0}">
      <dgm:prSet phldrT="[Text]"/>
      <dgm:spPr/>
      <dgm:t>
        <a:bodyPr/>
        <a:lstStyle/>
        <a:p>
          <a:r>
            <a:rPr lang="en-US" dirty="0"/>
            <a:t>Liabilities</a:t>
          </a:r>
        </a:p>
      </dgm:t>
    </dgm:pt>
    <dgm:pt modelId="{2EDA89F8-8FFD-46BC-BD8C-7C44BB9D5E62}" type="parTrans" cxnId="{23714FA6-AC3A-4FBC-BAF7-6883689808BD}">
      <dgm:prSet/>
      <dgm:spPr/>
      <dgm:t>
        <a:bodyPr/>
        <a:lstStyle/>
        <a:p>
          <a:endParaRPr lang="en-US"/>
        </a:p>
      </dgm:t>
    </dgm:pt>
    <dgm:pt modelId="{26E111E9-4AAB-4AB3-9232-9E9DB0A53124}" type="sibTrans" cxnId="{23714FA6-AC3A-4FBC-BAF7-6883689808BD}">
      <dgm:prSet/>
      <dgm:spPr/>
      <dgm:t>
        <a:bodyPr/>
        <a:lstStyle/>
        <a:p>
          <a:endParaRPr lang="en-US" dirty="0"/>
        </a:p>
      </dgm:t>
    </dgm:pt>
    <dgm:pt modelId="{21C4C4FD-0E06-4D89-B08C-F93C2BDEF054}">
      <dgm:prSet phldrT="[Text]"/>
      <dgm:spPr/>
      <dgm:t>
        <a:bodyPr/>
        <a:lstStyle/>
        <a:p>
          <a:r>
            <a:rPr lang="en-US" dirty="0"/>
            <a:t>Equity</a:t>
          </a:r>
        </a:p>
      </dgm:t>
    </dgm:pt>
    <dgm:pt modelId="{1C4EAA98-9D64-401C-B0DE-DE307A484D63}" type="parTrans" cxnId="{91F2CB06-D4B9-4F21-95E7-37B476CA506D}">
      <dgm:prSet/>
      <dgm:spPr/>
      <dgm:t>
        <a:bodyPr/>
        <a:lstStyle/>
        <a:p>
          <a:endParaRPr lang="en-US"/>
        </a:p>
      </dgm:t>
    </dgm:pt>
    <dgm:pt modelId="{1A1907D7-8574-4BF9-9B89-9A6239C3A376}" type="sibTrans" cxnId="{91F2CB06-D4B9-4F21-95E7-37B476CA506D}">
      <dgm:prSet/>
      <dgm:spPr/>
      <dgm:t>
        <a:bodyPr/>
        <a:lstStyle/>
        <a:p>
          <a:endParaRPr lang="en-US"/>
        </a:p>
      </dgm:t>
    </dgm:pt>
    <dgm:pt modelId="{33885974-E921-4181-8C07-BB53F33F1B51}" type="pres">
      <dgm:prSet presAssocID="{8B108DDC-1270-4ABC-8576-672428F5188A}" presName="linearFlow" presStyleCnt="0">
        <dgm:presLayoutVars>
          <dgm:dir/>
          <dgm:resizeHandles val="exact"/>
        </dgm:presLayoutVars>
      </dgm:prSet>
      <dgm:spPr/>
    </dgm:pt>
    <dgm:pt modelId="{9718BBAF-00DB-4E05-8E9F-DB8681DFDEDE}" type="pres">
      <dgm:prSet presAssocID="{86C96AE6-A204-41DD-911E-799C7724F37B}" presName="node" presStyleLbl="node1" presStyleIdx="0" presStyleCnt="3" custScaleX="204068" custScaleY="111588">
        <dgm:presLayoutVars>
          <dgm:bulletEnabled val="1"/>
        </dgm:presLayoutVars>
      </dgm:prSet>
      <dgm:spPr>
        <a:prstGeom prst="rect">
          <a:avLst/>
        </a:prstGeom>
      </dgm:spPr>
    </dgm:pt>
    <dgm:pt modelId="{F4E7090F-053C-4AD6-A443-0EEBEB09E70C}" type="pres">
      <dgm:prSet presAssocID="{8C221AEE-A827-4D57-BC3F-2834E255DBCA}" presName="spacerL" presStyleCnt="0"/>
      <dgm:spPr/>
    </dgm:pt>
    <dgm:pt modelId="{EED4FD63-E532-444C-8CEB-F9A1304671C5}" type="pres">
      <dgm:prSet presAssocID="{8C221AEE-A827-4D57-BC3F-2834E255DBCA}" presName="sibTrans" presStyleLbl="sibTrans2D1" presStyleIdx="0" presStyleCnt="2"/>
      <dgm:spPr>
        <a:prstGeom prst="mathEqual">
          <a:avLst/>
        </a:prstGeom>
      </dgm:spPr>
    </dgm:pt>
    <dgm:pt modelId="{69E4B77D-96B1-4C00-87DD-F27B529F0F65}" type="pres">
      <dgm:prSet presAssocID="{8C221AEE-A827-4D57-BC3F-2834E255DBCA}" presName="spacerR" presStyleCnt="0"/>
      <dgm:spPr/>
    </dgm:pt>
    <dgm:pt modelId="{7F679664-091E-47BC-9205-C0312B445079}" type="pres">
      <dgm:prSet presAssocID="{9B5F494A-2739-4CFB-8F7E-09A222812ED0}" presName="node" presStyleLbl="node1" presStyleIdx="1" presStyleCnt="3" custScaleX="204068" custScaleY="111588">
        <dgm:presLayoutVars>
          <dgm:bulletEnabled val="1"/>
        </dgm:presLayoutVars>
      </dgm:prSet>
      <dgm:spPr>
        <a:prstGeom prst="rect">
          <a:avLst/>
        </a:prstGeom>
      </dgm:spPr>
    </dgm:pt>
    <dgm:pt modelId="{68FB636D-1CD1-4EFE-A851-78790F9E0D8B}" type="pres">
      <dgm:prSet presAssocID="{26E111E9-4AAB-4AB3-9232-9E9DB0A53124}" presName="spacerL" presStyleCnt="0"/>
      <dgm:spPr/>
    </dgm:pt>
    <dgm:pt modelId="{13E2936C-278B-4B94-A74B-86433D27CBE6}" type="pres">
      <dgm:prSet presAssocID="{26E111E9-4AAB-4AB3-9232-9E9DB0A53124}" presName="sibTrans" presStyleLbl="sibTrans2D1" presStyleIdx="1" presStyleCnt="2"/>
      <dgm:spPr>
        <a:prstGeom prst="mathPlus">
          <a:avLst/>
        </a:prstGeom>
      </dgm:spPr>
    </dgm:pt>
    <dgm:pt modelId="{E3ED3794-E16D-4975-BC06-69F96043AB22}" type="pres">
      <dgm:prSet presAssocID="{26E111E9-4AAB-4AB3-9232-9E9DB0A53124}" presName="spacerR" presStyleCnt="0"/>
      <dgm:spPr/>
    </dgm:pt>
    <dgm:pt modelId="{34B273D9-9770-4D20-8143-7F16C4F3E9D4}" type="pres">
      <dgm:prSet presAssocID="{21C4C4FD-0E06-4D89-B08C-F93C2BDEF054}" presName="node" presStyleLbl="node1" presStyleIdx="2" presStyleCnt="3" custScaleX="204068" custScaleY="11158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1F2CB06-D4B9-4F21-95E7-37B476CA506D}" srcId="{8B108DDC-1270-4ABC-8576-672428F5188A}" destId="{21C4C4FD-0E06-4D89-B08C-F93C2BDEF054}" srcOrd="2" destOrd="0" parTransId="{1C4EAA98-9D64-401C-B0DE-DE307A484D63}" sibTransId="{1A1907D7-8574-4BF9-9B89-9A6239C3A376}"/>
    <dgm:cxn modelId="{22421F10-9FD2-4AA2-929D-FC4C72B1952D}" type="presOf" srcId="{8B108DDC-1270-4ABC-8576-672428F5188A}" destId="{33885974-E921-4181-8C07-BB53F33F1B51}" srcOrd="0" destOrd="0" presId="urn:microsoft.com/office/officeart/2005/8/layout/equation1"/>
    <dgm:cxn modelId="{73306427-6B89-4CE4-8A6D-EB954467C3E2}" type="presOf" srcId="{9B5F494A-2739-4CFB-8F7E-09A222812ED0}" destId="{7F679664-091E-47BC-9205-C0312B445079}" srcOrd="0" destOrd="0" presId="urn:microsoft.com/office/officeart/2005/8/layout/equation1"/>
    <dgm:cxn modelId="{9D6AB434-E9F8-47F5-8603-C691C4695EDA}" type="presOf" srcId="{26E111E9-4AAB-4AB3-9232-9E9DB0A53124}" destId="{13E2936C-278B-4B94-A74B-86433D27CBE6}" srcOrd="0" destOrd="0" presId="urn:microsoft.com/office/officeart/2005/8/layout/equation1"/>
    <dgm:cxn modelId="{8740E696-3F6B-442C-9F86-B618BCCA04BE}" type="presOf" srcId="{86C96AE6-A204-41DD-911E-799C7724F37B}" destId="{9718BBAF-00DB-4E05-8E9F-DB8681DFDEDE}" srcOrd="0" destOrd="0" presId="urn:microsoft.com/office/officeart/2005/8/layout/equation1"/>
    <dgm:cxn modelId="{23714FA6-AC3A-4FBC-BAF7-6883689808BD}" srcId="{8B108DDC-1270-4ABC-8576-672428F5188A}" destId="{9B5F494A-2739-4CFB-8F7E-09A222812ED0}" srcOrd="1" destOrd="0" parTransId="{2EDA89F8-8FFD-46BC-BD8C-7C44BB9D5E62}" sibTransId="{26E111E9-4AAB-4AB3-9232-9E9DB0A53124}"/>
    <dgm:cxn modelId="{417B82B5-ACA3-49AE-9FDC-F7FE64DBE217}" type="presOf" srcId="{21C4C4FD-0E06-4D89-B08C-F93C2BDEF054}" destId="{34B273D9-9770-4D20-8143-7F16C4F3E9D4}" srcOrd="0" destOrd="0" presId="urn:microsoft.com/office/officeart/2005/8/layout/equation1"/>
    <dgm:cxn modelId="{32DEAEDE-2923-4126-AF34-7097E9F9829B}" type="presOf" srcId="{8C221AEE-A827-4D57-BC3F-2834E255DBCA}" destId="{EED4FD63-E532-444C-8CEB-F9A1304671C5}" srcOrd="0" destOrd="0" presId="urn:microsoft.com/office/officeart/2005/8/layout/equation1"/>
    <dgm:cxn modelId="{CEFE17F6-38FE-4A5D-B1ED-DAA6CF9E7FB0}" srcId="{8B108DDC-1270-4ABC-8576-672428F5188A}" destId="{86C96AE6-A204-41DD-911E-799C7724F37B}" srcOrd="0" destOrd="0" parTransId="{48379641-5D04-4EE0-BF7E-4097270D05B5}" sibTransId="{8C221AEE-A827-4D57-BC3F-2834E255DBCA}"/>
    <dgm:cxn modelId="{B499C085-DD4D-431A-B96C-F4798A871711}" type="presParOf" srcId="{33885974-E921-4181-8C07-BB53F33F1B51}" destId="{9718BBAF-00DB-4E05-8E9F-DB8681DFDEDE}" srcOrd="0" destOrd="0" presId="urn:microsoft.com/office/officeart/2005/8/layout/equation1"/>
    <dgm:cxn modelId="{78680325-7845-45CB-8C37-4449095E3969}" type="presParOf" srcId="{33885974-E921-4181-8C07-BB53F33F1B51}" destId="{F4E7090F-053C-4AD6-A443-0EEBEB09E70C}" srcOrd="1" destOrd="0" presId="urn:microsoft.com/office/officeart/2005/8/layout/equation1"/>
    <dgm:cxn modelId="{D8871C4C-2256-4DCF-91AC-97BAFA4C2B9B}" type="presParOf" srcId="{33885974-E921-4181-8C07-BB53F33F1B51}" destId="{EED4FD63-E532-444C-8CEB-F9A1304671C5}" srcOrd="2" destOrd="0" presId="urn:microsoft.com/office/officeart/2005/8/layout/equation1"/>
    <dgm:cxn modelId="{6EF2831C-7977-4530-9F8D-9DD80ADA6D67}" type="presParOf" srcId="{33885974-E921-4181-8C07-BB53F33F1B51}" destId="{69E4B77D-96B1-4C00-87DD-F27B529F0F65}" srcOrd="3" destOrd="0" presId="urn:microsoft.com/office/officeart/2005/8/layout/equation1"/>
    <dgm:cxn modelId="{A85616BB-2445-479D-9B0D-46A6500AA2D9}" type="presParOf" srcId="{33885974-E921-4181-8C07-BB53F33F1B51}" destId="{7F679664-091E-47BC-9205-C0312B445079}" srcOrd="4" destOrd="0" presId="urn:microsoft.com/office/officeart/2005/8/layout/equation1"/>
    <dgm:cxn modelId="{298454B7-74F1-4F73-9797-37836E7FA858}" type="presParOf" srcId="{33885974-E921-4181-8C07-BB53F33F1B51}" destId="{68FB636D-1CD1-4EFE-A851-78790F9E0D8B}" srcOrd="5" destOrd="0" presId="urn:microsoft.com/office/officeart/2005/8/layout/equation1"/>
    <dgm:cxn modelId="{18B71640-E92E-4721-B233-62BDE376D7C9}" type="presParOf" srcId="{33885974-E921-4181-8C07-BB53F33F1B51}" destId="{13E2936C-278B-4B94-A74B-86433D27CBE6}" srcOrd="6" destOrd="0" presId="urn:microsoft.com/office/officeart/2005/8/layout/equation1"/>
    <dgm:cxn modelId="{3DCE81D7-FE62-4941-ABDB-0FB5218B786F}" type="presParOf" srcId="{33885974-E921-4181-8C07-BB53F33F1B51}" destId="{E3ED3794-E16D-4975-BC06-69F96043AB22}" srcOrd="7" destOrd="0" presId="urn:microsoft.com/office/officeart/2005/8/layout/equation1"/>
    <dgm:cxn modelId="{3374A881-6632-4318-93B8-CEA9E8189BC5}" type="presParOf" srcId="{33885974-E921-4181-8C07-BB53F33F1B51}" destId="{34B273D9-9770-4D20-8143-7F16C4F3E9D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6687A-0EC1-4A6D-BFA7-F03F59DD117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028C6E-57FC-4880-AB24-11DAB5AE0944}">
      <dgm:prSet phldrT="[Text]"/>
      <dgm:spPr/>
      <dgm:t>
        <a:bodyPr/>
        <a:lstStyle/>
        <a:p>
          <a:r>
            <a:rPr lang="en-US" b="0" dirty="0"/>
            <a:t>Each recorded transaction has at least two effects</a:t>
          </a:r>
        </a:p>
      </dgm:t>
    </dgm:pt>
    <dgm:pt modelId="{2CE7D4F9-E36E-4B25-B9EA-8B3FDE82FC18}" type="parTrans" cxnId="{E131ADB1-8B46-4CB3-855B-DF4069C9ACF8}">
      <dgm:prSet/>
      <dgm:spPr/>
      <dgm:t>
        <a:bodyPr/>
        <a:lstStyle/>
        <a:p>
          <a:endParaRPr lang="en-US" b="0"/>
        </a:p>
      </dgm:t>
    </dgm:pt>
    <dgm:pt modelId="{FA6D50BE-6B3A-4CBE-982E-186D32095CCD}" type="sibTrans" cxnId="{E131ADB1-8B46-4CB3-855B-DF4069C9ACF8}">
      <dgm:prSet/>
      <dgm:spPr/>
      <dgm:t>
        <a:bodyPr/>
        <a:lstStyle/>
        <a:p>
          <a:endParaRPr lang="en-US" b="0"/>
        </a:p>
      </dgm:t>
    </dgm:pt>
    <dgm:pt modelId="{B0C481FA-F8D4-4ED6-8453-2056B7DCBEED}">
      <dgm:prSet/>
      <dgm:spPr/>
      <dgm:t>
        <a:bodyPr/>
        <a:lstStyle/>
        <a:p>
          <a:r>
            <a:rPr lang="en-US" b="0" dirty="0"/>
            <a:t>After each transaction is recorded, the accounting equation must be balanced</a:t>
          </a:r>
        </a:p>
      </dgm:t>
    </dgm:pt>
    <dgm:pt modelId="{9F71078A-AE21-4716-86D8-D632D7354CF6}" type="parTrans" cxnId="{CB209A0E-6058-4ECC-B419-9F1BFD11EF46}">
      <dgm:prSet/>
      <dgm:spPr/>
      <dgm:t>
        <a:bodyPr/>
        <a:lstStyle/>
        <a:p>
          <a:endParaRPr lang="en-US" b="0"/>
        </a:p>
      </dgm:t>
    </dgm:pt>
    <dgm:pt modelId="{6BAB8DC9-06CC-4B16-9A39-0560A695B4A9}" type="sibTrans" cxnId="{CB209A0E-6058-4ECC-B419-9F1BFD11EF46}">
      <dgm:prSet/>
      <dgm:spPr/>
      <dgm:t>
        <a:bodyPr/>
        <a:lstStyle/>
        <a:p>
          <a:endParaRPr lang="en-US" b="0"/>
        </a:p>
      </dgm:t>
    </dgm:pt>
    <dgm:pt modelId="{6459D254-7E36-47E0-B073-FA212A5BD229}">
      <dgm:prSet phldrT="[Text]"/>
      <dgm:spPr/>
      <dgm:t>
        <a:bodyPr/>
        <a:lstStyle/>
        <a:p>
          <a:r>
            <a:rPr lang="en-US" b="0" dirty="0"/>
            <a:t>Rule No. 1</a:t>
          </a:r>
        </a:p>
      </dgm:t>
    </dgm:pt>
    <dgm:pt modelId="{A98FE572-4A32-4445-86C1-DCCA9D5A9A7C}" type="parTrans" cxnId="{E9A80C57-C666-4127-839C-D39B6D490140}">
      <dgm:prSet/>
      <dgm:spPr/>
      <dgm:t>
        <a:bodyPr/>
        <a:lstStyle/>
        <a:p>
          <a:endParaRPr lang="en-US" b="0"/>
        </a:p>
      </dgm:t>
    </dgm:pt>
    <dgm:pt modelId="{10F9C380-10AF-4A60-AFCB-840E7AE3C8FE}" type="sibTrans" cxnId="{E9A80C57-C666-4127-839C-D39B6D490140}">
      <dgm:prSet/>
      <dgm:spPr/>
      <dgm:t>
        <a:bodyPr/>
        <a:lstStyle/>
        <a:p>
          <a:endParaRPr lang="en-US" b="0"/>
        </a:p>
      </dgm:t>
    </dgm:pt>
    <dgm:pt modelId="{99D37139-BBA1-4287-AC9A-3E6467C3D12A}">
      <dgm:prSet/>
      <dgm:spPr/>
      <dgm:t>
        <a:bodyPr/>
        <a:lstStyle/>
        <a:p>
          <a:r>
            <a:rPr lang="en-US" b="0" dirty="0"/>
            <a:t>Rule No. 2</a:t>
          </a:r>
        </a:p>
      </dgm:t>
    </dgm:pt>
    <dgm:pt modelId="{47DBC98A-6532-45CD-B2B1-53554CE4F369}" type="parTrans" cxnId="{8FEFB7BB-BE1E-4F72-8918-56450D5D6C61}">
      <dgm:prSet/>
      <dgm:spPr/>
      <dgm:t>
        <a:bodyPr/>
        <a:lstStyle/>
        <a:p>
          <a:endParaRPr lang="en-US" b="0"/>
        </a:p>
      </dgm:t>
    </dgm:pt>
    <dgm:pt modelId="{C54DD99C-F5C9-4BE4-91F9-DE635A2A1CAF}" type="sibTrans" cxnId="{8FEFB7BB-BE1E-4F72-8918-56450D5D6C61}">
      <dgm:prSet/>
      <dgm:spPr/>
      <dgm:t>
        <a:bodyPr/>
        <a:lstStyle/>
        <a:p>
          <a:endParaRPr lang="en-US" b="0"/>
        </a:p>
      </dgm:t>
    </dgm:pt>
    <dgm:pt modelId="{2C8DD1E5-59F7-4618-AC3B-06A3FD3F03F6}" type="pres">
      <dgm:prSet presAssocID="{E396687A-0EC1-4A6D-BFA7-F03F59DD117B}" presName="linearFlow" presStyleCnt="0">
        <dgm:presLayoutVars>
          <dgm:dir/>
          <dgm:animLvl val="lvl"/>
          <dgm:resizeHandles val="exact"/>
        </dgm:presLayoutVars>
      </dgm:prSet>
      <dgm:spPr/>
    </dgm:pt>
    <dgm:pt modelId="{6DFFF3AC-287F-40AC-AC7C-68917374FCEE}" type="pres">
      <dgm:prSet presAssocID="{6459D254-7E36-47E0-B073-FA212A5BD229}" presName="composite" presStyleCnt="0"/>
      <dgm:spPr/>
    </dgm:pt>
    <dgm:pt modelId="{E94EF9F0-683D-4D76-9BDA-E30EDCE45B58}" type="pres">
      <dgm:prSet presAssocID="{6459D254-7E36-47E0-B073-FA212A5BD229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6993C2B-7E9D-48BA-9E52-92E81B95E304}" type="pres">
      <dgm:prSet presAssocID="{6459D254-7E36-47E0-B073-FA212A5BD229}" presName="descendantText" presStyleLbl="alignAcc1" presStyleIdx="0" presStyleCnt="2" custLinFactNeighborX="-3" custLinFactNeighborY="-69">
        <dgm:presLayoutVars>
          <dgm:bulletEnabled val="1"/>
        </dgm:presLayoutVars>
      </dgm:prSet>
      <dgm:spPr/>
    </dgm:pt>
    <dgm:pt modelId="{F17C0758-097F-4140-9AEA-1532E17D9994}" type="pres">
      <dgm:prSet presAssocID="{10F9C380-10AF-4A60-AFCB-840E7AE3C8FE}" presName="sp" presStyleCnt="0"/>
      <dgm:spPr/>
    </dgm:pt>
    <dgm:pt modelId="{0EB97E56-8523-48BB-BE22-C5D2E787CFB0}" type="pres">
      <dgm:prSet presAssocID="{99D37139-BBA1-4287-AC9A-3E6467C3D12A}" presName="composite" presStyleCnt="0"/>
      <dgm:spPr/>
    </dgm:pt>
    <dgm:pt modelId="{12F98D25-2C22-49D6-85FD-AA0403C1F504}" type="pres">
      <dgm:prSet presAssocID="{99D37139-BBA1-4287-AC9A-3E6467C3D12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2FDC418-3945-444C-B6FF-FEED97FAD0AC}" type="pres">
      <dgm:prSet presAssocID="{99D37139-BBA1-4287-AC9A-3E6467C3D12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B209A0E-6058-4ECC-B419-9F1BFD11EF46}" srcId="{99D37139-BBA1-4287-AC9A-3E6467C3D12A}" destId="{B0C481FA-F8D4-4ED6-8453-2056B7DCBEED}" srcOrd="0" destOrd="0" parTransId="{9F71078A-AE21-4716-86D8-D632D7354CF6}" sibTransId="{6BAB8DC9-06CC-4B16-9A39-0560A695B4A9}"/>
    <dgm:cxn modelId="{FC0BC21A-B836-49A4-8A5F-DDA2E97CD814}" type="presOf" srcId="{6459D254-7E36-47E0-B073-FA212A5BD229}" destId="{E94EF9F0-683D-4D76-9BDA-E30EDCE45B58}" srcOrd="0" destOrd="0" presId="urn:microsoft.com/office/officeart/2005/8/layout/chevron2"/>
    <dgm:cxn modelId="{95023D24-FFB5-44AE-9F69-C2972BAD3DF4}" type="presOf" srcId="{B0028C6E-57FC-4880-AB24-11DAB5AE0944}" destId="{D6993C2B-7E9D-48BA-9E52-92E81B95E304}" srcOrd="0" destOrd="0" presId="urn:microsoft.com/office/officeart/2005/8/layout/chevron2"/>
    <dgm:cxn modelId="{E9A80C57-C666-4127-839C-D39B6D490140}" srcId="{E396687A-0EC1-4A6D-BFA7-F03F59DD117B}" destId="{6459D254-7E36-47E0-B073-FA212A5BD229}" srcOrd="0" destOrd="0" parTransId="{A98FE572-4A32-4445-86C1-DCCA9D5A9A7C}" sibTransId="{10F9C380-10AF-4A60-AFCB-840E7AE3C8FE}"/>
    <dgm:cxn modelId="{B501AD82-02E8-4D46-B5E0-B3B2CC1E9E8C}" type="presOf" srcId="{99D37139-BBA1-4287-AC9A-3E6467C3D12A}" destId="{12F98D25-2C22-49D6-85FD-AA0403C1F504}" srcOrd="0" destOrd="0" presId="urn:microsoft.com/office/officeart/2005/8/layout/chevron2"/>
    <dgm:cxn modelId="{E131ADB1-8B46-4CB3-855B-DF4069C9ACF8}" srcId="{6459D254-7E36-47E0-B073-FA212A5BD229}" destId="{B0028C6E-57FC-4880-AB24-11DAB5AE0944}" srcOrd="0" destOrd="0" parTransId="{2CE7D4F9-E36E-4B25-B9EA-8B3FDE82FC18}" sibTransId="{FA6D50BE-6B3A-4CBE-982E-186D32095CCD}"/>
    <dgm:cxn modelId="{8FEFB7BB-BE1E-4F72-8918-56450D5D6C61}" srcId="{E396687A-0EC1-4A6D-BFA7-F03F59DD117B}" destId="{99D37139-BBA1-4287-AC9A-3E6467C3D12A}" srcOrd="1" destOrd="0" parTransId="{47DBC98A-6532-45CD-B2B1-53554CE4F369}" sibTransId="{C54DD99C-F5C9-4BE4-91F9-DE635A2A1CAF}"/>
    <dgm:cxn modelId="{33CC28E3-A5C5-449F-B667-33346D50E804}" type="presOf" srcId="{E396687A-0EC1-4A6D-BFA7-F03F59DD117B}" destId="{2C8DD1E5-59F7-4618-AC3B-06A3FD3F03F6}" srcOrd="0" destOrd="0" presId="urn:microsoft.com/office/officeart/2005/8/layout/chevron2"/>
    <dgm:cxn modelId="{888286E3-07AB-49AB-A085-FFC244B00414}" type="presOf" srcId="{B0C481FA-F8D4-4ED6-8453-2056B7DCBEED}" destId="{B2FDC418-3945-444C-B6FF-FEED97FAD0AC}" srcOrd="0" destOrd="0" presId="urn:microsoft.com/office/officeart/2005/8/layout/chevron2"/>
    <dgm:cxn modelId="{8EB13655-FC08-422D-AD04-559182CFD436}" type="presParOf" srcId="{2C8DD1E5-59F7-4618-AC3B-06A3FD3F03F6}" destId="{6DFFF3AC-287F-40AC-AC7C-68917374FCEE}" srcOrd="0" destOrd="0" presId="urn:microsoft.com/office/officeart/2005/8/layout/chevron2"/>
    <dgm:cxn modelId="{158E87C8-E819-41A0-B49E-4DA9EBD67057}" type="presParOf" srcId="{6DFFF3AC-287F-40AC-AC7C-68917374FCEE}" destId="{E94EF9F0-683D-4D76-9BDA-E30EDCE45B58}" srcOrd="0" destOrd="0" presId="urn:microsoft.com/office/officeart/2005/8/layout/chevron2"/>
    <dgm:cxn modelId="{DA8E4DC4-F746-4313-9AAA-0BAC71BEF2E0}" type="presParOf" srcId="{6DFFF3AC-287F-40AC-AC7C-68917374FCEE}" destId="{D6993C2B-7E9D-48BA-9E52-92E81B95E304}" srcOrd="1" destOrd="0" presId="urn:microsoft.com/office/officeart/2005/8/layout/chevron2"/>
    <dgm:cxn modelId="{D76B334A-A658-4852-AF86-E1712A1D512C}" type="presParOf" srcId="{2C8DD1E5-59F7-4618-AC3B-06A3FD3F03F6}" destId="{F17C0758-097F-4140-9AEA-1532E17D9994}" srcOrd="1" destOrd="0" presId="urn:microsoft.com/office/officeart/2005/8/layout/chevron2"/>
    <dgm:cxn modelId="{1FE849DB-56AF-439B-9050-85D3B83E8EC7}" type="presParOf" srcId="{2C8DD1E5-59F7-4618-AC3B-06A3FD3F03F6}" destId="{0EB97E56-8523-48BB-BE22-C5D2E787CFB0}" srcOrd="2" destOrd="0" presId="urn:microsoft.com/office/officeart/2005/8/layout/chevron2"/>
    <dgm:cxn modelId="{95369073-68A2-4704-8392-69C436E9A079}" type="presParOf" srcId="{0EB97E56-8523-48BB-BE22-C5D2E787CFB0}" destId="{12F98D25-2C22-49D6-85FD-AA0403C1F504}" srcOrd="0" destOrd="0" presId="urn:microsoft.com/office/officeart/2005/8/layout/chevron2"/>
    <dgm:cxn modelId="{160A2B38-24E1-433B-85B7-2323B6CE793E}" type="presParOf" srcId="{0EB97E56-8523-48BB-BE22-C5D2E787CFB0}" destId="{B2FDC418-3945-444C-B6FF-FEED97FAD0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21D0D-7C7B-43E3-A392-F0329FD49FF9}">
      <dsp:nvSpPr>
        <dsp:cNvPr id="0" name=""/>
        <dsp:cNvSpPr/>
      </dsp:nvSpPr>
      <dsp:spPr>
        <a:xfrm>
          <a:off x="2744584" y="246033"/>
          <a:ext cx="5572339" cy="3936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44584" y="246033"/>
        <a:ext cx="5572339" cy="3936425"/>
      </dsp:txXfrm>
    </dsp:sp>
    <dsp:sp modelId="{C4670551-0171-4B46-9B5F-82E07F0D3233}">
      <dsp:nvSpPr>
        <dsp:cNvPr id="0" name=""/>
        <dsp:cNvSpPr/>
      </dsp:nvSpPr>
      <dsp:spPr>
        <a:xfrm>
          <a:off x="0" y="954106"/>
          <a:ext cx="2495077" cy="25202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BBAF-00DB-4E05-8E9F-DB8681DFDEDE}">
      <dsp:nvSpPr>
        <dsp:cNvPr id="0" name=""/>
        <dsp:cNvSpPr/>
      </dsp:nvSpPr>
      <dsp:spPr>
        <a:xfrm>
          <a:off x="301829" y="484"/>
          <a:ext cx="2105195" cy="1151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Asset</a:t>
          </a:r>
        </a:p>
      </dsp:txBody>
      <dsp:txXfrm>
        <a:off x="301829" y="484"/>
        <a:ext cx="2105195" cy="1151158"/>
      </dsp:txXfrm>
    </dsp:sp>
    <dsp:sp modelId="{EED4FD63-E532-444C-8CEB-F9A1304671C5}">
      <dsp:nvSpPr>
        <dsp:cNvPr id="0" name=""/>
        <dsp:cNvSpPr/>
      </dsp:nvSpPr>
      <dsp:spPr>
        <a:xfrm>
          <a:off x="2490792" y="276895"/>
          <a:ext cx="598336" cy="598336"/>
        </a:xfrm>
        <a:prstGeom prst="mathEqual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570101" y="400152"/>
        <a:ext cx="439718" cy="351822"/>
      </dsp:txXfrm>
    </dsp:sp>
    <dsp:sp modelId="{7F679664-091E-47BC-9205-C0312B445079}">
      <dsp:nvSpPr>
        <dsp:cNvPr id="0" name=""/>
        <dsp:cNvSpPr/>
      </dsp:nvSpPr>
      <dsp:spPr>
        <a:xfrm>
          <a:off x="3172896" y="484"/>
          <a:ext cx="2105195" cy="1151158"/>
        </a:xfrm>
        <a:prstGeom prst="rect">
          <a:avLst/>
        </a:prstGeom>
        <a:solidFill>
          <a:schemeClr val="accent2">
            <a:hueOff val="-1706595"/>
            <a:satOff val="-3439"/>
            <a:lumOff val="-5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Liabilities</a:t>
          </a:r>
        </a:p>
      </dsp:txBody>
      <dsp:txXfrm>
        <a:off x="3172896" y="484"/>
        <a:ext cx="2105195" cy="1151158"/>
      </dsp:txXfrm>
    </dsp:sp>
    <dsp:sp modelId="{13E2936C-278B-4B94-A74B-86433D27CBE6}">
      <dsp:nvSpPr>
        <dsp:cNvPr id="0" name=""/>
        <dsp:cNvSpPr/>
      </dsp:nvSpPr>
      <dsp:spPr>
        <a:xfrm>
          <a:off x="5361859" y="276895"/>
          <a:ext cx="598336" cy="598336"/>
        </a:xfrm>
        <a:prstGeom prst="mathPlus">
          <a:avLst/>
        </a:prstGeom>
        <a:solidFill>
          <a:schemeClr val="accent2">
            <a:hueOff val="-3413190"/>
            <a:satOff val="-6878"/>
            <a:lumOff val="-103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5441168" y="505699"/>
        <a:ext cx="439718" cy="140728"/>
      </dsp:txXfrm>
    </dsp:sp>
    <dsp:sp modelId="{34B273D9-9770-4D20-8143-7F16C4F3E9D4}">
      <dsp:nvSpPr>
        <dsp:cNvPr id="0" name=""/>
        <dsp:cNvSpPr/>
      </dsp:nvSpPr>
      <dsp:spPr>
        <a:xfrm>
          <a:off x="6043963" y="484"/>
          <a:ext cx="2105195" cy="1151158"/>
        </a:xfrm>
        <a:prstGeom prst="rect">
          <a:avLst/>
        </a:prstGeom>
        <a:solidFill>
          <a:schemeClr val="accent2">
            <a:hueOff val="-3413190"/>
            <a:satOff val="-6878"/>
            <a:lumOff val="-103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Equity</a:t>
          </a:r>
        </a:p>
      </dsp:txBody>
      <dsp:txXfrm>
        <a:off x="6043963" y="484"/>
        <a:ext cx="2105195" cy="1151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EF9F0-683D-4D76-9BDA-E30EDCE45B58}">
      <dsp:nvSpPr>
        <dsp:cNvPr id="0" name=""/>
        <dsp:cNvSpPr/>
      </dsp:nvSpPr>
      <dsp:spPr>
        <a:xfrm rot="5400000">
          <a:off x="-297033" y="297921"/>
          <a:ext cx="1980225" cy="13861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Rule No. 1</a:t>
          </a:r>
        </a:p>
      </dsp:txBody>
      <dsp:txXfrm rot="-5400000">
        <a:off x="2" y="693966"/>
        <a:ext cx="1386157" cy="594068"/>
      </dsp:txXfrm>
    </dsp:sp>
    <dsp:sp modelId="{D6993C2B-7E9D-48BA-9E52-92E81B95E304}">
      <dsp:nvSpPr>
        <dsp:cNvPr id="0" name=""/>
        <dsp:cNvSpPr/>
      </dsp:nvSpPr>
      <dsp:spPr>
        <a:xfrm rot="5400000">
          <a:off x="4271250" y="-2885304"/>
          <a:ext cx="1287146" cy="7057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Each recorded transaction has at least two effects</a:t>
          </a:r>
        </a:p>
      </dsp:txBody>
      <dsp:txXfrm rot="-5400000">
        <a:off x="1385946" y="62833"/>
        <a:ext cx="6994922" cy="1161480"/>
      </dsp:txXfrm>
    </dsp:sp>
    <dsp:sp modelId="{12F98D25-2C22-49D6-85FD-AA0403C1F504}">
      <dsp:nvSpPr>
        <dsp:cNvPr id="0" name=""/>
        <dsp:cNvSpPr/>
      </dsp:nvSpPr>
      <dsp:spPr>
        <a:xfrm rot="5400000">
          <a:off x="-297033" y="1989382"/>
          <a:ext cx="1980225" cy="1386157"/>
        </a:xfrm>
        <a:prstGeom prst="chevron">
          <a:avLst/>
        </a:prstGeom>
        <a:solidFill>
          <a:schemeClr val="accent2">
            <a:hueOff val="-3413190"/>
            <a:satOff val="-6878"/>
            <a:lumOff val="-10391"/>
            <a:alphaOff val="0"/>
          </a:schemeClr>
        </a:solidFill>
        <a:ln w="25400" cap="flat" cmpd="sng" algn="ctr">
          <a:solidFill>
            <a:schemeClr val="accent2">
              <a:hueOff val="-3413190"/>
              <a:satOff val="-6878"/>
              <a:lumOff val="-10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Rule No. 2</a:t>
          </a:r>
        </a:p>
      </dsp:txBody>
      <dsp:txXfrm rot="-5400000">
        <a:off x="2" y="2385427"/>
        <a:ext cx="1386157" cy="594068"/>
      </dsp:txXfrm>
    </dsp:sp>
    <dsp:sp modelId="{B2FDC418-3945-444C-B6FF-FEED97FAD0AC}">
      <dsp:nvSpPr>
        <dsp:cNvPr id="0" name=""/>
        <dsp:cNvSpPr/>
      </dsp:nvSpPr>
      <dsp:spPr>
        <a:xfrm rot="5400000">
          <a:off x="4271462" y="-1192955"/>
          <a:ext cx="1287146" cy="7057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13190"/>
              <a:satOff val="-6878"/>
              <a:lumOff val="-10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After each transaction is recorded, the accounting equation must be balanced</a:t>
          </a:r>
        </a:p>
      </dsp:txBody>
      <dsp:txXfrm rot="-5400000">
        <a:off x="1386158" y="1755182"/>
        <a:ext cx="6994922" cy="1161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491CA0-D6A9-4A75-B8EA-4D2D35EE62A9}" type="datetime1">
              <a:rPr lang="en-US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050EB1-C0AC-4876-AC14-E66E611DA6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5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FE025D4F-99C7-4B0D-8601-F1DC86B821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60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Pre-explanation</a:t>
            </a:r>
            <a:r>
              <a:rPr lang="en-US" baseline="0" dirty="0"/>
              <a:t> of accrual accounting.</a:t>
            </a:r>
          </a:p>
          <a:p>
            <a:r>
              <a:rPr lang="en-US" baseline="0" dirty="0"/>
              <a:t>Recommend a group discussion on what is the profit of the company</a:t>
            </a:r>
          </a:p>
          <a:p>
            <a:r>
              <a:rPr lang="en-US" baseline="0" dirty="0"/>
              <a:t>4 scenario on the board:</a:t>
            </a:r>
          </a:p>
          <a:p>
            <a:r>
              <a:rPr lang="en-US" baseline="0" dirty="0"/>
              <a:t>	Sales	60,000	100,000	100,000	60,000</a:t>
            </a:r>
          </a:p>
          <a:p>
            <a:r>
              <a:rPr lang="en-US" baseline="0" dirty="0"/>
              <a:t>	Cost	50,000	75000	50000	75000</a:t>
            </a:r>
          </a:p>
          <a:p>
            <a:r>
              <a:rPr lang="en-US" baseline="0" dirty="0"/>
              <a:t>	Profit	10,000	25000	50,000	-15000</a:t>
            </a:r>
          </a:p>
          <a:p>
            <a:r>
              <a:rPr lang="en-US" baseline="0" dirty="0"/>
              <a:t>Ask the delegates, to choose one of the options.</a:t>
            </a:r>
          </a:p>
          <a:p>
            <a:r>
              <a:rPr lang="en-US" baseline="0" dirty="0"/>
              <a:t>Reveal the slide with solution.</a:t>
            </a:r>
          </a:p>
          <a:p>
            <a:r>
              <a:rPr lang="en-US" baseline="0" dirty="0"/>
              <a:t>Detailed explanation of accrual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489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the example on the board</a:t>
            </a:r>
            <a:r>
              <a:rPr lang="en-US" baseline="0" dirty="0"/>
              <a:t> applying the rules seen before.</a:t>
            </a:r>
          </a:p>
          <a:p>
            <a:r>
              <a:rPr lang="en-US" baseline="0" dirty="0"/>
              <a:t>In </a:t>
            </a:r>
            <a:r>
              <a:rPr lang="en-US" baseline="0" dirty="0" err="1"/>
              <a:t>txn</a:t>
            </a:r>
            <a:r>
              <a:rPr lang="en-US" baseline="0" dirty="0"/>
              <a:t>. 3</a:t>
            </a:r>
            <a:r>
              <a:rPr lang="en-US" baseline="30000" dirty="0"/>
              <a:t>,</a:t>
            </a:r>
            <a:r>
              <a:rPr lang="en-US" baseline="0" dirty="0"/>
              <a:t> explain the participants that income and expenses of the business effects shareholder’s equity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45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</a:t>
            </a:r>
            <a:r>
              <a:rPr lang="en-US" baseline="0" dirty="0"/>
              <a:t> basic accounting equation on the flip chart and work out couple of transactions on the board to give a start on the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757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explanation</a:t>
            </a:r>
            <a:r>
              <a:rPr lang="en-US" baseline="0" dirty="0"/>
              <a:t> of all the transactions.</a:t>
            </a:r>
          </a:p>
          <a:p>
            <a:r>
              <a:rPr lang="en-US" baseline="0" dirty="0"/>
              <a:t>Mention the fact that all income and expenses needs to be presented separately on the face of income statement and then net profit is added up in the equity.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556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36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06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</a:t>
            </a:r>
            <a:r>
              <a:rPr lang="en-US" baseline="0" dirty="0"/>
              <a:t> What is unearned revenue/advanced revenue?</a:t>
            </a:r>
          </a:p>
          <a:p>
            <a:r>
              <a:rPr lang="en-US" baseline="0" dirty="0"/>
              <a:t>Received revenue of 50K in advance. How would you record this revenue?  1. + Cash + Liability</a:t>
            </a:r>
          </a:p>
          <a:p>
            <a:r>
              <a:rPr lang="en-US" baseline="0" dirty="0"/>
              <a:t>This needs to be adjusted then for when the goods/services are provided  by +Income –Liability</a:t>
            </a:r>
          </a:p>
          <a:p>
            <a:r>
              <a:rPr lang="en-US" baseline="0" dirty="0"/>
              <a:t>2. Accrued revenue: when goods are delivered for 30K. Sales on credit:  +Rec   +  Income</a:t>
            </a:r>
          </a:p>
          <a:p>
            <a:r>
              <a:rPr lang="en-US" baseline="0" dirty="0"/>
              <a:t>When the customer pays, its +Cash –Account receivable</a:t>
            </a:r>
          </a:p>
          <a:p>
            <a:r>
              <a:rPr lang="en-US" baseline="0" dirty="0"/>
              <a:t>3. Same is the case of expense-Prepaid expenses-Ask the participants about what is prepaid expense? Then Go for an example</a:t>
            </a:r>
          </a:p>
          <a:p>
            <a:r>
              <a:rPr lang="en-US" baseline="0" dirty="0"/>
              <a:t>Example: Paid 20K insurance in advance for 2017.  + Prepaid Insurance –Cash</a:t>
            </a:r>
          </a:p>
          <a:p>
            <a:r>
              <a:rPr lang="en-US" baseline="0" dirty="0"/>
              <a:t>In 2017     +Expense   -Prepaid Insurance</a:t>
            </a:r>
          </a:p>
          <a:p>
            <a:r>
              <a:rPr lang="en-US" baseline="0" dirty="0"/>
              <a:t>4. Accrued Expenses: When the entity pays the expense first but the payment is made later….. What are the examples? Electricity, wages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Then explain with an example. About 12 Min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304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com example</a:t>
            </a:r>
            <a:r>
              <a:rPr lang="en-US" baseline="0" dirty="0"/>
              <a:t> on recording expense as a prepaid expense.($7/8bn)</a:t>
            </a:r>
          </a:p>
          <a:p>
            <a:r>
              <a:rPr lang="en-US" baseline="0" dirty="0"/>
              <a:t>Explain the candidates that this practice is to increase the profit of the current year.</a:t>
            </a:r>
          </a:p>
          <a:p>
            <a:r>
              <a:rPr lang="en-US" baseline="0" dirty="0"/>
              <a:t>Auditors might not reveal the fact if its immaterial.</a:t>
            </a:r>
          </a:p>
          <a:p>
            <a:r>
              <a:rPr lang="en-US" baseline="0" dirty="0"/>
              <a:t>Explain the answer through Accounting equation</a:t>
            </a:r>
          </a:p>
          <a:p>
            <a:r>
              <a:rPr lang="en-US" baseline="0" dirty="0"/>
              <a:t>Note: Change the word royalty to 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483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the example with accounting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487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Immediately</a:t>
            </a:r>
            <a:r>
              <a:rPr lang="en-US" baseline="0" dirty="0"/>
              <a:t> after discussing the previous example on accrual, get the participants to work this example.</a:t>
            </a:r>
          </a:p>
          <a:p>
            <a:r>
              <a:rPr lang="en-US" baseline="0" dirty="0"/>
              <a:t>Sales	2500,000	2500,000</a:t>
            </a:r>
          </a:p>
          <a:p>
            <a:r>
              <a:rPr lang="en-US" baseline="0" dirty="0"/>
              <a:t>Cost	-2000,000	-3000,000</a:t>
            </a:r>
          </a:p>
          <a:p>
            <a:r>
              <a:rPr lang="en-US" baseline="0" dirty="0"/>
              <a:t>P/L	500,000	-500,000</a:t>
            </a:r>
          </a:p>
          <a:p>
            <a:r>
              <a:rPr lang="en-US" baseline="0" dirty="0"/>
              <a:t>Get the participants to answer the question.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92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</a:t>
            </a:r>
            <a:r>
              <a:rPr lang="en-US" baseline="0" dirty="0"/>
              <a:t> of the components of the equity</a:t>
            </a:r>
          </a:p>
          <a:p>
            <a:r>
              <a:rPr lang="en-US" baseline="0" dirty="0"/>
              <a:t>Transaction and the recoding of the transactions in the accountings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68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</a:t>
            </a:r>
            <a:r>
              <a:rPr lang="en-US" baseline="0" dirty="0"/>
              <a:t> No1. will result in the change of accounting element</a:t>
            </a:r>
          </a:p>
          <a:p>
            <a:r>
              <a:rPr lang="en-US" baseline="0" dirty="0"/>
              <a:t>Rule No 2. Such that the accounting equation will remain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25D4F-99C7-4B0D-8601-F1DC86B8212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03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6_LPD_cover_slide_new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0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6_LPD_cover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0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6_LPD_cover_slid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69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plan_anchor_panels_left_and_right_sid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159500"/>
            <a:ext cx="224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71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 bwMode="auto">
          <a:xfrm flipV="1">
            <a:off x="419236" y="1664804"/>
            <a:ext cx="84732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6100" y="6443663"/>
            <a:ext cx="431800" cy="371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AA5EDD66-6088-4D10-9D24-04A9FC9BEA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51267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750" y="556419"/>
            <a:ext cx="8443726" cy="1072382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12750" y="1700807"/>
            <a:ext cx="8443913" cy="450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7783" y="71336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Finance &amp; Accounting Fundamentals</a:t>
            </a:r>
          </a:p>
        </p:txBody>
      </p:sp>
    </p:spTree>
    <p:extLst>
      <p:ext uri="{BB962C8B-B14F-4D97-AF65-F5344CB8AC3E}">
        <p14:creationId xmlns:p14="http://schemas.microsoft.com/office/powerpoint/2010/main" val="398781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plan_anchor_panels_left_and_right_sid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159500"/>
            <a:ext cx="224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533400" y="1828800"/>
            <a:ext cx="8077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945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6100" y="6443663"/>
            <a:ext cx="431800" cy="371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AA5EDD66-6088-4D10-9D24-04A9FC9BEA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650" y="3104964"/>
            <a:ext cx="7886700" cy="3053556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628800"/>
            <a:ext cx="7886700" cy="1325563"/>
          </a:xfrm>
          <a:prstGeom prst="rect">
            <a:avLst/>
          </a:prstGeom>
          <a:noFill/>
        </p:spPr>
        <p:txBody>
          <a:bodyPr anchor="b" anchorCtr="0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51267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611126" y="3032956"/>
            <a:ext cx="7909560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867783" y="71336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Finance &amp; Accounting Fundamentals</a:t>
            </a:r>
          </a:p>
        </p:txBody>
      </p:sp>
    </p:spTree>
    <p:extLst>
      <p:ext uri="{BB962C8B-B14F-4D97-AF65-F5344CB8AC3E}">
        <p14:creationId xmlns:p14="http://schemas.microsoft.com/office/powerpoint/2010/main" val="34787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9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505"/>
            <a:ext cx="7772400" cy="123968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20000"/>
              </a:lnSpc>
              <a:defRPr sz="32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" y="6162550"/>
            <a:ext cx="8747760" cy="55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8581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647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FC08AEC-F83F-4D0F-8465-A503F7CCCE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26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23" r:id="rId8"/>
    <p:sldLayoutId id="214748593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0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0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0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0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1E217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1E217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1E217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1E217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MS PGothic" pitchFamily="34" charset="-128"/>
          <a:cs typeface="ＭＳ Ｐゴシック" charset="-128"/>
        </a:defRPr>
      </a:lvl1pPr>
      <a:lvl2pPr marL="576263" indent="-1095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>
          <a:solidFill>
            <a:srgbClr val="000090"/>
          </a:solidFill>
          <a:latin typeface="+mn-lt"/>
          <a:ea typeface="MS PGothic" pitchFamily="34" charset="-128"/>
        </a:defRPr>
      </a:lvl2pPr>
      <a:lvl3pPr marL="1027113" indent="-104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>
          <a:solidFill>
            <a:srgbClr val="000090"/>
          </a:solidFill>
          <a:latin typeface="+mn-lt"/>
          <a:ea typeface="MS PGothic" pitchFamily="34" charset="-128"/>
        </a:defRPr>
      </a:lvl3pPr>
      <a:lvl4pPr marL="1490663" indent="-119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>
          <a:solidFill>
            <a:srgbClr val="000090"/>
          </a:solidFill>
          <a:latin typeface="+mn-lt"/>
          <a:ea typeface="MS PGothic" pitchFamily="34" charset="-128"/>
        </a:defRPr>
      </a:lvl4pPr>
      <a:lvl5pPr marL="1941513" indent="-1127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>
          <a:solidFill>
            <a:srgbClr val="000090"/>
          </a:solidFill>
          <a:latin typeface="+mn-lt"/>
          <a:ea typeface="MS PGothic" pitchFamily="34" charset="-128"/>
        </a:defRPr>
      </a:lvl5pPr>
      <a:lvl6pPr marL="2398713" indent="-1127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rgbClr val="1E2172"/>
          </a:solidFill>
          <a:latin typeface="+mn-lt"/>
          <a:ea typeface="ＭＳ Ｐゴシック" charset="-128"/>
        </a:defRPr>
      </a:lvl6pPr>
      <a:lvl7pPr marL="2855913" indent="-1127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rgbClr val="1E2172"/>
          </a:solidFill>
          <a:latin typeface="+mn-lt"/>
          <a:ea typeface="ＭＳ Ｐゴシック" charset="-128"/>
        </a:defRPr>
      </a:lvl7pPr>
      <a:lvl8pPr marL="3313113" indent="-1127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rgbClr val="1E2172"/>
          </a:solidFill>
          <a:latin typeface="+mn-lt"/>
          <a:ea typeface="ＭＳ Ｐゴシック" charset="-128"/>
        </a:defRPr>
      </a:lvl8pPr>
      <a:lvl9pPr marL="3770313" indent="-1127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rgbClr val="1E217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your Accounting?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20575" y="1879265"/>
            <a:ext cx="8090025" cy="4502063"/>
          </a:xfrm>
        </p:spPr>
        <p:txBody>
          <a:bodyPr/>
          <a:lstStyle/>
          <a:p>
            <a:r>
              <a:rPr lang="en-US" dirty="0"/>
              <a:t>A company purchased inventory worth $75,000 in 2016 but  only paid $50,000 to the supplier. It will pay the remaining $25,000 in 2017</a:t>
            </a:r>
          </a:p>
          <a:p>
            <a:r>
              <a:rPr lang="en-US" b="1" dirty="0"/>
              <a:t>All the inventory </a:t>
            </a:r>
            <a:r>
              <a:rPr lang="en-US" dirty="0"/>
              <a:t>was sold for $100,000 in 2016 but only $60,000 was received from the customers. $40,000 is to be received in 2017.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b="1" dirty="0"/>
              <a:t>net profit </a:t>
            </a:r>
            <a:r>
              <a:rPr lang="en-US" dirty="0"/>
              <a:t>(sales less purchases) for 2016?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cash profit for 2016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Checker: Recording Transactions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sole trader started a new business by injecting $100,000 cash in the business.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cash transactions were carried out during the period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Purchased a plant worth $20,000 for business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Purchased inventory for $10,000 on credit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Paid salaries worth $5,000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would the above transactions be recorded in the accounting equation?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Exercise: Recording Transactions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285295"/>
              </p:ext>
            </p:extLst>
          </p:nvPr>
        </p:nvGraphicFramePr>
        <p:xfrm>
          <a:off x="445889" y="1846896"/>
          <a:ext cx="8446591" cy="3866958"/>
        </p:xfrm>
        <a:graphic>
          <a:graphicData uri="http://schemas.openxmlformats.org/drawingml/2006/table">
            <a:tbl>
              <a:tblPr firstRow="1" firstCol="1">
                <a:tableStyleId>{72833802-FEF1-4C79-8D5D-14CF1EAF98D9}</a:tableStyleId>
              </a:tblPr>
              <a:tblGrid>
                <a:gridCol w="5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#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Transaction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Linda invested $100,000 cash to start a new company</a:t>
                      </a:r>
                      <a:endParaRPr lang="en-US" sz="2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Linda Purchased Equipment for $ 5,000 paying cash</a:t>
                      </a:r>
                      <a:endParaRPr lang="en-US" sz="2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spc="1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Purchased plant and machinery for $50,000 paying</a:t>
                      </a:r>
                      <a:r>
                        <a:rPr lang="en-US" sz="2200" kern="120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cash</a:t>
                      </a:r>
                      <a:endParaRPr lang="en-US" sz="2200" kern="120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Purchased inventory worth $9,000 on cash</a:t>
                      </a:r>
                      <a:endParaRPr lang="en-US" sz="2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Purchased more inventory worth $5,000 from a vendor - Haris</a:t>
                      </a:r>
                      <a:r>
                        <a:rPr lang="en-US" sz="2200" spc="10" baseline="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 Co.</a:t>
                      </a: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 on credit</a:t>
                      </a:r>
                      <a:endParaRPr lang="en-US" sz="2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Paid </a:t>
                      </a:r>
                      <a:r>
                        <a:rPr lang="en-US" sz="2200" kern="1200" spc="10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$5,000 by cash </a:t>
                      </a: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to Haris</a:t>
                      </a:r>
                      <a:r>
                        <a:rPr lang="en-US" sz="2200" spc="10" baseline="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 Co.</a:t>
                      </a: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 to</a:t>
                      </a:r>
                      <a:r>
                        <a:rPr lang="en-US" sz="2200" spc="10" baseline="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 settle the credit purchase</a:t>
                      </a:r>
                      <a:endParaRPr lang="en-US" sz="2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Plant</a:t>
                      </a:r>
                      <a:r>
                        <a:rPr lang="en-US" sz="2200" spc="10" baseline="0" dirty="0">
                          <a:solidFill>
                            <a:srgbClr val="00009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with the book value of $20,000 was sold for $23000 cash during the period</a:t>
                      </a:r>
                      <a:endParaRPr lang="en-US" sz="2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Exercise: Recording Transactions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813450"/>
              </p:ext>
            </p:extLst>
          </p:nvPr>
        </p:nvGraphicFramePr>
        <p:xfrm>
          <a:off x="431540" y="1821154"/>
          <a:ext cx="8446591" cy="4414432"/>
        </p:xfrm>
        <a:graphic>
          <a:graphicData uri="http://schemas.openxmlformats.org/drawingml/2006/table">
            <a:tbl>
              <a:tblPr firstRow="1" firstCol="1">
                <a:tableStyleId>{72833802-FEF1-4C79-8D5D-14CF1EAF98D9}</a:tableStyleId>
              </a:tblPr>
              <a:tblGrid>
                <a:gridCol w="5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pc="1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Transaction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en-US" sz="2200" b="0" kern="1200" dirty="0">
                        <a:solidFill>
                          <a:srgbClr val="00009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en-US" sz="2200" kern="1200" spc="10" baseline="0" dirty="0">
                          <a:solidFill>
                            <a:srgbClr val="00009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worth </a:t>
                      </a:r>
                      <a:r>
                        <a:rPr lang="en-US" sz="2200" kern="1200" spc="10" dirty="0">
                          <a:solidFill>
                            <a:srgbClr val="00009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$4,000 was sold for $7,000 cash</a:t>
                      </a:r>
                    </a:p>
                  </a:txBody>
                  <a:tcPr marL="66083" marR="660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Inventory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worth</a:t>
                      </a: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$8,000 was sold for $12,000 to Plastic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Co.</a:t>
                      </a: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on credit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$10,000 was received in cash from Plastic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Co.(Credit Customer)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Raised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$50,000 from the bank as a loan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Paid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electricity bill of</a:t>
                      </a: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$700 by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cash.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Salaries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for the period were $800, of which the company paid $300 cash.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Received an interest of</a:t>
                      </a:r>
                      <a:r>
                        <a:rPr lang="en-US" sz="2200" b="0" spc="10" baseline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$700 cash.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1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Recognized depreciation of $ 1000 during the year</a:t>
                      </a:r>
                      <a:endParaRPr lang="en-US" sz="2200" b="0" dirty="0">
                        <a:solidFill>
                          <a:srgbClr val="00009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Principles – Accruals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1736812"/>
          <a:ext cx="8316924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1860" y="2060848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Financial statements should reflect transactions in the period when they occur</a:t>
            </a:r>
            <a:r>
              <a:rPr lang="en-US" sz="2400" dirty="0">
                <a:solidFill>
                  <a:schemeClr val="bg1"/>
                </a:solidFill>
              </a:rPr>
              <a:t>, not necessarily when cash movements occur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Revenues are recorded when earned, regardless of receipt of cash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Expenses are recorded when incurred, regardless of payment of cash</a:t>
            </a:r>
          </a:p>
        </p:txBody>
      </p:sp>
    </p:spTree>
    <p:extLst>
      <p:ext uri="{BB962C8B-B14F-4D97-AF65-F5344CB8AC3E}">
        <p14:creationId xmlns:p14="http://schemas.microsoft.com/office/powerpoint/2010/main" val="32129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Principles – Accruals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499432" y="1809764"/>
          <a:ext cx="8321040" cy="18290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80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Accruals Basis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Cash Basis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07">
                <a:tc>
                  <a:txBody>
                    <a:bodyPr/>
                    <a:lstStyle/>
                    <a:p>
                      <a:r>
                        <a:rPr lang="en-US" sz="2400" dirty="0"/>
                        <a:t>Revenue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$100,000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$60,000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07">
                <a:tc>
                  <a:txBody>
                    <a:bodyPr/>
                    <a:lstStyle/>
                    <a:p>
                      <a:r>
                        <a:rPr lang="en-US" sz="2400" dirty="0"/>
                        <a:t>Purchase cost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 $75,000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 $50,000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07">
                <a:tc>
                  <a:txBody>
                    <a:bodyPr/>
                    <a:lstStyle/>
                    <a:p>
                      <a:r>
                        <a:rPr lang="en-US" sz="2400" b="1" dirty="0"/>
                        <a:t>Profit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$ 25,000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$10,000</a:t>
                      </a:r>
                    </a:p>
                  </a:txBody>
                  <a:tcPr marL="91457" marR="91457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79812" y="4113075"/>
            <a:ext cx="2808312" cy="19082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/>
              <a:t>Reflects revenue earned and expenses incurred and ignores actual cash flows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04148" y="4112492"/>
            <a:ext cx="2808312" cy="19087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Only considers inflow and outflow of cash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140014" y="3645024"/>
            <a:ext cx="287908" cy="474279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164350" y="3638505"/>
            <a:ext cx="287908" cy="474279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Impact of Accruals Accounting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448754" y="1808820"/>
          <a:ext cx="8443728" cy="42978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CASH MOVEMENT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pPr algn="ctr"/>
                      <a:r>
                        <a:rPr lang="en-US" sz="1500" baseline="0" dirty="0"/>
                        <a:t>BEFORE ACCOUNTING RECOGNITION</a:t>
                      </a:r>
                      <a:endParaRPr lang="en-US" sz="1500" b="1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CASH MOVEMENT </a:t>
                      </a:r>
                    </a:p>
                    <a:p>
                      <a:pPr algn="ctr"/>
                      <a:r>
                        <a:rPr lang="en-US" sz="1500" dirty="0"/>
                        <a:t>AFTER ACCOUNTING RECOGNITION</a:t>
                      </a:r>
                      <a:endParaRPr lang="en-US" sz="1500" b="1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19">
                <a:tc>
                  <a:txBody>
                    <a:bodyPr/>
                    <a:lstStyle/>
                    <a:p>
                      <a:r>
                        <a:rPr lang="en-US" sz="1500" b="1" dirty="0"/>
                        <a:t>REVENUE</a:t>
                      </a:r>
                      <a:endParaRPr lang="en-US" sz="1500" b="1" dirty="0">
                        <a:solidFill>
                          <a:srgbClr val="04050C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UNEARNED  REVENUE </a:t>
                      </a:r>
                      <a:r>
                        <a:rPr lang="en-US" sz="1500" dirty="0"/>
                        <a:t>(</a:t>
                      </a:r>
                      <a:r>
                        <a:rPr lang="en-GB" sz="1500" dirty="0"/>
                        <a:t>Payment is received before providing goods or services) </a:t>
                      </a:r>
                      <a:endParaRPr lang="en-US" sz="1500" b="1" dirty="0">
                        <a:solidFill>
                          <a:srgbClr val="04050C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ACCRUED</a:t>
                      </a:r>
                      <a:r>
                        <a:rPr lang="en-US" sz="1500" b="1" baseline="0" dirty="0"/>
                        <a:t> REVENUE</a:t>
                      </a:r>
                      <a:r>
                        <a:rPr lang="en-US" sz="1500" baseline="0" dirty="0"/>
                        <a:t> (</a:t>
                      </a:r>
                      <a:r>
                        <a:rPr lang="en-GB" sz="1500" dirty="0"/>
                        <a:t>Revenue has been earned but cash has not been collected)</a:t>
                      </a:r>
                      <a:endParaRPr lang="en-US" sz="1500" b="1" baseline="0" dirty="0">
                        <a:solidFill>
                          <a:srgbClr val="04050C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8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Originating</a:t>
                      </a:r>
                      <a:r>
                        <a:rPr lang="en-US" sz="1500" baseline="0" dirty="0"/>
                        <a:t> entry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Record cash</a:t>
                      </a:r>
                      <a:r>
                        <a:rPr lang="en-US" sz="1500" baseline="0" dirty="0"/>
                        <a:t>  receipt</a:t>
                      </a:r>
                    </a:p>
                    <a:p>
                      <a:r>
                        <a:rPr lang="en-US" sz="1500" dirty="0"/>
                        <a:t>Record liability 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Record revenue</a:t>
                      </a:r>
                    </a:p>
                    <a:p>
                      <a:r>
                        <a:rPr lang="en-US" sz="1500" baseline="0" dirty="0"/>
                        <a:t>Record asset (receivable)</a:t>
                      </a:r>
                      <a:endParaRPr lang="en-US" sz="1500" b="0" baseline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8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Adjusting entry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Reduce</a:t>
                      </a:r>
                      <a:r>
                        <a:rPr lang="en-US" sz="1500" baseline="0" dirty="0"/>
                        <a:t> liability</a:t>
                      </a:r>
                    </a:p>
                    <a:p>
                      <a:r>
                        <a:rPr lang="en-US" sz="1500" baseline="0" dirty="0"/>
                        <a:t>Record revenue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Eliminate receivable when cash received</a:t>
                      </a:r>
                      <a:endParaRPr lang="en-US" sz="1500" b="0" baseline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82">
                <a:tc>
                  <a:txBody>
                    <a:bodyPr/>
                    <a:lstStyle/>
                    <a:p>
                      <a:r>
                        <a:rPr lang="en-US" sz="1500" b="1" dirty="0"/>
                        <a:t>EXPENSE</a:t>
                      </a:r>
                      <a:endParaRPr lang="en-US" sz="1500" b="1" dirty="0">
                        <a:solidFill>
                          <a:srgbClr val="04050C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PREPAID</a:t>
                      </a:r>
                      <a:r>
                        <a:rPr lang="en-US" sz="1500" b="1" baseline="0" dirty="0"/>
                        <a:t> EXPENSE</a:t>
                      </a:r>
                      <a:r>
                        <a:rPr lang="en-US" sz="1500" baseline="0" dirty="0"/>
                        <a:t> (</a:t>
                      </a:r>
                      <a:r>
                        <a:rPr lang="en-GB" sz="1500" dirty="0"/>
                        <a:t>Expense that is not incurred but is paid for in advance)</a:t>
                      </a:r>
                      <a:endParaRPr lang="en-US" sz="1500" b="1" dirty="0">
                        <a:solidFill>
                          <a:srgbClr val="04050C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/>
                        <a:t>ACCRUED EXPENSE </a:t>
                      </a:r>
                      <a:r>
                        <a:rPr lang="en-US" sz="1500" baseline="0" dirty="0"/>
                        <a:t>(</a:t>
                      </a:r>
                      <a:r>
                        <a:rPr lang="en-GB" sz="1500" dirty="0"/>
                        <a:t>Expenses incurred but not yet paid) </a:t>
                      </a:r>
                      <a:endParaRPr lang="en-US" sz="1500" b="1" baseline="0" dirty="0">
                        <a:solidFill>
                          <a:srgbClr val="04050C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8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Originating</a:t>
                      </a:r>
                      <a:r>
                        <a:rPr lang="en-US" sz="1500" baseline="0" dirty="0"/>
                        <a:t> entry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Record cash payment</a:t>
                      </a:r>
                    </a:p>
                    <a:p>
                      <a:r>
                        <a:rPr lang="en-US" sz="1500" dirty="0"/>
                        <a:t>Record asset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Record liability (payable)</a:t>
                      </a:r>
                    </a:p>
                    <a:p>
                      <a:r>
                        <a:rPr lang="en-US" sz="1500" baseline="0" dirty="0"/>
                        <a:t>Record expense</a:t>
                      </a:r>
                      <a:endParaRPr lang="en-US" sz="1500" b="0" baseline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8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Adjusting entry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Reduce asset</a:t>
                      </a:r>
                    </a:p>
                    <a:p>
                      <a:r>
                        <a:rPr lang="en-US" sz="1500" dirty="0"/>
                        <a:t>Record expense</a:t>
                      </a:r>
                      <a:endParaRPr lang="en-US" sz="1500" b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Reduce liability </a:t>
                      </a:r>
                    </a:p>
                    <a:p>
                      <a:r>
                        <a:rPr lang="en-US" sz="1500" baseline="0" dirty="0"/>
                        <a:t>Reduce cash</a:t>
                      </a:r>
                      <a:endParaRPr lang="en-US" sz="1500" b="0" baseline="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0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Exercise: Accruals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</a:t>
            </a:r>
            <a:r>
              <a:rPr lang="en-US" dirty="0"/>
              <a:t>: If Zen Ltd. charges rent to Eva Ltd., and the annual rental charge is $1,000,000. What is the accounting treatment in the books of Zen at the end of its year ended 31/12/2017 assuming following independent scenarios: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Scenario 1 - Zen received $800,000 by the end of the 31/12/2017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Scenario 2 - Zen received $1400,000 by the end of 31/12/2017 where $400,000 is the advance payment for 2018.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Exercise: Accruals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</a:t>
            </a:r>
            <a:r>
              <a:rPr lang="en-US" dirty="0"/>
              <a:t>: Zeta rented a warehouse with annual rent of $20,000. If the entity has its year end on Dec 31, what will be the effect of the rent on the balance sheet of Zeta assuming following independent scenarios: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Scenario 1 - Zeta pays only $15,000 by the end of Dec 31?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Scenario 2 - Zeta pays $23,000 by the end of Dec 31?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Checker – Matching Principle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company purchased 75,000 barrels of crude oil @ $40 per barrel in 2016  </a:t>
            </a:r>
          </a:p>
          <a:p>
            <a:r>
              <a:rPr lang="en-US" dirty="0"/>
              <a:t>It was able to sell 50,000 barrels @ $50 per barrel during 2016</a:t>
            </a:r>
          </a:p>
          <a:p>
            <a:pPr marL="0" indent="0">
              <a:buNone/>
            </a:pPr>
            <a:r>
              <a:rPr lang="en-US" dirty="0"/>
              <a:t>What will be the </a:t>
            </a:r>
            <a:r>
              <a:rPr lang="en-US" b="1" dirty="0"/>
              <a:t>profit or loss </a:t>
            </a:r>
            <a:r>
              <a:rPr lang="en-US" dirty="0"/>
              <a:t>(sales revenue less cost) for 2016?</a:t>
            </a:r>
          </a:p>
          <a:p>
            <a:pPr marL="0" indent="0">
              <a:buNone/>
            </a:pPr>
            <a:r>
              <a:rPr lang="en-US" b="1" dirty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10881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Accounting Equation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12750" y="2780928"/>
          <a:ext cx="8450989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412750" y="1700807"/>
            <a:ext cx="8443913" cy="4502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the equation that is the foundation of double entry book keeping.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3568" y="4353868"/>
            <a:ext cx="7920880" cy="695312"/>
            <a:chOff x="6657778" y="49460"/>
            <a:chExt cx="1910105" cy="1910105"/>
          </a:xfrm>
          <a:solidFill>
            <a:schemeClr val="accent2">
              <a:lumMod val="5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6657778" y="49460"/>
              <a:ext cx="1910105" cy="191010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7778" y="49460"/>
              <a:ext cx="1910105" cy="191010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/>
                <a:t>Contributed Capital + Opening Ret. Earnings + Net profits - Dividends</a:t>
              </a:r>
            </a:p>
          </p:txBody>
        </p:sp>
      </p:grpSp>
      <p:sp>
        <p:nvSpPr>
          <p:cNvPr id="4" name="Down Arrow 3"/>
          <p:cNvSpPr/>
          <p:nvPr/>
        </p:nvSpPr>
        <p:spPr bwMode="auto">
          <a:xfrm>
            <a:off x="7416316" y="3897052"/>
            <a:ext cx="288032" cy="396044"/>
          </a:xfrm>
          <a:prstGeom prst="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18BBAF-00DB-4E05-8E9F-DB8681DFD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718BBAF-00DB-4E05-8E9F-DB8681DFD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D4FD63-E532-444C-8CEB-F9A130467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ED4FD63-E532-444C-8CEB-F9A130467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679664-091E-47BC-9205-C0312B445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7F679664-091E-47BC-9205-C0312B445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2936C-278B-4B94-A74B-86433D27C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13E2936C-278B-4B94-A74B-86433D27C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273D9-9770-4D20-8143-7F16C4F3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34B273D9-9770-4D20-8143-7F16C4F3E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EDD66-6088-4D10-9D24-04A9FC9BEA5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Recording Transactions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</p:nvPr>
        </p:nvGraphicFramePr>
        <p:xfrm>
          <a:off x="412750" y="2348880"/>
          <a:ext cx="8443913" cy="367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9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EF9F0-683D-4D76-9BDA-E30EDCE4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94EF9F0-683D-4D76-9BDA-E30EDCE4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993C2B-7E9D-48BA-9E52-92E81B95E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6993C2B-7E9D-48BA-9E52-92E81B95E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F98D25-2C22-49D6-85FD-AA0403C1F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2F98D25-2C22-49D6-85FD-AA0403C1F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FDC418-3945-444C-B6FF-FEED97FAD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2FDC418-3945-444C-B6FF-FEED97FAD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heme/theme1.xml><?xml version="1.0" encoding="utf-8"?>
<a:theme xmlns:a="http://schemas.openxmlformats.org/drawingml/2006/main" name="Kaplan PowerPoint Template-2012">
  <a:themeElements>
    <a:clrScheme name="Kaplan Color Palette 1">
      <a:dk1>
        <a:srgbClr val="241C5B"/>
      </a:dk1>
      <a:lt1>
        <a:srgbClr val="FFFFFF"/>
      </a:lt1>
      <a:dk2>
        <a:srgbClr val="5D5E62"/>
      </a:dk2>
      <a:lt2>
        <a:srgbClr val="FFFBFE"/>
      </a:lt2>
      <a:accent1>
        <a:srgbClr val="E3401E"/>
      </a:accent1>
      <a:accent2>
        <a:srgbClr val="0188CD"/>
      </a:accent2>
      <a:accent3>
        <a:srgbClr val="06933D"/>
      </a:accent3>
      <a:accent4>
        <a:srgbClr val="DC0279"/>
      </a:accent4>
      <a:accent5>
        <a:srgbClr val="E9C209"/>
      </a:accent5>
      <a:accent6>
        <a:srgbClr val="D60130"/>
      </a:accent6>
      <a:hlink>
        <a:srgbClr val="0188CD"/>
      </a:hlink>
      <a:folHlink>
        <a:srgbClr val="2446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4cf4e6-513c-4614-9aca-848ed9a158d1" xsi:nil="true"/>
    <lcf76f155ced4ddcb4097134ff3c332f xmlns="6879fb4f-daef-4365-8484-7d2a8b27557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D95FC8666AB4EB23767893E8C1A28" ma:contentTypeVersion="20" ma:contentTypeDescription="Create a new document." ma:contentTypeScope="" ma:versionID="65d7d3455ea6fd7c42ce2d7936777ea9">
  <xsd:schema xmlns:xsd="http://www.w3.org/2001/XMLSchema" xmlns:xs="http://www.w3.org/2001/XMLSchema" xmlns:p="http://schemas.microsoft.com/office/2006/metadata/properties" xmlns:ns2="6879fb4f-daef-4365-8484-7d2a8b275571" xmlns:ns3="744cf4e6-513c-4614-9aca-848ed9a158d1" targetNamespace="http://schemas.microsoft.com/office/2006/metadata/properties" ma:root="true" ma:fieldsID="d709bf7da12db03a5eb58c57aae37b1a" ns2:_="" ns3:_="">
    <xsd:import namespace="6879fb4f-daef-4365-8484-7d2a8b275571"/>
    <xsd:import namespace="744cf4e6-513c-4614-9aca-848ed9a15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9fb4f-daef-4365-8484-7d2a8b27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365d8f1-fb56-4082-805f-9275d33158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cf4e6-513c-4614-9aca-848ed9a1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51c4842-7e0e-497d-b773-7703deeeaab8}" ma:internalName="TaxCatchAll" ma:showField="CatchAllData" ma:web="744cf4e6-513c-4614-9aca-848ed9a15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1FAF9-7759-4CCB-8171-EEDD97163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8BD9F6-603F-43BD-9D25-206B110B418E}">
  <ds:schemaRefs>
    <ds:schemaRef ds:uri="http://schemas.microsoft.com/office/2006/metadata/properties"/>
    <ds:schemaRef ds:uri="http://schemas.microsoft.com/office/infopath/2007/PartnerControls"/>
    <ds:schemaRef ds:uri="744cf4e6-513c-4614-9aca-848ed9a158d1"/>
    <ds:schemaRef ds:uri="6879fb4f-daef-4365-8484-7d2a8b275571"/>
  </ds:schemaRefs>
</ds:datastoreItem>
</file>

<file path=customXml/itemProps3.xml><?xml version="1.0" encoding="utf-8"?>
<ds:datastoreItem xmlns:ds="http://schemas.openxmlformats.org/officeDocument/2006/customXml" ds:itemID="{80ED7672-F9B6-42C2-96AD-D1ED44CC4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9fb4f-daef-4365-8484-7d2a8b275571"/>
    <ds:schemaRef ds:uri="744cf4e6-513c-4614-9aca-848ed9a15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60625</TotalTime>
  <Words>1332</Words>
  <Application>Microsoft Office PowerPoint</Application>
  <PresentationFormat>On-screen Show (4:3)</PresentationFormat>
  <Paragraphs>191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Helvetica Neue Light</vt:lpstr>
      <vt:lpstr>Kaplan PowerPoint Template-2012</vt:lpstr>
      <vt:lpstr>Do you know your Accounting?</vt:lpstr>
      <vt:lpstr>Fundamental Principles – Accruals</vt:lpstr>
      <vt:lpstr>Fundamental Principles – Accruals</vt:lpstr>
      <vt:lpstr>The basics: Impact of Accruals Accounting</vt:lpstr>
      <vt:lpstr>Group Exercise: Accruals</vt:lpstr>
      <vt:lpstr>Group Exercise: Accruals</vt:lpstr>
      <vt:lpstr>Concept Checker – Matching Principle</vt:lpstr>
      <vt:lpstr>Review: Accounting Equation</vt:lpstr>
      <vt:lpstr>The Basics: Recording Transactions</vt:lpstr>
      <vt:lpstr>Concept Checker: Recording Transactions</vt:lpstr>
      <vt:lpstr>Group Exercise: Recording Transactions</vt:lpstr>
      <vt:lpstr>Group Exercise: Recording Transactions</vt:lpstr>
    </vt:vector>
  </TitlesOfParts>
  <Company>Kaplan Professional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 Hanson</dc:creator>
  <cp:lastModifiedBy>Fatima Merali</cp:lastModifiedBy>
  <cp:revision>1520</cp:revision>
  <cp:lastPrinted>2015-04-24T15:24:35Z</cp:lastPrinted>
  <dcterms:created xsi:type="dcterms:W3CDTF">2014-12-05T15:59:34Z</dcterms:created>
  <dcterms:modified xsi:type="dcterms:W3CDTF">2024-11-17T11:38:08Z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D67A9EDF-70F6-4581-8BDC-3AF9F9ED69F1</vt:lpwstr>
  </property>
  <property fmtid="{D5CDD505-2E9C-101B-9397-08002B2CF9AE}" pid="3" name="ArticulatePath">
    <vt:lpwstr>KPE Overview_July07</vt:lpwstr>
  </property>
  <property fmtid="{D5CDD505-2E9C-101B-9397-08002B2CF9AE}" pid="4" name="ContentTypeId">
    <vt:lpwstr>0x01010045ED95FC8666AB4EB23767893E8C1A28</vt:lpwstr>
  </property>
  <property fmtid="{D5CDD505-2E9C-101B-9397-08002B2CF9AE}" pid="5" name="MediaServiceImageTags">
    <vt:lpwstr/>
  </property>
</Properties>
</file>